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32"/>
  </p:notesMasterIdLst>
  <p:sldIdLst>
    <p:sldId id="256" r:id="rId5"/>
    <p:sldId id="2146847054" r:id="rId6"/>
    <p:sldId id="262" r:id="rId7"/>
    <p:sldId id="263" r:id="rId8"/>
    <p:sldId id="265" r:id="rId9"/>
    <p:sldId id="266" r:id="rId10"/>
    <p:sldId id="267" r:id="rId11"/>
    <p:sldId id="2146847062" r:id="rId12"/>
    <p:sldId id="2146847064" r:id="rId13"/>
    <p:sldId id="2146847065" r:id="rId14"/>
    <p:sldId id="2146847066" r:id="rId15"/>
    <p:sldId id="2146847063" r:id="rId16"/>
    <p:sldId id="2146847067" r:id="rId17"/>
    <p:sldId id="2146847068" r:id="rId18"/>
    <p:sldId id="2146847069" r:id="rId19"/>
    <p:sldId id="2146847070" r:id="rId20"/>
    <p:sldId id="2146847071" r:id="rId21"/>
    <p:sldId id="2146847072" r:id="rId22"/>
    <p:sldId id="2146847073" r:id="rId23"/>
    <p:sldId id="2146847074" r:id="rId24"/>
    <p:sldId id="268" r:id="rId25"/>
    <p:sldId id="2146847055" r:id="rId26"/>
    <p:sldId id="269" r:id="rId27"/>
    <p:sldId id="2146847059" r:id="rId28"/>
    <p:sldId id="2146847060" r:id="rId29"/>
    <p:sldId id="2146847061" r:id="rId30"/>
    <p:sldId id="25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22</a:t>
            </a:fld>
            <a:endParaRPr lang="en-IN"/>
          </a:p>
        </p:txBody>
      </p:sp>
    </p:spTree>
    <p:extLst>
      <p:ext uri="{BB962C8B-B14F-4D97-AF65-F5344CB8AC3E}">
        <p14:creationId xmlns:p14="http://schemas.microsoft.com/office/powerpoint/2010/main" val="1136269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TRAVEL PLANNER AGENT</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Pooja Dhamale-Smt. Indira Gandhi College of Engineering-AIDS</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0A6A7-922E-FCB4-C32F-41AA13A9CC62}"/>
              </a:ext>
            </a:extLst>
          </p:cNvPr>
          <p:cNvSpPr>
            <a:spLocks noGrp="1"/>
          </p:cNvSpPr>
          <p:nvPr>
            <p:ph type="title"/>
          </p:nvPr>
        </p:nvSpPr>
        <p:spPr/>
        <p:txBody>
          <a:bodyPr/>
          <a:lstStyle/>
          <a:p>
            <a:r>
              <a:rPr lang="en-IN" dirty="0">
                <a:solidFill>
                  <a:schemeClr val="accent1">
                    <a:lumMod val="60000"/>
                    <a:lumOff val="40000"/>
                  </a:schemeClr>
                </a:solidFill>
              </a:rPr>
              <a:t>RESULT</a:t>
            </a:r>
          </a:p>
        </p:txBody>
      </p:sp>
      <p:pic>
        <p:nvPicPr>
          <p:cNvPr id="4" name="Content Placeholder 3">
            <a:extLst>
              <a:ext uri="{FF2B5EF4-FFF2-40B4-BE49-F238E27FC236}">
                <a16:creationId xmlns:a16="http://schemas.microsoft.com/office/drawing/2014/main" id="{2AE22C8A-3110-E216-B7CE-EFA46132DD9D}"/>
              </a:ext>
            </a:extLst>
          </p:cNvPr>
          <p:cNvPicPr>
            <a:picLocks noGrp="1" noChangeAspect="1"/>
          </p:cNvPicPr>
          <p:nvPr>
            <p:ph idx="1"/>
          </p:nvPr>
        </p:nvPicPr>
        <p:blipFill>
          <a:blip r:embed="rId2"/>
          <a:stretch>
            <a:fillRect/>
          </a:stretch>
        </p:blipFill>
        <p:spPr>
          <a:xfrm>
            <a:off x="1077369" y="1372870"/>
            <a:ext cx="10037261" cy="4673600"/>
          </a:xfrm>
          <a:prstGeom prst="rect">
            <a:avLst/>
          </a:prstGeom>
        </p:spPr>
      </p:pic>
    </p:spTree>
    <p:extLst>
      <p:ext uri="{BB962C8B-B14F-4D97-AF65-F5344CB8AC3E}">
        <p14:creationId xmlns:p14="http://schemas.microsoft.com/office/powerpoint/2010/main" val="3159467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D6D9A-37C1-863E-6D93-27B51AEAD422}"/>
              </a:ext>
            </a:extLst>
          </p:cNvPr>
          <p:cNvSpPr>
            <a:spLocks noGrp="1"/>
          </p:cNvSpPr>
          <p:nvPr>
            <p:ph type="title"/>
          </p:nvPr>
        </p:nvSpPr>
        <p:spPr/>
        <p:txBody>
          <a:bodyPr/>
          <a:lstStyle/>
          <a:p>
            <a:r>
              <a:rPr lang="en-IN" dirty="0">
                <a:solidFill>
                  <a:schemeClr val="accent1">
                    <a:lumMod val="60000"/>
                    <a:lumOff val="40000"/>
                  </a:schemeClr>
                </a:solidFill>
              </a:rPr>
              <a:t>RESULT</a:t>
            </a:r>
          </a:p>
        </p:txBody>
      </p:sp>
      <p:pic>
        <p:nvPicPr>
          <p:cNvPr id="4" name="Content Placeholder 4">
            <a:extLst>
              <a:ext uri="{FF2B5EF4-FFF2-40B4-BE49-F238E27FC236}">
                <a16:creationId xmlns:a16="http://schemas.microsoft.com/office/drawing/2014/main" id="{18603AE6-AEC7-7BF5-D3B6-9D92C8B342D5}"/>
              </a:ext>
            </a:extLst>
          </p:cNvPr>
          <p:cNvPicPr>
            <a:picLocks noGrp="1" noChangeAspect="1"/>
          </p:cNvPicPr>
          <p:nvPr>
            <p:ph idx="1"/>
          </p:nvPr>
        </p:nvPicPr>
        <p:blipFill>
          <a:blip r:embed="rId2"/>
          <a:stretch>
            <a:fillRect/>
          </a:stretch>
        </p:blipFill>
        <p:spPr>
          <a:xfrm>
            <a:off x="1341530" y="1474470"/>
            <a:ext cx="9729052" cy="4530090"/>
          </a:xfrm>
        </p:spPr>
      </p:pic>
    </p:spTree>
    <p:extLst>
      <p:ext uri="{BB962C8B-B14F-4D97-AF65-F5344CB8AC3E}">
        <p14:creationId xmlns:p14="http://schemas.microsoft.com/office/powerpoint/2010/main" val="3407075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4765E-EDEE-C619-926F-6EF35A9CD347}"/>
              </a:ext>
            </a:extLst>
          </p:cNvPr>
          <p:cNvSpPr>
            <a:spLocks noGrp="1"/>
          </p:cNvSpPr>
          <p:nvPr>
            <p:ph type="title"/>
          </p:nvPr>
        </p:nvSpPr>
        <p:spPr/>
        <p:txBody>
          <a:bodyPr/>
          <a:lstStyle/>
          <a:p>
            <a:r>
              <a:rPr lang="en-IN" dirty="0">
                <a:solidFill>
                  <a:schemeClr val="accent1">
                    <a:lumMod val="60000"/>
                    <a:lumOff val="40000"/>
                  </a:schemeClr>
                </a:solidFill>
              </a:rPr>
              <a:t>RESULT</a:t>
            </a:r>
          </a:p>
        </p:txBody>
      </p:sp>
      <p:pic>
        <p:nvPicPr>
          <p:cNvPr id="7" name="Picture 6">
            <a:extLst>
              <a:ext uri="{FF2B5EF4-FFF2-40B4-BE49-F238E27FC236}">
                <a16:creationId xmlns:a16="http://schemas.microsoft.com/office/drawing/2014/main" id="{5C770E72-F71A-A100-1A42-31C7AB460BCC}"/>
              </a:ext>
            </a:extLst>
          </p:cNvPr>
          <p:cNvPicPr>
            <a:picLocks noChangeAspect="1"/>
          </p:cNvPicPr>
          <p:nvPr/>
        </p:nvPicPr>
        <p:blipFill>
          <a:blip r:embed="rId2"/>
          <a:stretch>
            <a:fillRect/>
          </a:stretch>
        </p:blipFill>
        <p:spPr>
          <a:xfrm>
            <a:off x="1452880" y="1524000"/>
            <a:ext cx="9611360" cy="4782932"/>
          </a:xfrm>
          <a:prstGeom prst="rect">
            <a:avLst/>
          </a:prstGeom>
        </p:spPr>
      </p:pic>
    </p:spTree>
    <p:extLst>
      <p:ext uri="{BB962C8B-B14F-4D97-AF65-F5344CB8AC3E}">
        <p14:creationId xmlns:p14="http://schemas.microsoft.com/office/powerpoint/2010/main" val="3074125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FE7CC-0BCC-A7B6-8D6B-42A3044C329C}"/>
              </a:ext>
            </a:extLst>
          </p:cNvPr>
          <p:cNvSpPr>
            <a:spLocks noGrp="1"/>
          </p:cNvSpPr>
          <p:nvPr>
            <p:ph type="title"/>
          </p:nvPr>
        </p:nvSpPr>
        <p:spPr/>
        <p:txBody>
          <a:bodyPr/>
          <a:lstStyle/>
          <a:p>
            <a:r>
              <a:rPr lang="en-IN" dirty="0">
                <a:solidFill>
                  <a:schemeClr val="accent1">
                    <a:lumMod val="60000"/>
                    <a:lumOff val="40000"/>
                  </a:schemeClr>
                </a:solidFill>
              </a:rPr>
              <a:t>RESULT</a:t>
            </a:r>
          </a:p>
        </p:txBody>
      </p:sp>
      <p:pic>
        <p:nvPicPr>
          <p:cNvPr id="5" name="Content Placeholder 4">
            <a:extLst>
              <a:ext uri="{FF2B5EF4-FFF2-40B4-BE49-F238E27FC236}">
                <a16:creationId xmlns:a16="http://schemas.microsoft.com/office/drawing/2014/main" id="{4A3E84E7-035F-A73A-ADA7-EEBE9793A262}"/>
              </a:ext>
            </a:extLst>
          </p:cNvPr>
          <p:cNvPicPr>
            <a:picLocks noGrp="1" noChangeAspect="1"/>
          </p:cNvPicPr>
          <p:nvPr>
            <p:ph idx="1"/>
          </p:nvPr>
        </p:nvPicPr>
        <p:blipFill>
          <a:blip r:embed="rId2"/>
          <a:stretch>
            <a:fillRect/>
          </a:stretch>
        </p:blipFill>
        <p:spPr>
          <a:xfrm>
            <a:off x="1248182" y="1301750"/>
            <a:ext cx="9695636" cy="4673600"/>
          </a:xfrm>
        </p:spPr>
      </p:pic>
    </p:spTree>
    <p:extLst>
      <p:ext uri="{BB962C8B-B14F-4D97-AF65-F5344CB8AC3E}">
        <p14:creationId xmlns:p14="http://schemas.microsoft.com/office/powerpoint/2010/main" val="2041428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2DE84-7AD6-F61B-8757-0B763057F10F}"/>
              </a:ext>
            </a:extLst>
          </p:cNvPr>
          <p:cNvSpPr>
            <a:spLocks noGrp="1"/>
          </p:cNvSpPr>
          <p:nvPr>
            <p:ph type="title"/>
          </p:nvPr>
        </p:nvSpPr>
        <p:spPr/>
        <p:txBody>
          <a:bodyPr/>
          <a:lstStyle/>
          <a:p>
            <a:r>
              <a:rPr lang="en-IN" dirty="0">
                <a:solidFill>
                  <a:schemeClr val="accent1">
                    <a:lumMod val="60000"/>
                    <a:lumOff val="40000"/>
                  </a:schemeClr>
                </a:solidFill>
              </a:rPr>
              <a:t>RESULT</a:t>
            </a:r>
          </a:p>
        </p:txBody>
      </p:sp>
      <p:pic>
        <p:nvPicPr>
          <p:cNvPr id="5" name="Content Placeholder 4">
            <a:extLst>
              <a:ext uri="{FF2B5EF4-FFF2-40B4-BE49-F238E27FC236}">
                <a16:creationId xmlns:a16="http://schemas.microsoft.com/office/drawing/2014/main" id="{CD03B334-0EBE-806C-3E43-C135B10EF5C2}"/>
              </a:ext>
            </a:extLst>
          </p:cNvPr>
          <p:cNvPicPr>
            <a:picLocks noGrp="1" noChangeAspect="1"/>
          </p:cNvPicPr>
          <p:nvPr>
            <p:ph idx="1"/>
          </p:nvPr>
        </p:nvPicPr>
        <p:blipFill>
          <a:blip r:embed="rId2"/>
          <a:stretch>
            <a:fillRect/>
          </a:stretch>
        </p:blipFill>
        <p:spPr>
          <a:xfrm>
            <a:off x="1068934" y="1301750"/>
            <a:ext cx="10054131" cy="4673600"/>
          </a:xfrm>
        </p:spPr>
      </p:pic>
    </p:spTree>
    <p:extLst>
      <p:ext uri="{BB962C8B-B14F-4D97-AF65-F5344CB8AC3E}">
        <p14:creationId xmlns:p14="http://schemas.microsoft.com/office/powerpoint/2010/main" val="528713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8EC3D-12C9-EF42-2283-7646D0DABE14}"/>
              </a:ext>
            </a:extLst>
          </p:cNvPr>
          <p:cNvSpPr>
            <a:spLocks noGrp="1"/>
          </p:cNvSpPr>
          <p:nvPr>
            <p:ph type="title"/>
          </p:nvPr>
        </p:nvSpPr>
        <p:spPr/>
        <p:txBody>
          <a:bodyPr/>
          <a:lstStyle/>
          <a:p>
            <a:r>
              <a:rPr lang="en-IN" dirty="0">
                <a:solidFill>
                  <a:schemeClr val="accent1">
                    <a:lumMod val="60000"/>
                    <a:lumOff val="40000"/>
                  </a:schemeClr>
                </a:solidFill>
              </a:rPr>
              <a:t>RESULT</a:t>
            </a:r>
          </a:p>
        </p:txBody>
      </p:sp>
      <p:pic>
        <p:nvPicPr>
          <p:cNvPr id="5" name="Content Placeholder 4">
            <a:extLst>
              <a:ext uri="{FF2B5EF4-FFF2-40B4-BE49-F238E27FC236}">
                <a16:creationId xmlns:a16="http://schemas.microsoft.com/office/drawing/2014/main" id="{0ED58631-F744-E76C-69C5-7D0D805285AE}"/>
              </a:ext>
            </a:extLst>
          </p:cNvPr>
          <p:cNvPicPr>
            <a:picLocks noGrp="1" noChangeAspect="1"/>
          </p:cNvPicPr>
          <p:nvPr>
            <p:ph idx="1"/>
          </p:nvPr>
        </p:nvPicPr>
        <p:blipFill>
          <a:blip r:embed="rId2"/>
          <a:stretch>
            <a:fillRect/>
          </a:stretch>
        </p:blipFill>
        <p:spPr>
          <a:xfrm>
            <a:off x="581025" y="1363623"/>
            <a:ext cx="11029950" cy="4549854"/>
          </a:xfrm>
        </p:spPr>
      </p:pic>
    </p:spTree>
    <p:extLst>
      <p:ext uri="{BB962C8B-B14F-4D97-AF65-F5344CB8AC3E}">
        <p14:creationId xmlns:p14="http://schemas.microsoft.com/office/powerpoint/2010/main" val="3042654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17B5F-7080-8895-9485-EC3597EC7989}"/>
              </a:ext>
            </a:extLst>
          </p:cNvPr>
          <p:cNvSpPr>
            <a:spLocks noGrp="1"/>
          </p:cNvSpPr>
          <p:nvPr>
            <p:ph type="title"/>
          </p:nvPr>
        </p:nvSpPr>
        <p:spPr/>
        <p:txBody>
          <a:bodyPr/>
          <a:lstStyle/>
          <a:p>
            <a:r>
              <a:rPr lang="en-IN" dirty="0">
                <a:solidFill>
                  <a:schemeClr val="accent1">
                    <a:lumMod val="60000"/>
                    <a:lumOff val="40000"/>
                  </a:schemeClr>
                </a:solidFill>
              </a:rPr>
              <a:t>RESULT</a:t>
            </a:r>
          </a:p>
        </p:txBody>
      </p:sp>
      <p:pic>
        <p:nvPicPr>
          <p:cNvPr id="5" name="Content Placeholder 4">
            <a:extLst>
              <a:ext uri="{FF2B5EF4-FFF2-40B4-BE49-F238E27FC236}">
                <a16:creationId xmlns:a16="http://schemas.microsoft.com/office/drawing/2014/main" id="{2C1B2CF7-A1DD-0386-A2B7-037508FDD7B7}"/>
              </a:ext>
            </a:extLst>
          </p:cNvPr>
          <p:cNvPicPr>
            <a:picLocks noGrp="1" noChangeAspect="1"/>
          </p:cNvPicPr>
          <p:nvPr>
            <p:ph idx="1"/>
          </p:nvPr>
        </p:nvPicPr>
        <p:blipFill>
          <a:blip r:embed="rId2"/>
          <a:stretch>
            <a:fillRect/>
          </a:stretch>
        </p:blipFill>
        <p:spPr>
          <a:xfrm>
            <a:off x="1034910" y="1301750"/>
            <a:ext cx="10122179" cy="4673600"/>
          </a:xfrm>
        </p:spPr>
      </p:pic>
    </p:spTree>
    <p:extLst>
      <p:ext uri="{BB962C8B-B14F-4D97-AF65-F5344CB8AC3E}">
        <p14:creationId xmlns:p14="http://schemas.microsoft.com/office/powerpoint/2010/main" val="787139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DF40C-9B10-E2AD-FC90-932DF82A35CA}"/>
              </a:ext>
            </a:extLst>
          </p:cNvPr>
          <p:cNvSpPr>
            <a:spLocks noGrp="1"/>
          </p:cNvSpPr>
          <p:nvPr>
            <p:ph type="title"/>
          </p:nvPr>
        </p:nvSpPr>
        <p:spPr/>
        <p:txBody>
          <a:bodyPr/>
          <a:lstStyle/>
          <a:p>
            <a:r>
              <a:rPr lang="en-IN" dirty="0">
                <a:solidFill>
                  <a:schemeClr val="accent1">
                    <a:lumMod val="60000"/>
                    <a:lumOff val="40000"/>
                  </a:schemeClr>
                </a:solidFill>
              </a:rPr>
              <a:t>RESULT</a:t>
            </a:r>
          </a:p>
        </p:txBody>
      </p:sp>
      <p:pic>
        <p:nvPicPr>
          <p:cNvPr id="5" name="Content Placeholder 4">
            <a:extLst>
              <a:ext uri="{FF2B5EF4-FFF2-40B4-BE49-F238E27FC236}">
                <a16:creationId xmlns:a16="http://schemas.microsoft.com/office/drawing/2014/main" id="{02B56FF2-B0D9-BE46-4062-0C628087EC41}"/>
              </a:ext>
            </a:extLst>
          </p:cNvPr>
          <p:cNvPicPr>
            <a:picLocks noGrp="1" noChangeAspect="1"/>
          </p:cNvPicPr>
          <p:nvPr>
            <p:ph idx="1"/>
          </p:nvPr>
        </p:nvPicPr>
        <p:blipFill>
          <a:blip r:embed="rId2"/>
          <a:stretch>
            <a:fillRect/>
          </a:stretch>
        </p:blipFill>
        <p:spPr>
          <a:xfrm>
            <a:off x="991727" y="1301750"/>
            <a:ext cx="10208546" cy="4673600"/>
          </a:xfrm>
        </p:spPr>
      </p:pic>
    </p:spTree>
    <p:extLst>
      <p:ext uri="{BB962C8B-B14F-4D97-AF65-F5344CB8AC3E}">
        <p14:creationId xmlns:p14="http://schemas.microsoft.com/office/powerpoint/2010/main" val="1833638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57784-102F-032C-CE6D-9CFD4D96433E}"/>
              </a:ext>
            </a:extLst>
          </p:cNvPr>
          <p:cNvSpPr>
            <a:spLocks noGrp="1"/>
          </p:cNvSpPr>
          <p:nvPr>
            <p:ph type="title"/>
          </p:nvPr>
        </p:nvSpPr>
        <p:spPr/>
        <p:txBody>
          <a:bodyPr/>
          <a:lstStyle/>
          <a:p>
            <a:r>
              <a:rPr lang="en-IN" dirty="0">
                <a:solidFill>
                  <a:schemeClr val="accent1">
                    <a:lumMod val="60000"/>
                    <a:lumOff val="40000"/>
                  </a:schemeClr>
                </a:solidFill>
              </a:rPr>
              <a:t>RESULT</a:t>
            </a:r>
          </a:p>
        </p:txBody>
      </p:sp>
      <p:pic>
        <p:nvPicPr>
          <p:cNvPr id="5" name="Content Placeholder 4">
            <a:extLst>
              <a:ext uri="{FF2B5EF4-FFF2-40B4-BE49-F238E27FC236}">
                <a16:creationId xmlns:a16="http://schemas.microsoft.com/office/drawing/2014/main" id="{ECA2AA9E-F31C-CEC7-F195-8098FC4E416C}"/>
              </a:ext>
            </a:extLst>
          </p:cNvPr>
          <p:cNvPicPr>
            <a:picLocks noGrp="1" noChangeAspect="1"/>
          </p:cNvPicPr>
          <p:nvPr>
            <p:ph idx="1"/>
          </p:nvPr>
        </p:nvPicPr>
        <p:blipFill>
          <a:blip r:embed="rId2"/>
          <a:stretch>
            <a:fillRect/>
          </a:stretch>
        </p:blipFill>
        <p:spPr>
          <a:xfrm>
            <a:off x="1143841" y="1301750"/>
            <a:ext cx="9904317" cy="4673600"/>
          </a:xfrm>
        </p:spPr>
      </p:pic>
    </p:spTree>
    <p:extLst>
      <p:ext uri="{BB962C8B-B14F-4D97-AF65-F5344CB8AC3E}">
        <p14:creationId xmlns:p14="http://schemas.microsoft.com/office/powerpoint/2010/main" val="2778666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469CB-7029-C235-65A3-93BB08B0865E}"/>
              </a:ext>
            </a:extLst>
          </p:cNvPr>
          <p:cNvSpPr>
            <a:spLocks noGrp="1"/>
          </p:cNvSpPr>
          <p:nvPr>
            <p:ph type="title"/>
          </p:nvPr>
        </p:nvSpPr>
        <p:spPr/>
        <p:txBody>
          <a:bodyPr/>
          <a:lstStyle/>
          <a:p>
            <a:r>
              <a:rPr lang="en-IN" dirty="0">
                <a:solidFill>
                  <a:schemeClr val="accent1">
                    <a:lumMod val="60000"/>
                    <a:lumOff val="40000"/>
                  </a:schemeClr>
                </a:solidFill>
              </a:rPr>
              <a:t>RESULT</a:t>
            </a:r>
          </a:p>
        </p:txBody>
      </p:sp>
      <p:pic>
        <p:nvPicPr>
          <p:cNvPr id="5" name="Content Placeholder 4">
            <a:extLst>
              <a:ext uri="{FF2B5EF4-FFF2-40B4-BE49-F238E27FC236}">
                <a16:creationId xmlns:a16="http://schemas.microsoft.com/office/drawing/2014/main" id="{5D2C4DC7-A91A-7CA9-A0A9-4C10FDA56F75}"/>
              </a:ext>
            </a:extLst>
          </p:cNvPr>
          <p:cNvPicPr>
            <a:picLocks noGrp="1" noChangeAspect="1"/>
          </p:cNvPicPr>
          <p:nvPr>
            <p:ph idx="1"/>
          </p:nvPr>
        </p:nvPicPr>
        <p:blipFill>
          <a:blip r:embed="rId2"/>
          <a:stretch>
            <a:fillRect/>
          </a:stretch>
        </p:blipFill>
        <p:spPr>
          <a:xfrm>
            <a:off x="1060471" y="1301750"/>
            <a:ext cx="10071057" cy="4673600"/>
          </a:xfrm>
        </p:spPr>
      </p:pic>
    </p:spTree>
    <p:extLst>
      <p:ext uri="{BB962C8B-B14F-4D97-AF65-F5344CB8AC3E}">
        <p14:creationId xmlns:p14="http://schemas.microsoft.com/office/powerpoint/2010/main" val="4256424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D2D66-0CCC-20BE-01CA-1D35B1FF0059}"/>
              </a:ext>
            </a:extLst>
          </p:cNvPr>
          <p:cNvSpPr>
            <a:spLocks noGrp="1"/>
          </p:cNvSpPr>
          <p:nvPr>
            <p:ph type="title"/>
          </p:nvPr>
        </p:nvSpPr>
        <p:spPr/>
        <p:txBody>
          <a:bodyPr/>
          <a:lstStyle/>
          <a:p>
            <a:r>
              <a:rPr lang="en-IN" dirty="0">
                <a:solidFill>
                  <a:schemeClr val="accent1">
                    <a:lumMod val="60000"/>
                    <a:lumOff val="40000"/>
                  </a:schemeClr>
                </a:solidFill>
              </a:rPr>
              <a:t>RESULT</a:t>
            </a:r>
          </a:p>
        </p:txBody>
      </p:sp>
      <p:pic>
        <p:nvPicPr>
          <p:cNvPr id="5" name="Content Placeholder 4">
            <a:extLst>
              <a:ext uri="{FF2B5EF4-FFF2-40B4-BE49-F238E27FC236}">
                <a16:creationId xmlns:a16="http://schemas.microsoft.com/office/drawing/2014/main" id="{5442DB4E-A95F-6672-7E43-0860A69017FC}"/>
              </a:ext>
            </a:extLst>
          </p:cNvPr>
          <p:cNvPicPr>
            <a:picLocks noGrp="1" noChangeAspect="1"/>
          </p:cNvPicPr>
          <p:nvPr>
            <p:ph idx="1"/>
          </p:nvPr>
        </p:nvPicPr>
        <p:blipFill>
          <a:blip r:embed="rId2"/>
          <a:stretch>
            <a:fillRect/>
          </a:stretch>
        </p:blipFill>
        <p:spPr>
          <a:xfrm>
            <a:off x="1224495" y="1301750"/>
            <a:ext cx="9743009" cy="4673600"/>
          </a:xfrm>
        </p:spPr>
      </p:pic>
    </p:spTree>
    <p:extLst>
      <p:ext uri="{BB962C8B-B14F-4D97-AF65-F5344CB8AC3E}">
        <p14:creationId xmlns:p14="http://schemas.microsoft.com/office/powerpoint/2010/main" val="39661800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r>
              <a:rPr lang="en-US" sz="2000" dirty="0"/>
              <a:t>The development of the </a:t>
            </a:r>
            <a:r>
              <a:rPr lang="en-US" sz="2000" b="1" dirty="0"/>
              <a:t>Travel Planner Agent</a:t>
            </a:r>
            <a:r>
              <a:rPr lang="en-US" sz="2000" dirty="0"/>
              <a:t> demonstrates the potential of agentic AI systems to simplify and personalize the travel planning process for users. By leveraging IBM Cloud’s no-code/low-code tools — such as </a:t>
            </a:r>
            <a:r>
              <a:rPr lang="en-US" sz="2000" dirty="0" err="1"/>
              <a:t>Watsonx</a:t>
            </a:r>
            <a:r>
              <a:rPr lang="en-US" sz="2000" dirty="0"/>
              <a:t> Ai Studio and cloud storage integration — the solution efficiently guides users through destination selection, itinerary building, and travel decision-making based on personal preferences and contextual </a:t>
            </a:r>
            <a:r>
              <a:rPr lang="en-US" sz="2000" dirty="0" err="1"/>
              <a:t>data.The</a:t>
            </a:r>
            <a:r>
              <a:rPr lang="en-US" sz="2000" dirty="0"/>
              <a:t> agent’s </a:t>
            </a:r>
            <a:r>
              <a:rPr lang="en-US" sz="2000" b="1" dirty="0"/>
              <a:t>instruction-driven architecture</a:t>
            </a:r>
            <a:r>
              <a:rPr lang="en-US" sz="2000" dirty="0"/>
              <a:t> allows for flexible, human-like interaction without requiring manual programming. This has proven effective in generating dynamic responses, tailoring recommendations to user inputs (e.g., budget, interests, duration), and improving user engagement. The integration of datasets (if applied) further enhances the relevance of suggestions, creating a more informed and practical planning experience. Intelligent agents like the Travel Planner reduce user frustration, minimize planning errors, and improve overall satisfaction — contributing to smarter, more connected digital experiences.</a:t>
            </a:r>
          </a:p>
        </p:txBody>
      </p:sp>
    </p:spTree>
    <p:extLst>
      <p:ext uri="{BB962C8B-B14F-4D97-AF65-F5344CB8AC3E}">
        <p14:creationId xmlns:p14="http://schemas.microsoft.com/office/powerpoint/2010/main" val="3183315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r>
              <a:rPr lang="en-US" sz="2000" dirty="0"/>
              <a:t>The future scope of the Travel Planner Agent includes integrating real-time data sources such as weather, traffic, and public transportation APIs to enhance recommendation accuracy. The system can be expanded to support multiple cities and international destinations, offering broader coverage for diverse users. Advanced machine learning techniques could be employed to provide more personalized and adaptive travel suggestions based on user behavior and preferences. Voice-based interaction can be added to make the agent more accessible and user-friendly. Edge computing may be leveraged to enable offline or low-latency travel planning on mobile devices. Integration with booking platforms like hotels, flights, and local tours would offer end-to-end planning within a single interface. Multilingual support would help reach a global audience, while AI-powered itinerary optimization could balance cost, time, and user experience. Additionally, the agent could generate complete travel stories or plans using generative AI, further enhancing the user experience and engagement.</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0" indent="0">
              <a:buNone/>
            </a:pPr>
            <a:r>
              <a:rPr lang="en-US" sz="2000" b="1" dirty="0"/>
              <a:t>1 .TravelPlanner: A Benchmark for Real‑World Planning with Language Agents</a:t>
            </a:r>
            <a:r>
              <a:rPr lang="en-US" sz="2000" dirty="0"/>
              <a:t> — Introduces a challenging planning benchmark to evaluate LLM‑powered travel planning systems and highlights current limitations (GPT‑4 success rate ~0.6%)</a:t>
            </a:r>
            <a:r>
              <a:rPr lang="en-IN" sz="2000" dirty="0">
                <a:solidFill>
                  <a:srgbClr val="0F0F0F"/>
                </a:solidFill>
                <a:ea typeface="+mn-lt"/>
                <a:cs typeface="+mn-lt"/>
              </a:rPr>
              <a:t>.</a:t>
            </a:r>
          </a:p>
          <a:p>
            <a:pPr marL="0" indent="0">
              <a:buNone/>
            </a:pPr>
            <a:r>
              <a:rPr lang="en-IN" sz="2000" dirty="0"/>
              <a:t>2.</a:t>
            </a:r>
            <a:r>
              <a:rPr lang="en-US" sz="2000" b="1" dirty="0"/>
              <a:t> TRIP‑PAL: Travel Planning with Guarantees by Combining LLMs and Automated Planners</a:t>
            </a:r>
            <a:r>
              <a:rPr lang="en-US" sz="2000" dirty="0"/>
              <a:t> — Proposes a hybrid system that combines LLMs with constraint‑based automated planners to produce coherent, constraint‑satisfying itineraries.</a:t>
            </a:r>
          </a:p>
          <a:p>
            <a:pPr marL="0" indent="0">
              <a:buNone/>
            </a:pPr>
            <a:r>
              <a:rPr lang="en-US" sz="2000" dirty="0"/>
              <a:t>3.</a:t>
            </a:r>
            <a:r>
              <a:rPr lang="en-IN" sz="2000" b="1" dirty="0"/>
              <a:t> </a:t>
            </a:r>
            <a:r>
              <a:rPr lang="en-IN" sz="2000" b="1" dirty="0" err="1"/>
              <a:t>TravelAgent</a:t>
            </a:r>
            <a:r>
              <a:rPr lang="en-IN" sz="2000" b="1" dirty="0"/>
              <a:t>: An AI Assistant for Personalized Travel Planning</a:t>
            </a:r>
            <a:r>
              <a:rPr lang="en-IN" sz="2000" dirty="0"/>
              <a:t> — Describes a modular LLM‑based system focused on rational, comprehensive, and personalized itineraries using recommendation, planning, tool‑usage, and memory modules.</a:t>
            </a:r>
          </a:p>
          <a:p>
            <a:pPr marL="0" indent="0">
              <a:buNone/>
            </a:pPr>
            <a:r>
              <a:rPr lang="en-IN" sz="2000" dirty="0"/>
              <a:t>4.</a:t>
            </a:r>
            <a:r>
              <a:rPr lang="en-US" sz="2000" b="1" dirty="0"/>
              <a:t> A Travel Recommender for Personalized Itineraries</a:t>
            </a:r>
            <a:r>
              <a:rPr lang="en-US" sz="2000" dirty="0"/>
              <a:t> — A case‑study from 2018 showing cloud‑based itinerary recommendation leveraging user profiles and content/item similarity models</a:t>
            </a:r>
            <a:endParaRPr lang="en-IN" sz="2000" dirty="0"/>
          </a:p>
        </p:txBody>
      </p:sp>
    </p:spTree>
    <p:extLst>
      <p:ext uri="{BB962C8B-B14F-4D97-AF65-F5344CB8AC3E}">
        <p14:creationId xmlns:p14="http://schemas.microsoft.com/office/powerpoint/2010/main" val="7289502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r>
              <a:rPr lang="en-IN" dirty="0"/>
              <a:t>Screenshot/ </a:t>
            </a:r>
            <a:r>
              <a:rPr lang="en-IN" dirty="0" err="1"/>
              <a:t>credly</a:t>
            </a:r>
            <a:r>
              <a:rPr lang="en-IN" dirty="0"/>
              <a:t> certificate( getting started with AI)</a:t>
            </a:r>
          </a:p>
        </p:txBody>
      </p:sp>
      <p:pic>
        <p:nvPicPr>
          <p:cNvPr id="5" name="Picture 4">
            <a:extLst>
              <a:ext uri="{FF2B5EF4-FFF2-40B4-BE49-F238E27FC236}">
                <a16:creationId xmlns:a16="http://schemas.microsoft.com/office/drawing/2014/main" id="{BD28484E-6FDF-A297-E261-DB38A095E284}"/>
              </a:ext>
            </a:extLst>
          </p:cNvPr>
          <p:cNvPicPr>
            <a:picLocks noChangeAspect="1"/>
          </p:cNvPicPr>
          <p:nvPr/>
        </p:nvPicPr>
        <p:blipFill>
          <a:blip r:embed="rId2"/>
          <a:srcRect l="12901" t="17616" r="18325" b="2249"/>
          <a:stretch>
            <a:fillRect/>
          </a:stretch>
        </p:blipFill>
        <p:spPr>
          <a:xfrm>
            <a:off x="672632" y="1544320"/>
            <a:ext cx="9162248" cy="4827756"/>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r>
              <a:rPr lang="en-IN" dirty="0"/>
              <a:t>Screenshot/ </a:t>
            </a:r>
            <a:r>
              <a:rPr lang="en-IN" dirty="0" err="1"/>
              <a:t>credly</a:t>
            </a:r>
            <a:r>
              <a:rPr lang="en-IN" dirty="0"/>
              <a:t> certificate( Journey to Cloud)</a:t>
            </a:r>
          </a:p>
        </p:txBody>
      </p:sp>
      <p:pic>
        <p:nvPicPr>
          <p:cNvPr id="5" name="Picture 4">
            <a:extLst>
              <a:ext uri="{FF2B5EF4-FFF2-40B4-BE49-F238E27FC236}">
                <a16:creationId xmlns:a16="http://schemas.microsoft.com/office/drawing/2014/main" id="{8C1CEB26-C366-601F-9A4E-E9147BC80745}"/>
              </a:ext>
            </a:extLst>
          </p:cNvPr>
          <p:cNvPicPr>
            <a:picLocks noChangeAspect="1"/>
          </p:cNvPicPr>
          <p:nvPr/>
        </p:nvPicPr>
        <p:blipFill>
          <a:blip r:embed="rId2"/>
          <a:srcRect l="14750" t="18863" r="19917" b="5843"/>
          <a:stretch>
            <a:fillRect/>
          </a:stretch>
        </p:blipFill>
        <p:spPr>
          <a:xfrm>
            <a:off x="581192" y="1423382"/>
            <a:ext cx="9070808" cy="5018058"/>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r>
              <a:rPr lang="en-IN" dirty="0"/>
              <a:t>Screenshot/ </a:t>
            </a:r>
            <a:r>
              <a:rPr lang="en-IN" dirty="0" err="1"/>
              <a:t>credly</a:t>
            </a:r>
            <a:r>
              <a:rPr lang="en-IN" dirty="0"/>
              <a:t> certificate( RAG Lab)</a:t>
            </a:r>
          </a:p>
        </p:txBody>
      </p:sp>
      <p:pic>
        <p:nvPicPr>
          <p:cNvPr id="5" name="Picture 4">
            <a:extLst>
              <a:ext uri="{FF2B5EF4-FFF2-40B4-BE49-F238E27FC236}">
                <a16:creationId xmlns:a16="http://schemas.microsoft.com/office/drawing/2014/main" id="{308A9EB2-B13C-53D3-AB0F-C4BAF353C523}"/>
              </a:ext>
            </a:extLst>
          </p:cNvPr>
          <p:cNvPicPr>
            <a:picLocks noChangeAspect="1"/>
          </p:cNvPicPr>
          <p:nvPr/>
        </p:nvPicPr>
        <p:blipFill>
          <a:blip r:embed="rId2"/>
          <a:srcRect l="13001" t="18706" r="18333" b="2235"/>
          <a:stretch>
            <a:fillRect/>
          </a:stretch>
        </p:blipFill>
        <p:spPr>
          <a:xfrm>
            <a:off x="581192" y="1402080"/>
            <a:ext cx="9375608" cy="5120640"/>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400" dirty="0">
                <a:solidFill>
                  <a:srgbClr val="0F0F0F"/>
                </a:solidFill>
                <a:ea typeface="+mn-lt"/>
                <a:cs typeface="+mn-lt"/>
              </a:rPr>
              <a:t>A travel planner agent aims to assist users in planning their trips efficiently. The agent must gather user preferences, budget, and destination information. It should then optimize travel itineraries, accommodations, and activities. The goal is to create personalized travel plans that maximize user satisfaction. This requires integrating real-time data and handling complex logistics. It ensures a smooth travel </a:t>
            </a:r>
            <a:r>
              <a:rPr lang="en-US" sz="2400" dirty="0" err="1">
                <a:solidFill>
                  <a:srgbClr val="0F0F0F"/>
                </a:solidFill>
                <a:ea typeface="+mn-lt"/>
                <a:cs typeface="+mn-lt"/>
              </a:rPr>
              <a:t>experience.The</a:t>
            </a:r>
            <a:r>
              <a:rPr lang="en-US" sz="2400" dirty="0">
                <a:solidFill>
                  <a:srgbClr val="0F0F0F"/>
                </a:solidFill>
                <a:ea typeface="+mn-lt"/>
                <a:cs typeface="+mn-lt"/>
              </a:rPr>
              <a:t> agent can also manage bookings, alert users to changes, and optimize schedules on the go. This smart assistant transforms complex travel planning into a </a:t>
            </a:r>
            <a:r>
              <a:rPr lang="en-US" sz="2400" dirty="0" err="1">
                <a:solidFill>
                  <a:srgbClr val="0F0F0F"/>
                </a:solidFill>
                <a:ea typeface="+mn-lt"/>
                <a:cs typeface="+mn-lt"/>
              </a:rPr>
              <a:t>seamless,enjoyable</a:t>
            </a:r>
            <a:r>
              <a:rPr lang="en-US" sz="2400" dirty="0">
                <a:solidFill>
                  <a:srgbClr val="0F0F0F"/>
                </a:solidFill>
                <a:ea typeface="+mn-lt"/>
                <a:cs typeface="+mn-lt"/>
              </a:rPr>
              <a:t> process.</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1800" b="1" dirty="0">
                <a:latin typeface="Calibri"/>
                <a:cs typeface="Calibri"/>
              </a:rPr>
              <a:t>Gathers user inputs: Collects user preferences, budget, and destination choices through a user-friendly interface.</a:t>
            </a:r>
          </a:p>
          <a:p>
            <a:pPr marL="305435" indent="-305435"/>
            <a:r>
              <a:rPr lang="en-US" sz="1800" b="1" dirty="0">
                <a:latin typeface="Calibri"/>
                <a:cs typeface="Calibri"/>
              </a:rPr>
              <a:t>Optimizes travel plans: Uses algorithms to create personalized itineraries, booking optimal accommodations and activities based on user preferences and real-time data.</a:t>
            </a:r>
          </a:p>
          <a:p>
            <a:pPr marL="305435" indent="-305435"/>
            <a:r>
              <a:rPr lang="en-US" sz="1800" b="1" dirty="0">
                <a:latin typeface="Calibri"/>
                <a:cs typeface="Calibri"/>
              </a:rPr>
              <a:t>Integrates real-time data: Incorporates real-time weather updates, event schedules, and travel advisories to ensure seamless travel experiences.</a:t>
            </a:r>
          </a:p>
          <a:p>
            <a:pPr marL="305435" indent="-305435"/>
            <a:r>
              <a:rPr lang="en-US" sz="1800" b="1" dirty="0">
                <a:latin typeface="Calibri"/>
                <a:cs typeface="Calibri"/>
              </a:rPr>
              <a:t> Provides logistics support: Handles complex logistics, such as transportation arrangements and activity bookings, to minimize user hassle.</a:t>
            </a:r>
          </a:p>
          <a:p>
            <a:pPr marL="305435" indent="-305435"/>
            <a:r>
              <a:rPr lang="en-US" sz="1800" b="1" dirty="0">
                <a:latin typeface="Calibri"/>
                <a:cs typeface="Calibri"/>
              </a:rPr>
              <a:t>Maximizes user satisfaction: Continuously learns from user feedback to refine and personalize future travel plans.</a:t>
            </a:r>
            <a:endParaRPr lang="en-IN" sz="1800" b="1" dirty="0">
              <a:latin typeface="Calibri"/>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travel panner agent. </a:t>
            </a:r>
          </a:p>
          <a:p>
            <a:pPr marL="0" indent="0">
              <a:buNone/>
            </a:pPr>
            <a:r>
              <a:rPr lang="en-IN" sz="1800" b="1" dirty="0"/>
              <a:t>a. Hardware Requirements</a:t>
            </a:r>
          </a:p>
          <a:p>
            <a:r>
              <a:rPr lang="en-IN" sz="1800" dirty="0"/>
              <a:t>Device with an internet connection</a:t>
            </a:r>
          </a:p>
          <a:p>
            <a:pPr marL="0" indent="0">
              <a:buNone/>
            </a:pPr>
            <a:r>
              <a:rPr lang="en-IN" sz="1800" b="1" dirty="0"/>
              <a:t>b. Software Requirements</a:t>
            </a:r>
          </a:p>
          <a:p>
            <a:r>
              <a:rPr lang="en-IN" sz="1800" dirty="0"/>
              <a:t>IBM Cloud account (Free Lite plan)</a:t>
            </a:r>
          </a:p>
          <a:p>
            <a:r>
              <a:rPr lang="en-IN" sz="1800" dirty="0"/>
              <a:t>IBM Watson Studio </a:t>
            </a:r>
          </a:p>
          <a:p>
            <a:r>
              <a:rPr lang="en-IN" sz="1800" dirty="0"/>
              <a:t>IBM Cloud Object Storage (Lite) </a:t>
            </a:r>
          </a:p>
          <a:p>
            <a:r>
              <a:rPr lang="en-IN" sz="1800" b="1" dirty="0"/>
              <a:t>c. Cloud Services Used</a:t>
            </a:r>
          </a:p>
          <a:p>
            <a:r>
              <a:rPr lang="en-IN" sz="1800" b="1" dirty="0"/>
              <a:t>IBM Watson Studio / Watsonx.ai</a:t>
            </a:r>
          </a:p>
          <a:p>
            <a:r>
              <a:rPr lang="en-IN" sz="1800" b="1" dirty="0"/>
              <a:t>IBM Cloud Object Storage</a:t>
            </a:r>
            <a:endParaRPr lang="en-IN" sz="1800" dirty="0"/>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13" name="Content Placeholder 12">
            <a:extLst>
              <a:ext uri="{FF2B5EF4-FFF2-40B4-BE49-F238E27FC236}">
                <a16:creationId xmlns:a16="http://schemas.microsoft.com/office/drawing/2014/main" id="{E2B40B71-FE87-1A76-670E-0F728937C5CF}"/>
              </a:ext>
            </a:extLst>
          </p:cNvPr>
          <p:cNvPicPr>
            <a:picLocks noGrp="1" noChangeAspect="1"/>
          </p:cNvPicPr>
          <p:nvPr>
            <p:ph idx="1"/>
          </p:nvPr>
        </p:nvPicPr>
        <p:blipFill>
          <a:blip r:embed="rId2"/>
          <a:stretch>
            <a:fillRect/>
          </a:stretch>
        </p:blipFill>
        <p:spPr>
          <a:xfrm>
            <a:off x="2315640" y="1476292"/>
            <a:ext cx="8038338" cy="4518108"/>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DF43A-E51A-F1E9-0B6D-1096AB8601CF}"/>
              </a:ext>
            </a:extLst>
          </p:cNvPr>
          <p:cNvSpPr>
            <a:spLocks noGrp="1"/>
          </p:cNvSpPr>
          <p:nvPr>
            <p:ph type="title"/>
          </p:nvPr>
        </p:nvSpPr>
        <p:spPr/>
        <p:txBody>
          <a:bodyPr/>
          <a:lstStyle/>
          <a:p>
            <a:r>
              <a:rPr lang="en-IN" dirty="0">
                <a:solidFill>
                  <a:schemeClr val="accent1">
                    <a:lumMod val="60000"/>
                    <a:lumOff val="40000"/>
                  </a:schemeClr>
                </a:solidFill>
              </a:rPr>
              <a:t>RESULT</a:t>
            </a:r>
          </a:p>
        </p:txBody>
      </p:sp>
      <p:pic>
        <p:nvPicPr>
          <p:cNvPr id="3" name="Picture 2">
            <a:extLst>
              <a:ext uri="{FF2B5EF4-FFF2-40B4-BE49-F238E27FC236}">
                <a16:creationId xmlns:a16="http://schemas.microsoft.com/office/drawing/2014/main" id="{4159A57A-3C25-E220-3BBA-B837579DCCD6}"/>
              </a:ext>
            </a:extLst>
          </p:cNvPr>
          <p:cNvPicPr>
            <a:picLocks noChangeAspect="1"/>
          </p:cNvPicPr>
          <p:nvPr/>
        </p:nvPicPr>
        <p:blipFill>
          <a:blip r:embed="rId2"/>
          <a:stretch>
            <a:fillRect/>
          </a:stretch>
        </p:blipFill>
        <p:spPr>
          <a:xfrm>
            <a:off x="1293286" y="1527961"/>
            <a:ext cx="9605427" cy="4627883"/>
          </a:xfrm>
          <a:prstGeom prst="rect">
            <a:avLst/>
          </a:prstGeom>
        </p:spPr>
      </p:pic>
    </p:spTree>
    <p:extLst>
      <p:ext uri="{BB962C8B-B14F-4D97-AF65-F5344CB8AC3E}">
        <p14:creationId xmlns:p14="http://schemas.microsoft.com/office/powerpoint/2010/main" val="2283180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1ABF6-3324-2DD9-0319-D1D7EC0C354F}"/>
              </a:ext>
            </a:extLst>
          </p:cNvPr>
          <p:cNvSpPr>
            <a:spLocks noGrp="1"/>
          </p:cNvSpPr>
          <p:nvPr>
            <p:ph type="title"/>
          </p:nvPr>
        </p:nvSpPr>
        <p:spPr/>
        <p:txBody>
          <a:bodyPr/>
          <a:lstStyle/>
          <a:p>
            <a:r>
              <a:rPr lang="en-IN" dirty="0">
                <a:solidFill>
                  <a:schemeClr val="accent1">
                    <a:lumMod val="60000"/>
                    <a:lumOff val="40000"/>
                  </a:schemeClr>
                </a:solidFill>
              </a:rPr>
              <a:t>RESULT</a:t>
            </a:r>
          </a:p>
        </p:txBody>
      </p:sp>
      <p:pic>
        <p:nvPicPr>
          <p:cNvPr id="3" name="Content Placeholder 2">
            <a:extLst>
              <a:ext uri="{FF2B5EF4-FFF2-40B4-BE49-F238E27FC236}">
                <a16:creationId xmlns:a16="http://schemas.microsoft.com/office/drawing/2014/main" id="{21816358-8D13-BA67-CD45-30D99AAEA7FA}"/>
              </a:ext>
            </a:extLst>
          </p:cNvPr>
          <p:cNvPicPr>
            <a:picLocks noGrp="1" noChangeAspect="1"/>
          </p:cNvPicPr>
          <p:nvPr>
            <p:ph idx="1"/>
          </p:nvPr>
        </p:nvPicPr>
        <p:blipFill>
          <a:blip r:embed="rId2"/>
          <a:stretch>
            <a:fillRect/>
          </a:stretch>
        </p:blipFill>
        <p:spPr>
          <a:xfrm>
            <a:off x="1373792" y="1554480"/>
            <a:ext cx="9954607" cy="4730681"/>
          </a:xfrm>
          <a:prstGeom prst="rect">
            <a:avLst/>
          </a:prstGeom>
        </p:spPr>
      </p:pic>
    </p:spTree>
    <p:extLst>
      <p:ext uri="{BB962C8B-B14F-4D97-AF65-F5344CB8AC3E}">
        <p14:creationId xmlns:p14="http://schemas.microsoft.com/office/powerpoint/2010/main" val="225912488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105</TotalTime>
  <Words>1018</Words>
  <Application>Microsoft Office PowerPoint</Application>
  <PresentationFormat>Widescreen</PresentationFormat>
  <Paragraphs>74</Paragraphs>
  <Slides>27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Calibri Light</vt:lpstr>
      <vt:lpstr>Franklin Gothic Book</vt:lpstr>
      <vt:lpstr>Franklin Gothic Demi</vt:lpstr>
      <vt:lpstr>Wingdings 2</vt:lpstr>
      <vt:lpstr>DividendVTI</vt:lpstr>
      <vt:lpstr>TRAVEL PLANNER AGENT</vt:lpstr>
      <vt:lpstr>OUTLINE</vt:lpstr>
      <vt:lpstr>Problem Statement</vt:lpstr>
      <vt:lpstr>Proposed Solution</vt:lpstr>
      <vt:lpstr>System  Approach</vt:lpstr>
      <vt:lpstr>Algorithm &amp; Deployment</vt:lpstr>
      <vt:lpstr>Result</vt:lpstr>
      <vt:lpstr>RESULT</vt:lpstr>
      <vt:lpstr>RESULT</vt:lpstr>
      <vt:lpstr>RESULT</vt:lpstr>
      <vt:lpstr>RESULT</vt:lpstr>
      <vt:lpstr>RESULT</vt:lpstr>
      <vt:lpstr>RESULT</vt:lpstr>
      <vt:lpstr>RESULT</vt:lpstr>
      <vt:lpstr>RESULT</vt:lpstr>
      <vt:lpstr>RESULT</vt:lpstr>
      <vt:lpstr>RESULT</vt:lpstr>
      <vt:lpstr>RESULT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Prasad Dhamale</cp:lastModifiedBy>
  <cp:revision>50</cp:revision>
  <dcterms:created xsi:type="dcterms:W3CDTF">2021-05-26T16:50:10Z</dcterms:created>
  <dcterms:modified xsi:type="dcterms:W3CDTF">2025-08-03T05:08:39Z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