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a8c38c036_0_2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a8c38c036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7a878165d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7a878165d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base 10 of views training improved the mae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cleaning and tf-idf vectorizer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fold cross validation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7a878165db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7a878165db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7a878165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7a878165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45454"/>
                </a:solidFill>
                <a:highlight>
                  <a:srgbClr val="FFFFFF"/>
                </a:highlight>
              </a:rPr>
              <a:t>I tried to predict the number of views using sentiment analysis of the transcript and title of each talk.</a:t>
            </a:r>
            <a:endParaRPr sz="1050">
              <a:solidFill>
                <a:srgbClr val="54545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45454"/>
                </a:solidFill>
                <a:highlight>
                  <a:srgbClr val="FFFFFF"/>
                </a:highlight>
              </a:rPr>
              <a:t>VADER: Valence Aware Dictionary and sEntiment Reasoner</a:t>
            </a:r>
            <a:endParaRPr sz="1050">
              <a:solidFill>
                <a:srgbClr val="54545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54545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45454"/>
                </a:solidFill>
                <a:highlight>
                  <a:srgbClr val="FFFFFF"/>
                </a:highlight>
              </a:rPr>
              <a:t>Reduce each transcript into a single polarity value:</a:t>
            </a:r>
            <a:endParaRPr sz="1050">
              <a:solidFill>
                <a:srgbClr val="54545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45454"/>
                </a:solidFill>
                <a:highlight>
                  <a:srgbClr val="FFFFFF"/>
                </a:highlight>
              </a:rPr>
              <a:t>	Positive value = positive</a:t>
            </a:r>
            <a:endParaRPr sz="1050">
              <a:solidFill>
                <a:srgbClr val="54545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45454"/>
                </a:solidFill>
                <a:highlight>
                  <a:srgbClr val="FFFFFF"/>
                </a:highlight>
              </a:rPr>
              <a:t>	Negative value = negative</a:t>
            </a:r>
            <a:endParaRPr sz="1050">
              <a:solidFill>
                <a:srgbClr val="54545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45454"/>
                </a:solidFill>
                <a:highlight>
                  <a:srgbClr val="FFFFFF"/>
                </a:highlight>
              </a:rPr>
              <a:t>	Large value = polar</a:t>
            </a:r>
            <a:endParaRPr sz="1050">
              <a:solidFill>
                <a:srgbClr val="54545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45454"/>
                </a:solidFill>
                <a:highlight>
                  <a:srgbClr val="FFFFFF"/>
                </a:highlight>
              </a:rPr>
              <a:t>	Small value = non-polar</a:t>
            </a:r>
            <a:endParaRPr sz="1050">
              <a:solidFill>
                <a:srgbClr val="54545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54545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45454"/>
                </a:solidFill>
                <a:highlight>
                  <a:srgbClr val="FFFFFF"/>
                </a:highlight>
              </a:rPr>
              <a:t>Left picture is the VADER lexicon text, right picture is the sentiment of the TED Talks according to the VADER Lexicon</a:t>
            </a:r>
            <a:endParaRPr sz="1050">
              <a:solidFill>
                <a:srgbClr val="54545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7a878165d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7a878165d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 numbers / large variety -&gt; used log base 10 for the views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 of views from 15,000 to 47,000,000, hence large RSME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see general trend, but large error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7a878165d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7a878165d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histograms to visualize the views distribution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bins based on the tick marks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7a878165d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7a878165d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Values: 0 - 4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Based on the tick marks of the histogram for ease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Correct values along diagonal, shows what the predicted label was relative to what was correct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For example, when the true value was a zero, the 70% of the time the neural net predicted the value was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Ideally, the diagonal values are close to 1 for an effective classifier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Not very accurate, there are better ways to classify this!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792e028d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792e028d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7937586b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7937586b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7937586bb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7937586bb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792e028dc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792e028dc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7a8c38c036_0_9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7a8c38c036_0_9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7937586bb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7937586bb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7a8c38c036_0_69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7a8c38c036_0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7598af6a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7598af6a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7598af6ac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7598af6ac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7598af6ac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7598af6ac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7a804343c3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7a804343c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topics show up on the map/get bigger - social change, personal growth, activism, refugees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7598af6ac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7598af6ac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7598af6ac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7598af6ac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TITLE_3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14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image" Target="../media/image2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Relationship Id="rId4" Type="http://schemas.openxmlformats.org/officeDocument/2006/relationships/image" Target="../media/image28.png"/><Relationship Id="rId5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15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2" name="Google Shape;62;p15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3" name="Google Shape;63;p15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rect b="b" l="l" r="r" t="t"/>
                <a:pathLst>
                  <a:path extrusionOk="0" h="2805419" w="206902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rect b="b" l="l" r="r" t="t"/>
                <a:pathLst>
                  <a:path extrusionOk="0" h="77247" w="21907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rect b="b" l="l" r="r" t="t"/>
                <a:pathLst>
                  <a:path extrusionOk="0" h="22389" w="52292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rect b="b" l="l" r="r" t="t"/>
                <a:pathLst>
                  <a:path extrusionOk="0" h="2805383" w="2069115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rect b="b" l="l" r="r" t="t"/>
                <a:pathLst>
                  <a:path extrusionOk="0" h="2805423" w="206902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rect b="b" l="l" r="r" t="t"/>
                <a:pathLst>
                  <a:path extrusionOk="0" h="2673878" w="2018061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rect b="b" l="l" r="r" t="t"/>
                <a:pathLst>
                  <a:path extrusionOk="0" h="2673785" w="2018061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rect b="b" l="l" r="r" t="t"/>
                <a:pathLst>
                  <a:path extrusionOk="0" h="1986608" w="3440851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rect b="b" l="l" r="r" t="t"/>
                <a:pathLst>
                  <a:path extrusionOk="0" h="1987084" w="3440892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rect b="b" l="l" r="r" t="t"/>
                <a:pathLst>
                  <a:path extrusionOk="0" h="37052" w="41719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rect b="b" l="l" r="r" t="t"/>
                <a:pathLst>
                  <a:path extrusionOk="0" h="40671" w="3086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rect b="b" l="l" r="r" t="t"/>
                <a:pathLst>
                  <a:path extrusionOk="0" h="1986618" w="3440892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rect b="b" l="l" r="r" t="t"/>
                <a:pathLst>
                  <a:path extrusionOk="0" h="1986608" w="3440892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rect b="b" l="l" r="r" t="t"/>
                <a:pathLst>
                  <a:path extrusionOk="0" h="127212" w="220517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rect b="b" l="l" r="r" t="t"/>
                <a:pathLst>
                  <a:path extrusionOk="0" h="127307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rect b="b" l="l" r="r" t="t"/>
                <a:pathLst>
                  <a:path extrusionOk="0" h="127549" w="220563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rect b="b" l="l" r="r" t="t"/>
                <a:pathLst>
                  <a:path extrusionOk="0" h="127238" w="220563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rect b="b" l="l" r="r" t="t"/>
                <a:pathLst>
                  <a:path extrusionOk="0" h="127246" w="220517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rect b="b" l="l" r="r" t="t"/>
                <a:pathLst>
                  <a:path extrusionOk="0" h="127300" w="220524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rect b="b" l="l" r="r" t="t"/>
                <a:pathLst>
                  <a:path extrusionOk="0" h="163345" w="283033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rect b="b" l="l" r="r" t="t"/>
                <a:pathLst>
                  <a:path extrusionOk="0" h="127548" w="220563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rect b="b" l="l" r="r" t="t"/>
                <a:pathLst>
                  <a:path extrusionOk="0" h="127307" w="220524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rect b="b" l="l" r="r" t="t"/>
                <a:pathLst>
                  <a:path extrusionOk="0" h="127215" w="220517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rect b="b" l="l" r="r" t="t"/>
                <a:pathLst>
                  <a:path extrusionOk="0" h="163399" w="283047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rect b="b" l="l" r="r" t="t"/>
                <a:pathLst>
                  <a:path extrusionOk="0" h="199558" w="313122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rect b="b" l="l" r="r" t="t"/>
                <a:pathLst>
                  <a:path extrusionOk="0" h="127189" w="220563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rect b="b" l="l" r="r" t="t"/>
                <a:pathLst>
                  <a:path extrusionOk="0" h="127300" w="220549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rect b="b" l="l" r="r" t="t"/>
                <a:pathLst>
                  <a:path extrusionOk="0" h="127351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rect b="b" l="l" r="r" t="t"/>
                <a:pathLst>
                  <a:path extrusionOk="0" h="127246" w="220563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rect b="b" l="l" r="r" t="t"/>
                <a:pathLst>
                  <a:path extrusionOk="0" h="146540" w="253854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rect b="b" l="l" r="r" t="t"/>
                <a:pathLst>
                  <a:path extrusionOk="0" h="426244" w="738494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rect b="b" l="l" r="r" t="t"/>
                <a:pathLst>
                  <a:path extrusionOk="0" h="127225" w="220517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rect b="b" l="l" r="r" t="t"/>
                <a:pathLst>
                  <a:path extrusionOk="0" h="127264" w="220517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rect b="b" l="l" r="r" t="t"/>
                <a:pathLst>
                  <a:path extrusionOk="0" h="127237" w="220524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rect b="b" l="l" r="r" t="t"/>
                <a:pathLst>
                  <a:path extrusionOk="0" h="127285" w="220563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rect b="b" l="l" r="r" t="t"/>
                <a:pathLst>
                  <a:path extrusionOk="0" h="127370" w="221039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rect b="b" l="l" r="r" t="t"/>
                <a:pathLst>
                  <a:path extrusionOk="0" h="183800" w="31848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rect b="b" l="l" r="r" t="t"/>
                <a:pathLst>
                  <a:path extrusionOk="0" h="127308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rect b="b" l="l" r="r" t="t"/>
                <a:pathLst>
                  <a:path extrusionOk="0" h="127131" w="220334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rect b="b" l="l" r="r" t="t"/>
                <a:pathLst>
                  <a:path extrusionOk="0" h="126979" w="220517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rect b="b" l="l" r="r" t="t"/>
                <a:pathLst>
                  <a:path extrusionOk="0" h="219907" w="380989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rect b="b" l="l" r="r" t="t"/>
                <a:pathLst>
                  <a:path extrusionOk="0" h="1111651" w="192600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rect b="b" l="l" r="r" t="t"/>
                <a:pathLst>
                  <a:path extrusionOk="0" h="838156" w="1451798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rect b="b" l="l" r="r" t="t"/>
                <a:pathLst>
                  <a:path extrusionOk="0" h="828048" w="1449895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rect b="b" l="l" r="r" t="t"/>
                <a:pathLst>
                  <a:path extrusionOk="0" h="1123828" w="1867947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rect b="b" l="l" r="r" t="t"/>
                <a:pathLst>
                  <a:path extrusionOk="0" h="440903" w="65723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rect b="b" l="l" r="r" t="t"/>
                <a:pathLst>
                  <a:path extrusionOk="0" h="322282" w="49007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rect b="b" l="l" r="r" t="t"/>
                <a:pathLst>
                  <a:path extrusionOk="0" h="322194" w="49007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rect b="b" l="l" r="r" t="t"/>
                <a:pathLst>
                  <a:path extrusionOk="0" h="270998" w="401289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rect b="b" l="l" r="r" t="t"/>
                <a:pathLst>
                  <a:path extrusionOk="0" h="440923" w="657231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rect b="b" l="l" r="r" t="t"/>
                <a:pathLst>
                  <a:path extrusionOk="0" h="322274" w="490068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rect b="b" l="l" r="r" t="t"/>
                <a:pathLst>
                  <a:path extrusionOk="0" h="322283" w="490068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rect b="b" l="l" r="r" t="t"/>
                <a:pathLst>
                  <a:path extrusionOk="0" h="271152" w="401289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rect b="b" l="l" r="r" t="t"/>
                <a:pathLst>
                  <a:path extrusionOk="0" h="828868" w="893444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rect b="b" l="l" r="r" t="t"/>
                <a:pathLst>
                  <a:path extrusionOk="0" h="733619" w="630461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rect b="b" l="l" r="r" t="t"/>
                <a:pathLst>
                  <a:path extrusionOk="0" h="788955" w="893445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rect b="b" l="l" r="r" t="t"/>
                <a:pathLst>
                  <a:path extrusionOk="0" h="483869" w="9525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rect b="b" l="l" r="r" t="t"/>
                <a:pathLst>
                  <a:path extrusionOk="0" h="335661" w="9525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rect b="b" l="l" r="r" t="t"/>
                <a:pathLst>
                  <a:path extrusionOk="0" h="341800" w="893349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cap="flat" cmpd="sng" w="1037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rect b="b" l="l" r="r" t="t"/>
                <a:pathLst>
                  <a:path extrusionOk="0" h="59626" w="3448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rect b="b" l="l" r="r" t="t"/>
                <a:pathLst>
                  <a:path extrusionOk="0" h="226128" w="55632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rect b="b" l="l" r="r" t="t"/>
                <a:pathLst>
                  <a:path extrusionOk="0" h="409197" w="55722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rect b="b" l="l" r="r" t="t"/>
                <a:pathLst>
                  <a:path extrusionOk="0" h="374240" w="55625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rect b="b" l="l" r="r" t="t"/>
                <a:pathLst>
                  <a:path extrusionOk="0" h="318519" w="55627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rect b="b" l="l" r="r" t="t"/>
                <a:pathLst>
                  <a:path extrusionOk="0" h="183161" w="55632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rect b="b" l="l" r="r" t="t"/>
                <a:pathLst>
                  <a:path extrusionOk="0" h="501818" w="55722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rect b="b" l="l" r="r" t="t"/>
                <a:pathLst>
                  <a:path extrusionOk="0" h="183106" w="55722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rect b="b" l="l" r="r" t="t"/>
                <a:pathLst>
                  <a:path extrusionOk="0" h="226167" w="55727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0" name="Google Shape;170;p15"/>
            <p:cNvSpPr/>
            <p:nvPr/>
          </p:nvSpPr>
          <p:spPr>
            <a:xfrm>
              <a:off x="6986665" y="3342725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7014156" y="3327342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7014156" y="3298709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7976493" y="3396565"/>
              <a:ext cx="664692" cy="383742"/>
            </a:xfrm>
            <a:custGeom>
              <a:rect b="b" l="l" r="r" t="t"/>
              <a:pathLst>
                <a:path extrusionOk="0" h="479678" w="830865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7912754" y="3450709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7863331" y="3479190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7813984" y="3507747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7451727" y="3699575"/>
              <a:ext cx="664616" cy="383743"/>
            </a:xfrm>
            <a:custGeom>
              <a:rect b="b" l="l" r="r" t="t"/>
              <a:pathLst>
                <a:path extrusionOk="0" h="479679" w="83077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7387988" y="3753643"/>
              <a:ext cx="593293" cy="342595"/>
            </a:xfrm>
            <a:custGeom>
              <a:rect b="b" l="l" r="r" t="t"/>
              <a:pathLst>
                <a:path extrusionOk="0" h="428244" w="741616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7338565" y="3782200"/>
              <a:ext cx="582091" cy="336042"/>
            </a:xfrm>
            <a:custGeom>
              <a:rect b="b" l="l" r="r" t="t"/>
              <a:pathLst>
                <a:path extrusionOk="0" h="420052" w="727614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7289218" y="3810681"/>
              <a:ext cx="496671" cy="286816"/>
            </a:xfrm>
            <a:custGeom>
              <a:rect b="b" l="l" r="r" t="t"/>
              <a:pathLst>
                <a:path extrusionOk="0" h="358520" w="620839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7582329" y="3561435"/>
              <a:ext cx="337413" cy="194766"/>
            </a:xfrm>
            <a:custGeom>
              <a:rect b="b" l="l" r="r" t="t"/>
              <a:pathLst>
                <a:path extrusionOk="0" h="243458" w="421766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7800200" y="3687162"/>
              <a:ext cx="337413" cy="194843"/>
            </a:xfrm>
            <a:custGeom>
              <a:rect b="b" l="l" r="r" t="t"/>
              <a:pathLst>
                <a:path extrusionOk="0" h="243554" w="421766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8018073" y="3812966"/>
              <a:ext cx="337413" cy="194843"/>
            </a:xfrm>
            <a:custGeom>
              <a:rect b="b" l="l" r="r" t="t"/>
              <a:pathLst>
                <a:path extrusionOk="0" h="243554" w="421766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6687910" y="670084"/>
              <a:ext cx="164002" cy="239775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6700339" y="668001"/>
              <a:ext cx="78555" cy="96805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6715688" y="773039"/>
              <a:ext cx="96898" cy="108448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6550295" y="816287"/>
              <a:ext cx="182863" cy="260314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6687493" y="808527"/>
              <a:ext cx="141254" cy="186323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6712641" y="675415"/>
              <a:ext cx="103914" cy="128012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6716857" y="674913"/>
              <a:ext cx="104325" cy="98187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6591681" y="1319278"/>
              <a:ext cx="82039" cy="62578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6592043" y="1339232"/>
              <a:ext cx="81667" cy="42638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6550653" y="1292322"/>
              <a:ext cx="75096" cy="58175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6550998" y="1311512"/>
              <a:ext cx="74798" cy="39046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6578488" y="992358"/>
              <a:ext cx="178821" cy="308422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6627226" y="992967"/>
              <a:ext cx="178028" cy="333954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6560953" y="971949"/>
              <a:ext cx="266226" cy="245057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6774876" y="827227"/>
              <a:ext cx="92521" cy="324362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6792998" y="823141"/>
              <a:ext cx="55942" cy="71147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6683350" y="808424"/>
              <a:ext cx="47853" cy="50242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1" name="Google Shape;201;p15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2" name="Google Shape;202;p15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rect b="b" l="l" r="r" t="t"/>
                <a:pathLst>
                  <a:path extrusionOk="0" h="318657" w="217597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rect b="b" l="l" r="r" t="t"/>
                <a:pathLst>
                  <a:path extrusionOk="0" h="235450" w="40647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rect b="b" l="l" r="r" t="t"/>
                <a:pathLst>
                  <a:path extrusionOk="0" h="128329" w="103921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rect b="b" l="l" r="r" t="t"/>
                <a:pathLst>
                  <a:path extrusionOk="0" h="143860" w="128622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rect b="b" l="l" r="r" t="t"/>
                <a:pathLst>
                  <a:path extrusionOk="0" h="215209" w="187397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rect b="b" l="l" r="r" t="t"/>
                <a:pathLst>
                  <a:path extrusionOk="0" h="170431" w="138529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rect b="b" l="l" r="r" t="t"/>
                <a:pathLst>
                  <a:path extrusionOk="0" h="130867" w="138474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rect b="b" l="l" r="r" t="t"/>
                <a:pathLst>
                  <a:path extrusionOk="0" h="307779" w="93089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rect b="b" l="l" r="r" t="t"/>
                <a:pathLst>
                  <a:path extrusionOk="0" h="83141" w="108744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rect b="b" l="l" r="r" t="t"/>
                <a:pathLst>
                  <a:path extrusionOk="0" h="56238" w="108204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rect b="b" l="l" r="r" t="t"/>
                <a:pathLst>
                  <a:path extrusionOk="0" h="77341" w="99827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rect b="b" l="l" r="r" t="t"/>
                <a:pathLst>
                  <a:path extrusionOk="0" h="51729" w="99536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rect b="b" l="l" r="r" t="t"/>
                <a:pathLst>
                  <a:path extrusionOk="0" h="744450" w="213068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rect b="b" l="l" r="r" t="t"/>
                <a:pathLst>
                  <a:path extrusionOk="0" h="495109" w="226922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rect b="b" l="l" r="r" t="t"/>
                <a:pathLst>
                  <a:path extrusionOk="0" h="95029" w="76263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rect b="b" l="l" r="r" t="t"/>
                <a:pathLst>
                  <a:path extrusionOk="0" h="66745" w="63531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9" name="Google Shape;219;p15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0" name="Google Shape;220;p15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rect b="b" l="l" r="r" t="t"/>
                <a:pathLst>
                  <a:path extrusionOk="0" h="305847" w="85002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rect b="b" l="l" r="r" t="t"/>
                <a:pathLst>
                  <a:path extrusionOk="0" h="70118" w="12390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rect b="b" l="l" r="r" t="t"/>
                <a:pathLst>
                  <a:path extrusionOk="0" h="58416" w="121939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rect b="b" l="l" r="r" t="t"/>
                <a:pathLst>
                  <a:path extrusionOk="0" h="67472" w="119416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5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rect b="b" l="l" r="r" t="t"/>
                <a:pathLst>
                  <a:path extrusionOk="0" h="56332" w="11734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5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rect b="b" l="l" r="r" t="t"/>
                <a:pathLst>
                  <a:path extrusionOk="0" h="732926" w="238054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5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rect b="b" l="l" r="r" t="t"/>
                <a:pathLst>
                  <a:path extrusionOk="0" h="409866" w="236925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5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rect b="b" l="l" r="r" t="t"/>
                <a:pathLst>
                  <a:path extrusionOk="0" h="258577" w="160521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5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rect b="b" l="l" r="r" t="t"/>
                <a:pathLst>
                  <a:path extrusionOk="0" h="108805" w="61341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5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rect b="b" l="l" r="r" t="t"/>
                <a:pathLst>
                  <a:path extrusionOk="0" h="273865" w="191546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5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rect b="b" l="l" r="r" t="t"/>
                <a:pathLst>
                  <a:path extrusionOk="0" h="265455" w="368747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5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rect b="b" l="l" r="r" t="t"/>
                <a:pathLst>
                  <a:path extrusionOk="0" h="104755" w="10078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5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rect b="b" l="l" r="r" t="t"/>
                <a:pathLst>
                  <a:path extrusionOk="0" h="328692" w="20101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5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5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rect b="b" l="l" r="r" t="t"/>
                <a:pathLst>
                  <a:path extrusionOk="0" h="95119" w="122876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5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rect b="b" l="l" r="r" t="t"/>
                <a:pathLst>
                  <a:path extrusionOk="0" h="63751" w="122242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5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rect b="b" l="l" r="r" t="t"/>
                <a:pathLst>
                  <a:path extrusionOk="0" h="91654" w="122771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5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rect b="b" l="l" r="r" t="t"/>
                <a:pathLst>
                  <a:path extrusionOk="0" h="63800" w="12223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5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rect b="b" l="l" r="r" t="t"/>
                <a:pathLst>
                  <a:path extrusionOk="0" h="606004" w="211613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5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rect b="b" l="l" r="r" t="t"/>
                <a:pathLst>
                  <a:path extrusionOk="0" h="132132" w="135319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5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rect b="b" l="l" r="r" t="t"/>
                <a:pathLst>
                  <a:path extrusionOk="0" h="377666" w="192267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5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rect b="b" l="l" r="r" t="t"/>
                <a:pathLst>
                  <a:path extrusionOk="0" h="442443" w="219367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5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rect b="b" l="l" r="r" t="t"/>
                <a:pathLst>
                  <a:path extrusionOk="0" h="177613" w="146094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5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rect b="b" l="l" r="r" t="t"/>
                <a:pathLst>
                  <a:path extrusionOk="0" h="152067" w="154031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5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rect b="b" l="l" r="r" t="t"/>
                <a:pathLst>
                  <a:path extrusionOk="0" h="338613" w="196972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5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rect b="b" l="l" r="r" t="t"/>
                <a:pathLst>
                  <a:path extrusionOk="0" h="306609" w="228028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5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rect b="b" l="l" r="r" t="t"/>
                <a:pathLst>
                  <a:path extrusionOk="0" h="56976" w="115992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5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rect b="b" l="l" r="r" t="t"/>
                <a:pathLst>
                  <a:path extrusionOk="0" h="59099" w="71478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5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rect b="b" l="l" r="r" t="t"/>
                <a:pathLst>
                  <a:path extrusionOk="0" h="103155" w="70866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5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rect b="b" l="l" r="r" t="t"/>
                <a:pathLst>
                  <a:path extrusionOk="0" h="128318" w="85975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1" name="Google Shape;251;p15"/>
            <p:cNvSpPr/>
            <p:nvPr/>
          </p:nvSpPr>
          <p:spPr>
            <a:xfrm>
              <a:off x="7297552" y="1119942"/>
              <a:ext cx="135694" cy="266572"/>
            </a:xfrm>
            <a:custGeom>
              <a:rect b="b" l="l" r="r" t="t"/>
              <a:pathLst>
                <a:path extrusionOk="0" h="333215" w="169617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7309787" y="1745656"/>
              <a:ext cx="93354" cy="72328"/>
            </a:xfrm>
            <a:custGeom>
              <a:rect b="b" l="l" r="r" t="t"/>
              <a:pathLst>
                <a:path extrusionOk="0" h="90410" w="116692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7310617" y="1769417"/>
              <a:ext cx="92957" cy="48486"/>
            </a:xfrm>
            <a:custGeom>
              <a:rect b="b" l="l" r="r" t="t"/>
              <a:pathLst>
                <a:path extrusionOk="0" h="60608" w="116196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7197828" y="1680648"/>
              <a:ext cx="93332" cy="69654"/>
            </a:xfrm>
            <a:custGeom>
              <a:rect b="b" l="l" r="r" t="t"/>
              <a:pathLst>
                <a:path extrusionOk="0" h="87067" w="116665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7198064" y="1702707"/>
              <a:ext cx="92908" cy="48486"/>
            </a:xfrm>
            <a:custGeom>
              <a:rect b="b" l="l" r="r" t="t"/>
              <a:pathLst>
                <a:path extrusionOk="0" h="60608" w="116135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7221254" y="1360384"/>
              <a:ext cx="326905" cy="395190"/>
            </a:xfrm>
            <a:custGeom>
              <a:rect b="b" l="l" r="r" t="t"/>
              <a:pathLst>
                <a:path extrusionOk="0" h="493987" w="408631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7417903" y="1095544"/>
              <a:ext cx="102845" cy="100060"/>
            </a:xfrm>
            <a:custGeom>
              <a:rect b="b" l="l" r="r" t="t"/>
              <a:pathLst>
                <a:path extrusionOk="0" h="125075" w="128556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7381720" y="1109556"/>
              <a:ext cx="166879" cy="325717"/>
            </a:xfrm>
            <a:custGeom>
              <a:rect b="b" l="l" r="r" t="t"/>
              <a:pathLst>
                <a:path extrusionOk="0" h="407146" w="208599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7413797" y="991818"/>
              <a:ext cx="110830" cy="134949"/>
            </a:xfrm>
            <a:custGeom>
              <a:rect b="b" l="l" r="r" t="t"/>
              <a:pathLst>
                <a:path extrusionOk="0" h="168686" w="138537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7417935" y="980032"/>
              <a:ext cx="116959" cy="115584"/>
            </a:xfrm>
            <a:custGeom>
              <a:rect b="b" l="l" r="r" t="t"/>
              <a:pathLst>
                <a:path extrusionOk="0" h="144480" w="146199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7364000" y="1109861"/>
              <a:ext cx="53873" cy="78410"/>
            </a:xfrm>
            <a:custGeom>
              <a:rect b="b" l="l" r="r" t="t"/>
              <a:pathLst>
                <a:path extrusionOk="0" h="98012" w="67341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7794459" y="3551002"/>
              <a:ext cx="540846" cy="312343"/>
            </a:xfrm>
            <a:custGeom>
              <a:rect b="b" l="l" r="r" t="t"/>
              <a:pathLst>
                <a:path extrusionOk="0" h="390429" w="676058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7824798" y="3491907"/>
              <a:ext cx="470058" cy="181410"/>
            </a:xfrm>
            <a:custGeom>
              <a:rect b="b" l="l" r="r" t="t"/>
              <a:pathLst>
                <a:path extrusionOk="0" h="226763" w="587572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7794490" y="3623727"/>
              <a:ext cx="41071" cy="82677"/>
            </a:xfrm>
            <a:custGeom>
              <a:rect b="b" l="l" r="r" t="t"/>
              <a:pathLst>
                <a:path extrusionOk="0" h="103346" w="51339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8298847" y="3624184"/>
              <a:ext cx="36118" cy="82219"/>
            </a:xfrm>
            <a:custGeom>
              <a:rect b="b" l="l" r="r" t="t"/>
              <a:pathLst>
                <a:path extrusionOk="0" h="102774" w="45148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7842237" y="3535238"/>
              <a:ext cx="450190" cy="259842"/>
            </a:xfrm>
            <a:custGeom>
              <a:rect b="b" l="l" r="r" t="t"/>
              <a:pathLst>
                <a:path extrusionOk="0" h="324802" w="562737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5"/>
            <p:cNvSpPr/>
            <p:nvPr/>
          </p:nvSpPr>
          <p:spPr>
            <a:xfrm>
              <a:off x="7815050" y="3673683"/>
              <a:ext cx="491790" cy="176435"/>
            </a:xfrm>
            <a:custGeom>
              <a:rect b="b" l="l" r="r" t="t"/>
              <a:pathLst>
                <a:path extrusionOk="0" h="220544" w="614737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7794490" y="3472184"/>
              <a:ext cx="540791" cy="312391"/>
            </a:xfrm>
            <a:custGeom>
              <a:rect b="b" l="l" r="r" t="t"/>
              <a:pathLst>
                <a:path extrusionOk="0" h="390489" w="6759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5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5"/>
            <p:cNvSpPr/>
            <p:nvPr/>
          </p:nvSpPr>
          <p:spPr>
            <a:xfrm>
              <a:off x="7752377" y="3752957"/>
              <a:ext cx="148970" cy="86030"/>
            </a:xfrm>
            <a:custGeom>
              <a:rect b="b" l="l" r="r" t="t"/>
              <a:pathLst>
                <a:path extrusionOk="0" h="107537" w="186213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7787483" y="3773138"/>
              <a:ext cx="113842" cy="106298"/>
            </a:xfrm>
            <a:custGeom>
              <a:rect b="b" l="l" r="r" t="t"/>
              <a:pathLst>
                <a:path extrusionOk="0" h="132873" w="14230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7465892" y="3799784"/>
              <a:ext cx="345033" cy="254286"/>
            </a:xfrm>
            <a:custGeom>
              <a:rect b="b" l="l" r="r" t="t"/>
              <a:pathLst>
                <a:path extrusionOk="0" h="317858" w="431291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5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8113340" y="4275363"/>
              <a:ext cx="345795" cy="199644"/>
            </a:xfrm>
            <a:custGeom>
              <a:rect b="b" l="l" r="r" t="t"/>
              <a:pathLst>
                <a:path extrusionOk="0" h="249555" w="432244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8345604" y="3658605"/>
              <a:ext cx="79290" cy="172593"/>
            </a:xfrm>
            <a:custGeom>
              <a:rect b="b" l="l" r="r" t="t"/>
              <a:pathLst>
                <a:path extrusionOk="0" h="215741" w="99113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8356722" y="3587657"/>
              <a:ext cx="56997" cy="109672"/>
            </a:xfrm>
            <a:custGeom>
              <a:rect b="b" l="l" r="r" t="t"/>
              <a:pathLst>
                <a:path extrusionOk="0" h="137090" w="71246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8165307" y="4346248"/>
              <a:ext cx="122958" cy="68962"/>
            </a:xfrm>
            <a:custGeom>
              <a:rect b="b" l="l" r="r" t="t"/>
              <a:pathLst>
                <a:path extrusionOk="0" h="86203" w="153698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8165313" y="4357988"/>
              <a:ext cx="120890" cy="57443"/>
            </a:xfrm>
            <a:custGeom>
              <a:rect b="b" l="l" r="r" t="t"/>
              <a:pathLst>
                <a:path extrusionOk="0" h="71804" w="151113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8255166" y="4305930"/>
              <a:ext cx="122958" cy="68996"/>
            </a:xfrm>
            <a:custGeom>
              <a:rect b="b" l="l" r="r" t="t"/>
              <a:pathLst>
                <a:path extrusionOk="0" h="86245" w="153698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8255174" y="4317703"/>
              <a:ext cx="120890" cy="57443"/>
            </a:xfrm>
            <a:custGeom>
              <a:rect b="b" l="l" r="r" t="t"/>
              <a:pathLst>
                <a:path extrusionOk="0" h="71804" w="151113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8198325" y="3858200"/>
              <a:ext cx="179790" cy="507530"/>
            </a:xfrm>
            <a:custGeom>
              <a:rect b="b" l="l" r="r" t="t"/>
              <a:pathLst>
                <a:path extrusionOk="0" h="634412" w="224738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8224549" y="3442293"/>
              <a:ext cx="130498" cy="208861"/>
            </a:xfrm>
            <a:custGeom>
              <a:rect b="b" l="l" r="r" t="t"/>
              <a:pathLst>
                <a:path extrusionOk="0" h="261076" w="163123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8197056" y="3589895"/>
              <a:ext cx="200686" cy="332311"/>
            </a:xfrm>
            <a:custGeom>
              <a:rect b="b" l="l" r="r" t="t"/>
              <a:pathLst>
                <a:path extrusionOk="0" h="415389" w="250857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8000839" y="3631642"/>
              <a:ext cx="254803" cy="198498"/>
            </a:xfrm>
            <a:custGeom>
              <a:rect b="b" l="l" r="r" t="t"/>
              <a:pathLst>
                <a:path extrusionOk="0" h="248122" w="318504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8187055" y="3627341"/>
              <a:ext cx="77533" cy="113490"/>
            </a:xfrm>
            <a:custGeom>
              <a:rect b="b" l="l" r="r" t="t"/>
              <a:pathLst>
                <a:path extrusionOk="0" h="141862" w="96916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8224358" y="3433131"/>
              <a:ext cx="126514" cy="139443"/>
            </a:xfrm>
            <a:custGeom>
              <a:rect b="b" l="l" r="r" t="t"/>
              <a:pathLst>
                <a:path extrusionOk="0" h="174304" w="158142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7" name="Google Shape;287;p15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88" name="Google Shape;288;p15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15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15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5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5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3" name="Google Shape;293;p15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4" name="Google Shape;294;p15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15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15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5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5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9" name="Google Shape;299;p15"/>
            <p:cNvSpPr/>
            <p:nvPr/>
          </p:nvSpPr>
          <p:spPr>
            <a:xfrm>
              <a:off x="7451033" y="1163186"/>
              <a:ext cx="126359" cy="353331"/>
            </a:xfrm>
            <a:custGeom>
              <a:rect b="b" l="l" r="r" t="t"/>
              <a:pathLst>
                <a:path extrusionOk="0" h="441664" w="157949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7509451" y="1160411"/>
              <a:ext cx="72770" cy="98686"/>
            </a:xfrm>
            <a:custGeom>
              <a:rect b="b" l="l" r="r" t="t"/>
              <a:pathLst>
                <a:path extrusionOk="0" h="123358" w="90963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1" name="Google Shape;301;p15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2" name="Google Shape;302;p15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15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15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rect b="b" l="l" r="r" t="t"/>
                <a:pathLst>
                  <a:path extrusionOk="0" h="206311" w="357473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5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5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5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rect b="b" l="l" r="r" t="t"/>
                <a:pathLst>
                  <a:path extrusionOk="0" h="1032319" w="178689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5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rect b="b" l="l" r="r" t="t"/>
                <a:pathLst>
                  <a:path extrusionOk="0" h="206501" w="357473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5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5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5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rect b="b" l="l" r="r" t="t"/>
                <a:pathLst>
                  <a:path extrusionOk="0" h="721899" w="178688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5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5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5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5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5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rect b="b" l="l" r="r" t="t"/>
                <a:pathLst>
                  <a:path extrusionOk="0" h="399097" w="178689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5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rect b="b" l="l" r="r" t="t"/>
                <a:pathLst>
                  <a:path extrusionOk="0" h="303342" w="154251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5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rect b="b" l="l" r="r" t="t"/>
                <a:pathLst>
                  <a:path extrusionOk="0" h="82319" w="106588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5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rect b="b" l="l" r="r" t="t"/>
                <a:pathLst>
                  <a:path extrusionOk="0" h="55368" w="106123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5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rect b="b" l="l" r="r" t="t"/>
                <a:pathLst>
                  <a:path extrusionOk="0" h="79516" w="106576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5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rect b="b" l="l" r="r" t="t"/>
                <a:pathLst>
                  <a:path extrusionOk="0" h="55320" w="106154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5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rect b="b" l="l" r="r" t="t"/>
                <a:pathLst>
                  <a:path extrusionOk="0" h="450662" w="372536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5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rect b="b" l="l" r="r" t="t"/>
                <a:pathLst>
                  <a:path extrusionOk="0" h="114020" w="11716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5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rect b="b" l="l" r="r" t="t"/>
                <a:pathLst>
                  <a:path extrusionOk="0" h="370837" w="189574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5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rect b="b" l="l" r="r" t="t"/>
                <a:pathLst>
                  <a:path extrusionOk="0" h="153696" w="126365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5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rect b="b" l="l" r="r" t="t"/>
                <a:pathLst>
                  <a:path extrusionOk="0" h="131805" w="133256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5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rect b="b" l="l" r="r" t="t"/>
                <a:pathLst>
                  <a:path extrusionOk="0" h="88868" w="61436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28" name="Google Shape;328;p15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29" name="Google Shape;329;p15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rect b="b" l="l" r="r" t="t"/>
                  <a:pathLst>
                    <a:path extrusionOk="0" h="174500" w="303199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" name="Google Shape;330;p15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rect b="b" l="l" r="r" t="t"/>
                  <a:pathLst>
                    <a:path extrusionOk="0" h="45815" w="79173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" name="Google Shape;331;p15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rect b="b" l="l" r="r" t="t"/>
                  <a:pathLst>
                    <a:path extrusionOk="0" h="118292" w="303209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5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rect b="b" l="l" r="r" t="t"/>
                  <a:pathLst>
                    <a:path extrusionOk="0" h="244320" w="217122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5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rect b="b" l="l" r="r" t="t"/>
                  <a:pathLst>
                    <a:path extrusionOk="0" h="245364" w="216421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4" name="Google Shape;334;p15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rect b="b" l="l" r="r" t="t"/>
                <a:pathLst>
                  <a:path extrusionOk="0" h="402337" w="143174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15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rect b="b" l="l" r="r" t="t"/>
                <a:pathLst>
                  <a:path extrusionOk="0" h="112806" w="82772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6" name="Google Shape;336;p15"/>
          <p:cNvSpPr txBox="1"/>
          <p:nvPr>
            <p:ph type="ctrTitle"/>
          </p:nvPr>
        </p:nvSpPr>
        <p:spPr>
          <a:xfrm>
            <a:off x="476975" y="1863600"/>
            <a:ext cx="4962600" cy="141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TED Talk Data</a:t>
            </a:r>
            <a:endParaRPr sz="3600"/>
          </a:p>
        </p:txBody>
      </p:sp>
      <p:sp>
        <p:nvSpPr>
          <p:cNvPr id="337" name="Google Shape;337;p15"/>
          <p:cNvSpPr txBox="1"/>
          <p:nvPr/>
        </p:nvSpPr>
        <p:spPr>
          <a:xfrm>
            <a:off x="2104800" y="3972625"/>
            <a:ext cx="73374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4"/>
          <p:cNvSpPr txBox="1"/>
          <p:nvPr>
            <p:ph type="title"/>
          </p:nvPr>
        </p:nvSpPr>
        <p:spPr>
          <a:xfrm>
            <a:off x="311700" y="29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transcript data to predict views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24"/>
          <p:cNvSpPr txBox="1"/>
          <p:nvPr>
            <p:ph idx="1" type="body"/>
          </p:nvPr>
        </p:nvSpPr>
        <p:spPr>
          <a:xfrm>
            <a:off x="3516075" y="1095000"/>
            <a:ext cx="5316300" cy="3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MAE improved across the board when using the log transformation of views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Linear SVR was the model with the lowest MAE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Tuned the model hyperparameters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Previous approach of predicting the views based on numerical features using a Random Forest had a slightly better MAE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Ensemble predictions?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               </a:t>
            </a:r>
            <a:endParaRPr/>
          </a:p>
        </p:txBody>
      </p:sp>
      <p:pic>
        <p:nvPicPr>
          <p:cNvPr id="581" name="Google Shape;58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2577775" cy="178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24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956600"/>
            <a:ext cx="3115500" cy="192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Tuning and Blending </a:t>
            </a:r>
            <a:endParaRPr/>
          </a:p>
        </p:txBody>
      </p:sp>
      <p:pic>
        <p:nvPicPr>
          <p:cNvPr id="588" name="Google Shape;58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025" y="3594863"/>
            <a:ext cx="8191500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025" y="2781025"/>
            <a:ext cx="58674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025" y="1361213"/>
            <a:ext cx="613410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25"/>
          <p:cNvSpPr txBox="1"/>
          <p:nvPr/>
        </p:nvSpPr>
        <p:spPr>
          <a:xfrm>
            <a:off x="6710700" y="691329"/>
            <a:ext cx="2121600" cy="290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Tuned the Random Forest Regressor and Linear Support Vector Regressor using a simple grid search that tried all combinations of parameters from a given range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and Neural Network</a:t>
            </a:r>
            <a:endParaRPr/>
          </a:p>
        </p:txBody>
      </p:sp>
      <p:sp>
        <p:nvSpPr>
          <p:cNvPr id="597" name="Google Shape;597;p26"/>
          <p:cNvSpPr txBox="1"/>
          <p:nvPr>
            <p:ph idx="1" type="body"/>
          </p:nvPr>
        </p:nvSpPr>
        <p:spPr>
          <a:xfrm>
            <a:off x="311700" y="1152475"/>
            <a:ext cx="8520600" cy="3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VADER lexicon:</a:t>
            </a:r>
            <a:endParaRPr/>
          </a:p>
        </p:txBody>
      </p:sp>
      <p:pic>
        <p:nvPicPr>
          <p:cNvPr id="598" name="Google Shape;59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13900"/>
            <a:ext cx="3981324" cy="285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13900"/>
            <a:ext cx="4204501" cy="2854975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26"/>
          <p:cNvSpPr txBox="1"/>
          <p:nvPr/>
        </p:nvSpPr>
        <p:spPr>
          <a:xfrm>
            <a:off x="295513" y="4568875"/>
            <a:ext cx="4013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VADER Lexicon Word Examples</a:t>
            </a:r>
            <a:endParaRPr/>
          </a:p>
        </p:txBody>
      </p:sp>
      <p:sp>
        <p:nvSpPr>
          <p:cNvPr id="601" name="Google Shape;601;p26"/>
          <p:cNvSpPr txBox="1"/>
          <p:nvPr/>
        </p:nvSpPr>
        <p:spPr>
          <a:xfrm>
            <a:off x="4571988" y="4568875"/>
            <a:ext cx="4013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TED Talk Transcript Polarity Examples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and Neural Network</a:t>
            </a:r>
            <a:endParaRPr/>
          </a:p>
        </p:txBody>
      </p:sp>
      <p:sp>
        <p:nvSpPr>
          <p:cNvPr id="607" name="Google Shape;607;p27"/>
          <p:cNvSpPr txBox="1"/>
          <p:nvPr>
            <p:ph idx="1" type="body"/>
          </p:nvPr>
        </p:nvSpPr>
        <p:spPr>
          <a:xfrm>
            <a:off x="311700" y="1152475"/>
            <a:ext cx="8520600" cy="37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network: Regressor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MAE: 881399.33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r>
              <a:rPr lang="en"/>
              <a:t>: # of Comments, Transcript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Polarity, # of Languages, # of Speakers,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Title Polarity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Target: # of Views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608" name="Google Shape;60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0575" y="1152475"/>
            <a:ext cx="4401725" cy="298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and Neural Network</a:t>
            </a:r>
            <a:endParaRPr/>
          </a:p>
        </p:txBody>
      </p:sp>
      <p:sp>
        <p:nvSpPr>
          <p:cNvPr id="614" name="Google Shape;61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base 10 of views has a roughly normal distribution (10 bins vs 40 bins)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Can neural net classifier classify log base 10 of views based on same attributes?</a:t>
            </a:r>
            <a:endParaRPr/>
          </a:p>
        </p:txBody>
      </p:sp>
      <p:pic>
        <p:nvPicPr>
          <p:cNvPr id="615" name="Google Shape;61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2501013"/>
            <a:ext cx="3629025" cy="23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Google Shape;61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0413" y="2515300"/>
            <a:ext cx="3571875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and Neural Network</a:t>
            </a:r>
            <a:endParaRPr/>
          </a:p>
        </p:txBody>
      </p:sp>
      <p:sp>
        <p:nvSpPr>
          <p:cNvPr id="622" name="Google Shape;62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Network: Classifier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MAE: 0.48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Features: # of Comments, Transcript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Polarity, # of Languages, # of Speakers,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Title Polarity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Target: # of Views</a:t>
            </a:r>
            <a:endParaRPr/>
          </a:p>
        </p:txBody>
      </p:sp>
      <p:pic>
        <p:nvPicPr>
          <p:cNvPr id="623" name="Google Shape;62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2115" y="1171575"/>
            <a:ext cx="3790185" cy="33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30"/>
          <p:cNvSpPr txBox="1"/>
          <p:nvPr>
            <p:ph type="title"/>
          </p:nvPr>
        </p:nvSpPr>
        <p:spPr>
          <a:xfrm>
            <a:off x="530900" y="184050"/>
            <a:ext cx="84564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Doc2Vec Embeddings for TED Talk Descriptions</a:t>
            </a:r>
            <a:endParaRPr/>
          </a:p>
        </p:txBody>
      </p:sp>
      <p:sp>
        <p:nvSpPr>
          <p:cNvPr id="629" name="Google Shape;629;p30"/>
          <p:cNvSpPr txBox="1"/>
          <p:nvPr>
            <p:ph idx="1" type="body"/>
          </p:nvPr>
        </p:nvSpPr>
        <p:spPr>
          <a:xfrm>
            <a:off x="631100" y="4597000"/>
            <a:ext cx="7615200" cy="4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Doc2Vec (vector size 50), Dimension Reduced with t-SNE. 2D and 3D reduced data shown. </a:t>
            </a:r>
            <a:endParaRPr sz="1400"/>
          </a:p>
        </p:txBody>
      </p:sp>
      <p:pic>
        <p:nvPicPr>
          <p:cNvPr id="630" name="Google Shape;63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900" y="1791425"/>
            <a:ext cx="4148150" cy="2767200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30"/>
          <p:cNvSpPr txBox="1"/>
          <p:nvPr>
            <p:ph idx="1" type="body"/>
          </p:nvPr>
        </p:nvSpPr>
        <p:spPr>
          <a:xfrm>
            <a:off x="411900" y="782250"/>
            <a:ext cx="6341700" cy="9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Example of a TED Talk Description:</a:t>
            </a:r>
            <a:r>
              <a:rPr lang="en" sz="1200"/>
              <a:t>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With the same humor and humanity he exuded in "An Inconvenient Truth," Al Gore spells out 15 ways that individuals can address climate change immediately, from buying a hybrid to inventing a new, hotter brand name for global warming.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32" name="Google Shape;63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0650" y="1791417"/>
            <a:ext cx="3853999" cy="2767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31"/>
          <p:cNvSpPr txBox="1"/>
          <p:nvPr>
            <p:ph type="title"/>
          </p:nvPr>
        </p:nvSpPr>
        <p:spPr>
          <a:xfrm>
            <a:off x="409150" y="0"/>
            <a:ext cx="8451000" cy="4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Doc2Vec Embeddings for TED Talk Titles</a:t>
            </a:r>
            <a:endParaRPr/>
          </a:p>
        </p:txBody>
      </p:sp>
      <p:pic>
        <p:nvPicPr>
          <p:cNvPr id="638" name="Google Shape;63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000" y="483750"/>
            <a:ext cx="6380424" cy="465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following embedded titles have &gt;.98 cosine similarity to the </a:t>
            </a:r>
            <a:r>
              <a:rPr lang="en"/>
              <a:t>embedded</a:t>
            </a:r>
            <a:r>
              <a:rPr lang="en"/>
              <a:t> title, </a:t>
            </a:r>
            <a:endParaRPr/>
          </a:p>
          <a:p>
            <a:pPr indent="0" lvl="0" marL="22860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EA9999"/>
                </a:highlight>
              </a:rPr>
              <a:t>‘My Wish: Once Upon a School’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‘The Dog Song’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‘A mockingbird remix of TED2006’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‘A comic sendup of TED2006’</a:t>
            </a:r>
            <a:endParaRPr b="1"/>
          </a:p>
          <a:p>
            <a:pPr indent="45720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/>
              <a:t>…. Some seem similar but others?</a:t>
            </a:r>
            <a:endParaRPr sz="1700"/>
          </a:p>
        </p:txBody>
      </p:sp>
      <p:sp>
        <p:nvSpPr>
          <p:cNvPr id="644" name="Google Shape;644;p32"/>
          <p:cNvSpPr txBox="1"/>
          <p:nvPr>
            <p:ph type="title"/>
          </p:nvPr>
        </p:nvSpPr>
        <p:spPr>
          <a:xfrm>
            <a:off x="454800" y="66125"/>
            <a:ext cx="8424900" cy="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Doc2Vec Embeddings: Similarities?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3"/>
          <p:cNvSpPr txBox="1"/>
          <p:nvPr>
            <p:ph type="title"/>
          </p:nvPr>
        </p:nvSpPr>
        <p:spPr>
          <a:xfrm>
            <a:off x="311700" y="152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 Embeddings for TED Talk Titles</a:t>
            </a:r>
            <a:endParaRPr/>
          </a:p>
        </p:txBody>
      </p:sp>
      <p:sp>
        <p:nvSpPr>
          <p:cNvPr id="650" name="Google Shape;650;p33"/>
          <p:cNvSpPr txBox="1"/>
          <p:nvPr>
            <p:ph idx="1" type="body"/>
          </p:nvPr>
        </p:nvSpPr>
        <p:spPr>
          <a:xfrm>
            <a:off x="311700" y="776700"/>
            <a:ext cx="8520600" cy="13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We consider the titles as sentences and see if using a pre-trained (on Wiki and Book Corpus), bi-directional model helps us understand relationships between titles.  (bert-base-uncased)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To get one vector for the entire title, we averaged the second to last hidden layer of all the title tokens (a ‘simple’ approach’).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51" name="Google Shape;65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50" y="2180650"/>
            <a:ext cx="3962097" cy="270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2" name="Google Shape;65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5225" y="2004925"/>
            <a:ext cx="3783375" cy="2480150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p33"/>
          <p:cNvSpPr txBox="1"/>
          <p:nvPr/>
        </p:nvSpPr>
        <p:spPr>
          <a:xfrm>
            <a:off x="4572000" y="4590125"/>
            <a:ext cx="38463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k=3 was best according to the silhouette score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6"/>
          <p:cNvSpPr txBox="1"/>
          <p:nvPr>
            <p:ph type="title"/>
          </p:nvPr>
        </p:nvSpPr>
        <p:spPr>
          <a:xfrm>
            <a:off x="4195738" y="3694575"/>
            <a:ext cx="3667200" cy="10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>
                <a:solidFill>
                  <a:srgbClr val="FFFFFF"/>
                </a:solidFill>
              </a:rPr>
              <a:t>Data Set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343" name="Google Shape;343;p16"/>
          <p:cNvSpPr txBox="1"/>
          <p:nvPr>
            <p:ph idx="1" type="body"/>
          </p:nvPr>
        </p:nvSpPr>
        <p:spPr>
          <a:xfrm>
            <a:off x="129751" y="1638375"/>
            <a:ext cx="8884500" cy="26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Data Set</a:t>
            </a:r>
            <a:endParaRPr b="1" sz="30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Collected from www.kaggle.com/rounakbanik/ted-talks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Contains information about all audio-video recordings of TED Talks uploaded to the official TED.com website until September 21st, 2019</a:t>
            </a:r>
            <a:endParaRPr sz="1400"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b="1" lang="en">
                <a:solidFill>
                  <a:srgbClr val="FF9900"/>
                </a:solidFill>
              </a:rPr>
              <a:t>About 2,500 different talks</a:t>
            </a:r>
            <a:endParaRPr b="1">
              <a:solidFill>
                <a:srgbClr val="FF9900"/>
              </a:solidFill>
            </a:endParaRPr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Features include </a:t>
            </a:r>
            <a:r>
              <a:rPr b="1" lang="en">
                <a:solidFill>
                  <a:srgbClr val="FF9900"/>
                </a:solidFill>
              </a:rPr>
              <a:t>number of views, number of comments, descriptions, speakers and titles</a:t>
            </a:r>
            <a:r>
              <a:rPr lang="en"/>
              <a:t>, as well as </a:t>
            </a:r>
            <a:r>
              <a:rPr lang="en">
                <a:solidFill>
                  <a:srgbClr val="FF9900"/>
                </a:solidFill>
              </a:rPr>
              <a:t>transcripts</a:t>
            </a:r>
            <a:r>
              <a:rPr lang="en"/>
              <a:t> of the talks. </a:t>
            </a:r>
            <a:endParaRPr b="1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344" name="Google Shape;344;p16"/>
          <p:cNvPicPr preferRelativeResize="0"/>
          <p:nvPr/>
        </p:nvPicPr>
        <p:blipFill rotWithShape="1">
          <a:blip r:embed="rId3">
            <a:alphaModFix/>
          </a:blip>
          <a:srcRect b="29575" l="0" r="0" t="29501"/>
          <a:stretch/>
        </p:blipFill>
        <p:spPr>
          <a:xfrm>
            <a:off x="-125450" y="0"/>
            <a:ext cx="9394900" cy="157225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46" name="Google Shape;346;p16"/>
          <p:cNvGrpSpPr/>
          <p:nvPr/>
        </p:nvGrpSpPr>
        <p:grpSpPr>
          <a:xfrm>
            <a:off x="5934469" y="345171"/>
            <a:ext cx="2834510" cy="1680517"/>
            <a:chOff x="6986665" y="3298709"/>
            <a:chExt cx="1817809" cy="1077669"/>
          </a:xfrm>
        </p:grpSpPr>
        <p:sp>
          <p:nvSpPr>
            <p:cNvPr id="347" name="Google Shape;347;p16"/>
            <p:cNvSpPr/>
            <p:nvPr/>
          </p:nvSpPr>
          <p:spPr>
            <a:xfrm>
              <a:off x="6986665" y="3342725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16"/>
            <p:cNvSpPr/>
            <p:nvPr/>
          </p:nvSpPr>
          <p:spPr>
            <a:xfrm>
              <a:off x="7014156" y="3327342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7014156" y="3298709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7976493" y="3396565"/>
              <a:ext cx="664692" cy="383742"/>
            </a:xfrm>
            <a:custGeom>
              <a:rect b="b" l="l" r="r" t="t"/>
              <a:pathLst>
                <a:path extrusionOk="0" h="479678" w="830865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7912754" y="3450709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6"/>
            <p:cNvSpPr/>
            <p:nvPr/>
          </p:nvSpPr>
          <p:spPr>
            <a:xfrm>
              <a:off x="7863331" y="3479190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6"/>
            <p:cNvSpPr/>
            <p:nvPr/>
          </p:nvSpPr>
          <p:spPr>
            <a:xfrm>
              <a:off x="7813984" y="3507747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6"/>
            <p:cNvSpPr/>
            <p:nvPr/>
          </p:nvSpPr>
          <p:spPr>
            <a:xfrm>
              <a:off x="7451727" y="3699575"/>
              <a:ext cx="664616" cy="383743"/>
            </a:xfrm>
            <a:custGeom>
              <a:rect b="b" l="l" r="r" t="t"/>
              <a:pathLst>
                <a:path extrusionOk="0" h="479679" w="83077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6"/>
            <p:cNvSpPr/>
            <p:nvPr/>
          </p:nvSpPr>
          <p:spPr>
            <a:xfrm>
              <a:off x="7387988" y="3753643"/>
              <a:ext cx="593293" cy="342595"/>
            </a:xfrm>
            <a:custGeom>
              <a:rect b="b" l="l" r="r" t="t"/>
              <a:pathLst>
                <a:path extrusionOk="0" h="428244" w="741616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6"/>
            <p:cNvSpPr/>
            <p:nvPr/>
          </p:nvSpPr>
          <p:spPr>
            <a:xfrm>
              <a:off x="7338565" y="3782200"/>
              <a:ext cx="582091" cy="336042"/>
            </a:xfrm>
            <a:custGeom>
              <a:rect b="b" l="l" r="r" t="t"/>
              <a:pathLst>
                <a:path extrusionOk="0" h="420052" w="727614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6"/>
            <p:cNvSpPr/>
            <p:nvPr/>
          </p:nvSpPr>
          <p:spPr>
            <a:xfrm>
              <a:off x="7289218" y="3810681"/>
              <a:ext cx="496671" cy="286816"/>
            </a:xfrm>
            <a:custGeom>
              <a:rect b="b" l="l" r="r" t="t"/>
              <a:pathLst>
                <a:path extrusionOk="0" h="358520" w="620839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6"/>
            <p:cNvSpPr/>
            <p:nvPr/>
          </p:nvSpPr>
          <p:spPr>
            <a:xfrm>
              <a:off x="7582329" y="3561435"/>
              <a:ext cx="337413" cy="194766"/>
            </a:xfrm>
            <a:custGeom>
              <a:rect b="b" l="l" r="r" t="t"/>
              <a:pathLst>
                <a:path extrusionOk="0" h="243458" w="421766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6"/>
            <p:cNvSpPr/>
            <p:nvPr/>
          </p:nvSpPr>
          <p:spPr>
            <a:xfrm>
              <a:off x="7800200" y="3687162"/>
              <a:ext cx="337413" cy="194843"/>
            </a:xfrm>
            <a:custGeom>
              <a:rect b="b" l="l" r="r" t="t"/>
              <a:pathLst>
                <a:path extrusionOk="0" h="243554" w="421766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6"/>
            <p:cNvSpPr/>
            <p:nvPr/>
          </p:nvSpPr>
          <p:spPr>
            <a:xfrm>
              <a:off x="8018073" y="3812966"/>
              <a:ext cx="337413" cy="194843"/>
            </a:xfrm>
            <a:custGeom>
              <a:rect b="b" l="l" r="r" t="t"/>
              <a:pathLst>
                <a:path extrusionOk="0" h="243554" w="421766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6"/>
            <p:cNvSpPr/>
            <p:nvPr/>
          </p:nvSpPr>
          <p:spPr>
            <a:xfrm>
              <a:off x="7794459" y="3551002"/>
              <a:ext cx="540846" cy="312343"/>
            </a:xfrm>
            <a:custGeom>
              <a:rect b="b" l="l" r="r" t="t"/>
              <a:pathLst>
                <a:path extrusionOk="0" h="390429" w="676058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6"/>
            <p:cNvSpPr/>
            <p:nvPr/>
          </p:nvSpPr>
          <p:spPr>
            <a:xfrm>
              <a:off x="7824798" y="3491907"/>
              <a:ext cx="470058" cy="181410"/>
            </a:xfrm>
            <a:custGeom>
              <a:rect b="b" l="l" r="r" t="t"/>
              <a:pathLst>
                <a:path extrusionOk="0" h="226763" w="587572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6"/>
            <p:cNvSpPr/>
            <p:nvPr/>
          </p:nvSpPr>
          <p:spPr>
            <a:xfrm>
              <a:off x="7794490" y="3623727"/>
              <a:ext cx="41071" cy="82677"/>
            </a:xfrm>
            <a:custGeom>
              <a:rect b="b" l="l" r="r" t="t"/>
              <a:pathLst>
                <a:path extrusionOk="0" h="103346" w="51339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6"/>
            <p:cNvSpPr/>
            <p:nvPr/>
          </p:nvSpPr>
          <p:spPr>
            <a:xfrm>
              <a:off x="8298847" y="3624184"/>
              <a:ext cx="36118" cy="82219"/>
            </a:xfrm>
            <a:custGeom>
              <a:rect b="b" l="l" r="r" t="t"/>
              <a:pathLst>
                <a:path extrusionOk="0" h="102774" w="45148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6"/>
            <p:cNvSpPr/>
            <p:nvPr/>
          </p:nvSpPr>
          <p:spPr>
            <a:xfrm>
              <a:off x="7842237" y="3535238"/>
              <a:ext cx="450190" cy="259842"/>
            </a:xfrm>
            <a:custGeom>
              <a:rect b="b" l="l" r="r" t="t"/>
              <a:pathLst>
                <a:path extrusionOk="0" h="324802" w="562737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6"/>
            <p:cNvSpPr/>
            <p:nvPr/>
          </p:nvSpPr>
          <p:spPr>
            <a:xfrm>
              <a:off x="7815050" y="3673683"/>
              <a:ext cx="491790" cy="176435"/>
            </a:xfrm>
            <a:custGeom>
              <a:rect b="b" l="l" r="r" t="t"/>
              <a:pathLst>
                <a:path extrusionOk="0" h="220544" w="614737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6"/>
            <p:cNvSpPr/>
            <p:nvPr/>
          </p:nvSpPr>
          <p:spPr>
            <a:xfrm>
              <a:off x="7794490" y="3472184"/>
              <a:ext cx="540791" cy="312391"/>
            </a:xfrm>
            <a:custGeom>
              <a:rect b="b" l="l" r="r" t="t"/>
              <a:pathLst>
                <a:path extrusionOk="0" h="390489" w="6759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6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6"/>
            <p:cNvSpPr/>
            <p:nvPr/>
          </p:nvSpPr>
          <p:spPr>
            <a:xfrm>
              <a:off x="7752377" y="3752957"/>
              <a:ext cx="148970" cy="86030"/>
            </a:xfrm>
            <a:custGeom>
              <a:rect b="b" l="l" r="r" t="t"/>
              <a:pathLst>
                <a:path extrusionOk="0" h="107537" w="186213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6"/>
            <p:cNvSpPr/>
            <p:nvPr/>
          </p:nvSpPr>
          <p:spPr>
            <a:xfrm>
              <a:off x="7787483" y="3773138"/>
              <a:ext cx="113842" cy="106298"/>
            </a:xfrm>
            <a:custGeom>
              <a:rect b="b" l="l" r="r" t="t"/>
              <a:pathLst>
                <a:path extrusionOk="0" h="132873" w="14230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6"/>
            <p:cNvSpPr/>
            <p:nvPr/>
          </p:nvSpPr>
          <p:spPr>
            <a:xfrm>
              <a:off x="7465892" y="3799784"/>
              <a:ext cx="345033" cy="254286"/>
            </a:xfrm>
            <a:custGeom>
              <a:rect b="b" l="l" r="r" t="t"/>
              <a:pathLst>
                <a:path extrusionOk="0" h="317858" w="431291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6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Cluster Findings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34"/>
          <p:cNvSpPr txBox="1"/>
          <p:nvPr/>
        </p:nvSpPr>
        <p:spPr>
          <a:xfrm>
            <a:off x="163275" y="1063100"/>
            <a:ext cx="4218300" cy="39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Cluster 0: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</a:rPr>
              <a:t>'Let my dataset change your </a:t>
            </a:r>
            <a:r>
              <a:rPr b="1" lang="en">
                <a:solidFill>
                  <a:schemeClr val="accent2"/>
                </a:solidFill>
                <a:highlight>
                  <a:srgbClr val="FFFFFF"/>
                </a:highlight>
              </a:rPr>
              <a:t>mindset</a:t>
            </a: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</a:rPr>
              <a:t>', </a:t>
            </a:r>
            <a:endParaRPr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</a:rPr>
              <a:t>"How we read each other's </a:t>
            </a:r>
            <a:r>
              <a:rPr b="1" lang="en">
                <a:solidFill>
                  <a:schemeClr val="accent2"/>
                </a:solidFill>
                <a:highlight>
                  <a:srgbClr val="FFFFFF"/>
                </a:highlight>
              </a:rPr>
              <a:t>minds</a:t>
            </a: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</a:rPr>
              <a:t>", </a:t>
            </a:r>
            <a:endParaRPr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</a:rPr>
              <a:t>'What hallucination reveals about our </a:t>
            </a:r>
            <a:r>
              <a:rPr b="1" lang="en">
                <a:solidFill>
                  <a:schemeClr val="accent2"/>
                </a:solidFill>
                <a:highlight>
                  <a:srgbClr val="FFFFFF"/>
                </a:highlight>
              </a:rPr>
              <a:t>minds</a:t>
            </a: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</a:rPr>
              <a:t>', </a:t>
            </a:r>
            <a:endParaRPr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</a:rPr>
              <a:t>'The world needs all kinds of </a:t>
            </a:r>
            <a:r>
              <a:rPr b="1" lang="en">
                <a:solidFill>
                  <a:schemeClr val="accent2"/>
                </a:solidFill>
                <a:highlight>
                  <a:srgbClr val="FFFFFF"/>
                </a:highlight>
              </a:rPr>
              <a:t>minds</a:t>
            </a: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</a:rPr>
              <a:t>', </a:t>
            </a:r>
            <a:endParaRPr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</a:rPr>
              <a:t>'Know thyself, with a </a:t>
            </a:r>
            <a:r>
              <a:rPr b="1" lang="en">
                <a:solidFill>
                  <a:schemeClr val="accent2"/>
                </a:solidFill>
                <a:highlight>
                  <a:srgbClr val="FFFFFF"/>
                </a:highlight>
              </a:rPr>
              <a:t>brain</a:t>
            </a: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</a:rPr>
              <a:t> scanner', </a:t>
            </a:r>
            <a:endParaRPr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</a:rPr>
              <a:t>'How many lives can you </a:t>
            </a:r>
            <a:r>
              <a:rPr b="1" lang="en">
                <a:solidFill>
                  <a:schemeClr val="accent2"/>
                </a:solidFill>
                <a:highlight>
                  <a:srgbClr val="FFFFFF"/>
                </a:highlight>
              </a:rPr>
              <a:t>live</a:t>
            </a: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</a:rPr>
              <a:t>?', </a:t>
            </a:r>
            <a:endParaRPr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</a:rPr>
              <a:t>'Texting that saves </a:t>
            </a:r>
            <a:r>
              <a:rPr b="1" lang="en">
                <a:solidFill>
                  <a:schemeClr val="accent2"/>
                </a:solidFill>
                <a:highlight>
                  <a:srgbClr val="FFFFFF"/>
                </a:highlight>
              </a:rPr>
              <a:t>lives</a:t>
            </a: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</a:rPr>
              <a:t>', </a:t>
            </a:r>
            <a:endParaRPr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</a:rPr>
              <a:t>'The game that can give you 10 extra years of </a:t>
            </a:r>
            <a:r>
              <a:rPr b="1" lang="en">
                <a:solidFill>
                  <a:schemeClr val="accent2"/>
                </a:solidFill>
                <a:highlight>
                  <a:srgbClr val="FFFFFF"/>
                </a:highlight>
              </a:rPr>
              <a:t>life</a:t>
            </a: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</a:rPr>
              <a:t>', </a:t>
            </a:r>
            <a:endParaRPr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</a:rPr>
              <a:t>'The </a:t>
            </a:r>
            <a:r>
              <a:rPr b="1" lang="en">
                <a:solidFill>
                  <a:schemeClr val="accent2"/>
                </a:solidFill>
                <a:highlight>
                  <a:srgbClr val="FFFFFF"/>
                </a:highlight>
              </a:rPr>
              <a:t>life </a:t>
            </a: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</a:rPr>
              <a:t>code that will reshape the future', </a:t>
            </a:r>
            <a:endParaRPr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</a:rPr>
              <a:t>'Robots will invade our </a:t>
            </a:r>
            <a:r>
              <a:rPr b="1" lang="en">
                <a:solidFill>
                  <a:schemeClr val="accent2"/>
                </a:solidFill>
                <a:highlight>
                  <a:srgbClr val="FFFFFF"/>
                </a:highlight>
              </a:rPr>
              <a:t>lives</a:t>
            </a: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</a:rPr>
              <a:t>', </a:t>
            </a:r>
            <a:endParaRPr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</a:rPr>
              <a:t>"Things I've learned in my </a:t>
            </a:r>
            <a:r>
              <a:rPr b="1" lang="en">
                <a:solidFill>
                  <a:schemeClr val="accent2"/>
                </a:solidFill>
                <a:highlight>
                  <a:srgbClr val="FFFFFF"/>
                </a:highlight>
              </a:rPr>
              <a:t>life</a:t>
            </a: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</a:rPr>
              <a:t> so far", </a:t>
            </a:r>
            <a:endParaRPr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</a:rPr>
              <a:t>'Are games better than </a:t>
            </a:r>
            <a:r>
              <a:rPr b="1" lang="en">
                <a:solidFill>
                  <a:schemeClr val="accent2"/>
                </a:solidFill>
                <a:highlight>
                  <a:srgbClr val="FFFFFF"/>
                </a:highlight>
              </a:rPr>
              <a:t>life</a:t>
            </a: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</a:rPr>
              <a:t>?'</a:t>
            </a:r>
            <a:endParaRPr>
              <a:solidFill>
                <a:schemeClr val="accent2"/>
              </a:solidFill>
              <a:highlight>
                <a:srgbClr val="FFFFFF"/>
              </a:highlight>
            </a:endParaRPr>
          </a:p>
        </p:txBody>
      </p:sp>
      <p:sp>
        <p:nvSpPr>
          <p:cNvPr id="660" name="Google Shape;660;p34"/>
          <p:cNvSpPr txBox="1"/>
          <p:nvPr/>
        </p:nvSpPr>
        <p:spPr>
          <a:xfrm>
            <a:off x="4517650" y="1017725"/>
            <a:ext cx="4590000" cy="39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Cluster 2: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</a:rPr>
              <a:t>'A new way to heal </a:t>
            </a:r>
            <a:r>
              <a:rPr b="1" lang="en">
                <a:solidFill>
                  <a:schemeClr val="accent2"/>
                </a:solidFill>
                <a:highlight>
                  <a:srgbClr val="FFFFFF"/>
                </a:highlight>
              </a:rPr>
              <a:t>hearts</a:t>
            </a: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</a:rPr>
              <a:t> without surgery',</a:t>
            </a:r>
            <a:endParaRPr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</a:rPr>
              <a:t>'Ideas worth </a:t>
            </a:r>
            <a:r>
              <a:rPr b="1" lang="en">
                <a:solidFill>
                  <a:schemeClr val="accent2"/>
                </a:solidFill>
                <a:highlight>
                  <a:srgbClr val="FFFFFF"/>
                </a:highlight>
              </a:rPr>
              <a:t>dating</a:t>
            </a: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</a:rPr>
              <a:t>', </a:t>
            </a:r>
            <a:endParaRPr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</a:rPr>
              <a:t>'A visual history of </a:t>
            </a:r>
            <a:r>
              <a:rPr b="1" lang="en">
                <a:solidFill>
                  <a:schemeClr val="accent2"/>
                </a:solidFill>
                <a:highlight>
                  <a:srgbClr val="FFFFFF"/>
                </a:highlight>
              </a:rPr>
              <a:t>social dance</a:t>
            </a: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</a:rPr>
              <a:t> in 25 moves', </a:t>
            </a:r>
            <a:endParaRPr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</a:rPr>
              <a:t>'Ballroom </a:t>
            </a:r>
            <a:r>
              <a:rPr b="1" lang="en">
                <a:solidFill>
                  <a:schemeClr val="accent2"/>
                </a:solidFill>
                <a:highlight>
                  <a:srgbClr val="FFFFFF"/>
                </a:highlight>
              </a:rPr>
              <a:t>dance</a:t>
            </a: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</a:rPr>
              <a:t> that breaks gender roles', </a:t>
            </a:r>
            <a:endParaRPr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</a:rPr>
              <a:t>'A better way to talk about </a:t>
            </a:r>
            <a:r>
              <a:rPr b="1" lang="en">
                <a:solidFill>
                  <a:schemeClr val="accent2"/>
                </a:solidFill>
                <a:highlight>
                  <a:srgbClr val="FFFFFF"/>
                </a:highlight>
              </a:rPr>
              <a:t>love</a:t>
            </a: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</a:rPr>
              <a:t>', </a:t>
            </a:r>
            <a:endParaRPr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</a:rPr>
              <a:t>'Why you should </a:t>
            </a:r>
            <a:r>
              <a:rPr b="1" lang="en">
                <a:solidFill>
                  <a:schemeClr val="accent2"/>
                </a:solidFill>
                <a:highlight>
                  <a:srgbClr val="FFFFFF"/>
                </a:highlight>
              </a:rPr>
              <a:t>love</a:t>
            </a: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</a:rPr>
              <a:t> statistics', </a:t>
            </a:r>
            <a:endParaRPr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</a:rPr>
              <a:t>'Beautiful new words to describe obscure </a:t>
            </a:r>
            <a:r>
              <a:rPr b="1" lang="en">
                <a:solidFill>
                  <a:schemeClr val="accent2"/>
                </a:solidFill>
                <a:highlight>
                  <a:srgbClr val="FFFFFF"/>
                </a:highlight>
              </a:rPr>
              <a:t>emotions</a:t>
            </a: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</a:rPr>
              <a:t>', </a:t>
            </a:r>
            <a:endParaRPr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</a:rPr>
              <a:t>'</a:t>
            </a:r>
            <a:r>
              <a:rPr b="1" lang="en">
                <a:solidFill>
                  <a:schemeClr val="accent2"/>
                </a:solidFill>
                <a:highlight>
                  <a:srgbClr val="FFFFFF"/>
                </a:highlight>
              </a:rPr>
              <a:t>Poetry</a:t>
            </a: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</a:rPr>
              <a:t>, </a:t>
            </a:r>
            <a:r>
              <a:rPr b="1" lang="en">
                <a:solidFill>
                  <a:schemeClr val="accent2"/>
                </a:solidFill>
                <a:highlight>
                  <a:srgbClr val="FFFFFF"/>
                </a:highlight>
              </a:rPr>
              <a:t>music</a:t>
            </a: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</a:rPr>
              <a:t> and identity', </a:t>
            </a:r>
            <a:endParaRPr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</a:rPr>
              <a:t>'Thoughts on humanity, fame and </a:t>
            </a:r>
            <a:r>
              <a:rPr b="1" lang="en">
                <a:solidFill>
                  <a:schemeClr val="accent2"/>
                </a:solidFill>
                <a:highlight>
                  <a:srgbClr val="FFFFFF"/>
                </a:highlight>
              </a:rPr>
              <a:t>love</a:t>
            </a: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</a:rPr>
              <a:t>', </a:t>
            </a:r>
            <a:endParaRPr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</a:rPr>
              <a:t>'How I found myself through </a:t>
            </a:r>
            <a:r>
              <a:rPr b="1" lang="en">
                <a:solidFill>
                  <a:schemeClr val="accent2"/>
                </a:solidFill>
                <a:highlight>
                  <a:srgbClr val="FFFFFF"/>
                </a:highlight>
              </a:rPr>
              <a:t>music</a:t>
            </a: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</a:rPr>
              <a:t>', </a:t>
            </a:r>
            <a:endParaRPr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</a:rPr>
              <a:t>'The mathematics of </a:t>
            </a:r>
            <a:r>
              <a:rPr b="1" lang="en">
                <a:solidFill>
                  <a:schemeClr val="accent2"/>
                </a:solidFill>
                <a:highlight>
                  <a:srgbClr val="FFFFFF"/>
                </a:highlight>
              </a:rPr>
              <a:t>love</a:t>
            </a: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</a:rPr>
              <a:t>', </a:t>
            </a:r>
            <a:endParaRPr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</a:rPr>
              <a:t>'Hidden </a:t>
            </a:r>
            <a:r>
              <a:rPr b="1" lang="en">
                <a:solidFill>
                  <a:schemeClr val="accent2"/>
                </a:solidFill>
                <a:highlight>
                  <a:srgbClr val="FFFFFF"/>
                </a:highlight>
              </a:rPr>
              <a:t>music</a:t>
            </a: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</a:rPr>
              <a:t> rituals around the world',</a:t>
            </a:r>
            <a:endParaRPr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</a:rPr>
              <a:t>'This is </a:t>
            </a:r>
            <a:r>
              <a:rPr b="1" lang="en">
                <a:solidFill>
                  <a:schemeClr val="accent2"/>
                </a:solidFill>
                <a:highlight>
                  <a:srgbClr val="FFFFFF"/>
                </a:highlight>
              </a:rPr>
              <a:t>beatjazz’</a:t>
            </a:r>
            <a:endParaRPr b="1">
              <a:solidFill>
                <a:schemeClr val="accent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7"/>
          <p:cNvSpPr txBox="1"/>
          <p:nvPr>
            <p:ph type="title"/>
          </p:nvPr>
        </p:nvSpPr>
        <p:spPr>
          <a:xfrm>
            <a:off x="311700" y="347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Inspirations &amp; Impact of our Data Set</a:t>
            </a:r>
            <a:endParaRPr/>
          </a:p>
        </p:txBody>
      </p:sp>
      <p:sp>
        <p:nvSpPr>
          <p:cNvPr id="378" name="Google Shape;378;p17"/>
          <p:cNvSpPr txBox="1"/>
          <p:nvPr>
            <p:ph idx="1" type="body"/>
          </p:nvPr>
        </p:nvSpPr>
        <p:spPr>
          <a:xfrm>
            <a:off x="311700" y="1152475"/>
            <a:ext cx="526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TED talks provide </a:t>
            </a:r>
            <a:r>
              <a:rPr b="1" lang="en">
                <a:solidFill>
                  <a:srgbClr val="FF9900"/>
                </a:solidFill>
              </a:rPr>
              <a:t>diverse &amp; interesting content</a:t>
            </a:r>
            <a:r>
              <a:rPr lang="en"/>
              <a:t> to people all over the world, from experts and leaders.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9900"/>
                </a:solidFill>
              </a:rPr>
              <a:t>We wanted to apply the concepts learned in this class to explore</a:t>
            </a:r>
            <a:r>
              <a:rPr lang="en"/>
              <a:t> things like, can we predict the popularity of a TED talk? Which talks are similar?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the languages of the talks matter, or the occupations of the speakers? What can be said about the sentiment of TED talks?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80" name="Google Shape;380;p17"/>
          <p:cNvGrpSpPr/>
          <p:nvPr/>
        </p:nvGrpSpPr>
        <p:grpSpPr>
          <a:xfrm>
            <a:off x="5903819" y="1523737"/>
            <a:ext cx="2928488" cy="3139481"/>
            <a:chOff x="2183550" y="65875"/>
            <a:chExt cx="4483981" cy="4807045"/>
          </a:xfrm>
        </p:grpSpPr>
        <p:sp>
          <p:nvSpPr>
            <p:cNvPr id="381" name="Google Shape;381;p17"/>
            <p:cNvSpPr/>
            <p:nvPr/>
          </p:nvSpPr>
          <p:spPr>
            <a:xfrm>
              <a:off x="3889897" y="3280283"/>
              <a:ext cx="998038" cy="577710"/>
            </a:xfrm>
            <a:custGeom>
              <a:rect b="b" l="l" r="r" t="t"/>
              <a:pathLst>
                <a:path extrusionOk="0" h="577710" w="998038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2372415" y="3694995"/>
              <a:ext cx="1795739" cy="1039558"/>
            </a:xfrm>
            <a:custGeom>
              <a:rect b="b" l="l" r="r" t="t"/>
              <a:pathLst>
                <a:path extrusionOk="0" h="1039558" w="1795739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17"/>
            <p:cNvSpPr/>
            <p:nvPr/>
          </p:nvSpPr>
          <p:spPr>
            <a:xfrm>
              <a:off x="3921527" y="3261804"/>
              <a:ext cx="998857" cy="577329"/>
            </a:xfrm>
            <a:custGeom>
              <a:rect b="b" l="l" r="r" t="t"/>
              <a:pathLst>
                <a:path extrusionOk="0" h="577329" w="998857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3922039" y="3231825"/>
              <a:ext cx="998054" cy="577388"/>
            </a:xfrm>
            <a:custGeom>
              <a:rect b="b" l="l" r="r" t="t"/>
              <a:pathLst>
                <a:path extrusionOk="0" h="577388" w="998054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17"/>
            <p:cNvSpPr/>
            <p:nvPr/>
          </p:nvSpPr>
          <p:spPr>
            <a:xfrm>
              <a:off x="4231770" y="3400376"/>
              <a:ext cx="378145" cy="218912"/>
            </a:xfrm>
            <a:custGeom>
              <a:rect b="b" l="l" r="r" t="t"/>
              <a:pathLst>
                <a:path extrusionOk="0" h="218912" w="378145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17"/>
            <p:cNvSpPr/>
            <p:nvPr/>
          </p:nvSpPr>
          <p:spPr>
            <a:xfrm>
              <a:off x="4231502" y="3348848"/>
              <a:ext cx="378432" cy="218803"/>
            </a:xfrm>
            <a:custGeom>
              <a:rect b="b" l="l" r="r" t="t"/>
              <a:pathLst>
                <a:path extrusionOk="0" h="218803" w="378432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3409843" y="2513133"/>
              <a:ext cx="2024410" cy="945165"/>
            </a:xfrm>
            <a:custGeom>
              <a:rect b="b" l="l" r="r" t="t"/>
              <a:pathLst>
                <a:path extrusionOk="0" h="945165" w="202441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2963426" y="65875"/>
              <a:ext cx="2875158" cy="2882646"/>
            </a:xfrm>
            <a:custGeom>
              <a:rect b="b" l="l" r="r" t="t"/>
              <a:pathLst>
                <a:path extrusionOk="0" h="2882646" w="2875158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2986102" y="165506"/>
              <a:ext cx="2752826" cy="2463451"/>
            </a:xfrm>
            <a:custGeom>
              <a:rect b="b" l="l" r="r" t="t"/>
              <a:pathLst>
                <a:path extrusionOk="0" h="2463451" w="2752826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17"/>
            <p:cNvSpPr/>
            <p:nvPr/>
          </p:nvSpPr>
          <p:spPr>
            <a:xfrm>
              <a:off x="2963026" y="773963"/>
              <a:ext cx="2815611" cy="2175092"/>
            </a:xfrm>
            <a:custGeom>
              <a:rect b="b" l="l" r="r" t="t"/>
              <a:pathLst>
                <a:path extrusionOk="0" h="2175092" w="2815611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17"/>
            <p:cNvSpPr/>
            <p:nvPr/>
          </p:nvSpPr>
          <p:spPr>
            <a:xfrm>
              <a:off x="2183550" y="4458424"/>
              <a:ext cx="644687" cy="369950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2233331" y="4282211"/>
              <a:ext cx="427701" cy="247554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17"/>
            <p:cNvSpPr/>
            <p:nvPr/>
          </p:nvSpPr>
          <p:spPr>
            <a:xfrm>
              <a:off x="2233331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17"/>
            <p:cNvSpPr/>
            <p:nvPr/>
          </p:nvSpPr>
          <p:spPr>
            <a:xfrm>
              <a:off x="2447182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17"/>
            <p:cNvSpPr/>
            <p:nvPr/>
          </p:nvSpPr>
          <p:spPr>
            <a:xfrm>
              <a:off x="2726476" y="4553957"/>
              <a:ext cx="159649" cy="89989"/>
            </a:xfrm>
            <a:custGeom>
              <a:rect b="b" l="l" r="r" t="t"/>
              <a:pathLst>
                <a:path extrusionOk="0" h="89989" w="159649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17"/>
            <p:cNvSpPr/>
            <p:nvPr/>
          </p:nvSpPr>
          <p:spPr>
            <a:xfrm>
              <a:off x="2729149" y="4569009"/>
              <a:ext cx="157010" cy="75128"/>
            </a:xfrm>
            <a:custGeom>
              <a:rect b="b" l="l" r="r" t="t"/>
              <a:pathLst>
                <a:path extrusionOk="0" h="75128" w="15701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17"/>
            <p:cNvSpPr/>
            <p:nvPr/>
          </p:nvSpPr>
          <p:spPr>
            <a:xfrm>
              <a:off x="2596621" y="4484615"/>
              <a:ext cx="159662" cy="89989"/>
            </a:xfrm>
            <a:custGeom>
              <a:rect b="b" l="l" r="r" t="t"/>
              <a:pathLst>
                <a:path extrusionOk="0" h="89989" w="159662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17"/>
            <p:cNvSpPr/>
            <p:nvPr/>
          </p:nvSpPr>
          <p:spPr>
            <a:xfrm>
              <a:off x="2599186" y="4499667"/>
              <a:ext cx="157105" cy="75128"/>
            </a:xfrm>
            <a:custGeom>
              <a:rect b="b" l="l" r="r" t="t"/>
              <a:pathLst>
                <a:path extrusionOk="0" h="75128" w="157105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17"/>
            <p:cNvSpPr/>
            <p:nvPr/>
          </p:nvSpPr>
          <p:spPr>
            <a:xfrm>
              <a:off x="2302147" y="4142110"/>
              <a:ext cx="514696" cy="443940"/>
            </a:xfrm>
            <a:custGeom>
              <a:rect b="b" l="l" r="r" t="t"/>
              <a:pathLst>
                <a:path extrusionOk="0" h="443940" w="514696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7"/>
            <p:cNvSpPr/>
            <p:nvPr/>
          </p:nvSpPr>
          <p:spPr>
            <a:xfrm>
              <a:off x="2258507" y="4054849"/>
              <a:ext cx="110678" cy="194691"/>
            </a:xfrm>
            <a:custGeom>
              <a:rect b="b" l="l" r="r" t="t"/>
              <a:pathLst>
                <a:path extrusionOk="0" h="194691" w="110678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17"/>
            <p:cNvSpPr/>
            <p:nvPr/>
          </p:nvSpPr>
          <p:spPr>
            <a:xfrm>
              <a:off x="2250051" y="3940511"/>
              <a:ext cx="73912" cy="142900"/>
            </a:xfrm>
            <a:custGeom>
              <a:rect b="b" l="l" r="r" t="t"/>
              <a:pathLst>
                <a:path extrusionOk="0" h="142900" w="73912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17"/>
            <p:cNvSpPr/>
            <p:nvPr/>
          </p:nvSpPr>
          <p:spPr>
            <a:xfrm>
              <a:off x="2326123" y="3751123"/>
              <a:ext cx="169201" cy="272154"/>
            </a:xfrm>
            <a:custGeom>
              <a:rect b="b" l="l" r="r" t="t"/>
              <a:pathLst>
                <a:path extrusionOk="0" h="272154" w="169201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3" name="Google Shape;403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404" name="Google Shape;404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405" name="Google Shape;405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rect b="b" l="l" r="r" t="t"/>
                  <a:pathLst>
                    <a:path extrusionOk="0" h="122070" w="343054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6" name="Google Shape;406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rect b="b" l="l" r="r" t="t"/>
                  <a:pathLst>
                    <a:path extrusionOk="0" h="89916" w="145163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7" name="Google Shape;407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rect b="b" l="l" r="r" t="t"/>
                  <a:pathLst>
                    <a:path extrusionOk="0" h="198541" w="343006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08" name="Google Shape;408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409" name="Google Shape;409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rect b="b" l="l" r="r" t="t"/>
                    <a:pathLst>
                      <a:path extrusionOk="0" h="56007" w="96807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0" name="Google Shape;410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rect b="b" l="l" r="r" t="t"/>
                    <a:pathLst>
                      <a:path extrusionOk="0" h="54959" w="94907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11" name="Google Shape;411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rect b="b" l="l" r="r" t="t"/>
                  <a:pathLst>
                    <a:path extrusionOk="0" h="12299" w="21235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2" name="Google Shape;412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3" name="Google Shape;413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rect b="b" l="l" r="r" t="t"/>
                  <a:pathLst>
                    <a:path extrusionOk="0" h="12299" w="21197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4" name="Google Shape;414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5" name="Google Shape;415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6" name="Google Shape;416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7" name="Google Shape;417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8" name="Google Shape;418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9" name="Google Shape;419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0" name="Google Shape;420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1" name="Google Shape;421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2" name="Google Shape;422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rect b="b" l="l" r="r" t="t"/>
                  <a:pathLst>
                    <a:path extrusionOk="0" h="12263" w="21342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3" name="Google Shape;423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4" name="Google Shape;424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rect b="b" l="l" r="r" t="t"/>
                  <a:pathLst>
                    <a:path extrusionOk="0" h="15763" w="27254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5" name="Google Shape;425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6" name="Google Shape;426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7" name="Google Shape;427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rect b="b" l="l" r="r" t="t"/>
                  <a:pathLst>
                    <a:path extrusionOk="0" h="12298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8" name="Google Shape;428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9" name="Google Shape;429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rect b="b" l="l" r="r" t="t"/>
                  <a:pathLst>
                    <a:path extrusionOk="0" h="12299" w="21411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0" name="Google Shape;430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1" name="Google Shape;431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rect b="b" l="l" r="r" t="t"/>
                  <a:pathLst>
                    <a:path extrusionOk="0" h="12298" w="21235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" name="Google Shape;432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rect b="b" l="l" r="r" t="t"/>
                  <a:pathLst>
                    <a:path extrusionOk="0" h="12299" w="20976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" name="Google Shape;433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" name="Google Shape;434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" name="Google Shape;435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rect b="b" l="l" r="r" t="t"/>
                  <a:pathLst>
                    <a:path extrusionOk="0" h="12358" w="2115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" name="Google Shape;436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rect b="b" l="l" r="r" t="t"/>
                  <a:pathLst>
                    <a:path extrusionOk="0" h="12263" w="21269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" name="Google Shape;437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rect b="b" l="l" r="r" t="t"/>
                  <a:pathLst>
                    <a:path extrusionOk="0" h="15823" w="27256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8" name="Google Shape;438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rect b="b" l="l" r="r" t="t"/>
                  <a:pathLst>
                    <a:path extrusionOk="0" h="17487" w="33535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9" name="Google Shape;439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0" name="Google Shape;440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rect b="b" l="l" r="r" t="t"/>
                  <a:pathLst>
                    <a:path extrusionOk="0" h="12299" w="20746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1" name="Google Shape;441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2" name="Google Shape;442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rect b="b" l="l" r="r" t="t"/>
                  <a:pathLst>
                    <a:path extrusionOk="0" h="12299" w="21234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3" name="Google Shape;443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4" name="Google Shape;444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5" name="Google Shape;445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6" name="Google Shape;446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rect b="b" l="l" r="r" t="t"/>
                  <a:pathLst>
                    <a:path extrusionOk="0" h="14108" w="24523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7" name="Google Shape;447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rect b="b" l="l" r="r" t="t"/>
                  <a:pathLst>
                    <a:path extrusionOk="0" h="14108" w="24413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8" name="Google Shape;448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rect b="b" l="l" r="r" t="t"/>
                  <a:pathLst>
                    <a:path extrusionOk="0" h="41195" w="71148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9" name="Google Shape;449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0" name="Google Shape;450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1" name="Google Shape;451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rect b="b" l="l" r="r" t="t"/>
                  <a:pathLst>
                    <a:path extrusionOk="0" h="12263" w="21424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2" name="Google Shape;452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3" name="Google Shape;453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4" name="Google Shape;454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rect b="b" l="l" r="r" t="t"/>
                  <a:pathLst>
                    <a:path extrusionOk="0" h="12299" w="20722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5" name="Google Shape;455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6" name="Google Shape;456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7" name="Google Shape;457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rect b="b" l="l" r="r" t="t"/>
                  <a:pathLst>
                    <a:path extrusionOk="0" h="12299" w="21316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8" name="Google Shape;458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9" name="Google Shape;459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0" name="Google Shape;460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1" name="Google Shape;461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rect b="b" l="l" r="r" t="t"/>
                  <a:pathLst>
                    <a:path extrusionOk="0" h="17728" w="30663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2" name="Google Shape;462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rect b="b" l="l" r="r" t="t"/>
                  <a:pathLst>
                    <a:path extrusionOk="0" h="12299" w="2140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3" name="Google Shape;463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rect b="b" l="l" r="r" t="t"/>
                  <a:pathLst>
                    <a:path extrusionOk="0" h="12299" w="2120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4" name="Google Shape;464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5" name="Google Shape;465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rect b="b" l="l" r="r" t="t"/>
                  <a:pathLst>
                    <a:path extrusionOk="0" h="12299" w="20781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6" name="Google Shape;466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7" name="Google Shape;467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rect b="b" l="l" r="r" t="t"/>
                  <a:pathLst>
                    <a:path extrusionOk="0" h="12299" w="21271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8" name="Google Shape;468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rect b="b" l="l" r="r" t="t"/>
                  <a:pathLst>
                    <a:path extrusionOk="0" h="12299" w="21364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9" name="Google Shape;469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0" name="Google Shape;470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rect b="b" l="l" r="r" t="t"/>
                  <a:pathLst>
                    <a:path extrusionOk="0" h="12299" w="21269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1" name="Google Shape;471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2" name="Google Shape;472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rect b="b" l="l" r="r" t="t"/>
                  <a:pathLst>
                    <a:path extrusionOk="0" h="12299" w="21234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3" name="Google Shape;473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rect b="b" l="l" r="r" t="t"/>
                  <a:pathLst>
                    <a:path extrusionOk="0" h="21252" w="36743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4" name="Google Shape;474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rect b="b" l="l" r="r" t="t"/>
                  <a:pathLst>
                    <a:path extrusionOk="0" h="14204" w="24428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75" name="Google Shape;475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476" name="Google Shape;476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477" name="Google Shape;477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rect b="b" l="l" r="r" t="t"/>
                    <a:pathLst>
                      <a:path extrusionOk="0" h="280361" w="20739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8" name="Google Shape;478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rect b="b" l="l" r="r" t="t"/>
                    <a:pathLst>
                      <a:path extrusionOk="0" h="127104" w="205775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9" name="Google Shape;479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rect b="b" l="l" r="r" t="t"/>
                    <a:pathLst>
                      <a:path extrusionOk="0" h="278140" w="200455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0" name="Google Shape;480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rect b="b" l="l" r="r" t="t"/>
                    <a:pathLst>
                      <a:path extrusionOk="0" h="278140" w="200455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1" name="Google Shape;481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rect b="b" l="l" r="r" t="t"/>
                    <a:pathLst>
                      <a:path extrusionOk="0" h="121824" w="200455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82" name="Google Shape;482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rect b="b" l="l" r="r" t="t"/>
                  <a:pathLst>
                    <a:path extrusionOk="0" h="144970" w="2375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3" name="Google Shape;483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rect b="b" l="l" r="r" t="t"/>
                  <a:pathLst>
                    <a:path extrusionOk="0" h="249936" w="18649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4" name="Google Shape;484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rect b="b" l="l" r="r" t="t"/>
                  <a:pathLst>
                    <a:path extrusionOk="0" h="110490" w="188865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485" name="Google Shape;485;p17"/>
            <p:cNvSpPr/>
            <p:nvPr/>
          </p:nvSpPr>
          <p:spPr>
            <a:xfrm>
              <a:off x="2270876" y="3943763"/>
              <a:ext cx="260754" cy="432930"/>
            </a:xfrm>
            <a:custGeom>
              <a:rect b="b" l="l" r="r" t="t"/>
              <a:pathLst>
                <a:path extrusionOk="0" h="432930" w="260754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7"/>
            <p:cNvSpPr/>
            <p:nvPr/>
          </p:nvSpPr>
          <p:spPr>
            <a:xfrm>
              <a:off x="2458935" y="4016678"/>
              <a:ext cx="330765" cy="258321"/>
            </a:xfrm>
            <a:custGeom>
              <a:rect b="b" l="l" r="r" t="t"/>
              <a:pathLst>
                <a:path extrusionOk="0" h="258321" w="330765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7"/>
            <p:cNvSpPr/>
            <p:nvPr/>
          </p:nvSpPr>
          <p:spPr>
            <a:xfrm>
              <a:off x="2447141" y="4011203"/>
              <a:ext cx="100743" cy="148055"/>
            </a:xfrm>
            <a:custGeom>
              <a:rect b="b" l="l" r="r" t="t"/>
              <a:pathLst>
                <a:path extrusionOk="0" h="148055" w="100743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7"/>
            <p:cNvSpPr/>
            <p:nvPr/>
          </p:nvSpPr>
          <p:spPr>
            <a:xfrm>
              <a:off x="2331622" y="3739152"/>
              <a:ext cx="164429" cy="181621"/>
            </a:xfrm>
            <a:custGeom>
              <a:rect b="b" l="l" r="r" t="t"/>
              <a:pathLst>
                <a:path extrusionOk="0" h="181621" w="164429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7"/>
            <p:cNvSpPr/>
            <p:nvPr/>
          </p:nvSpPr>
          <p:spPr>
            <a:xfrm>
              <a:off x="2515394" y="4404988"/>
              <a:ext cx="145638" cy="201549"/>
            </a:xfrm>
            <a:custGeom>
              <a:rect b="b" l="l" r="r" t="t"/>
              <a:pathLst>
                <a:path extrusionOk="0" h="201549" w="145638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7"/>
            <p:cNvSpPr/>
            <p:nvPr/>
          </p:nvSpPr>
          <p:spPr>
            <a:xfrm>
              <a:off x="2565555" y="4383081"/>
              <a:ext cx="95477" cy="55816"/>
            </a:xfrm>
            <a:custGeom>
              <a:rect b="b" l="l" r="r" t="t"/>
              <a:pathLst>
                <a:path extrusionOk="0" h="55816" w="95477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7"/>
            <p:cNvSpPr/>
            <p:nvPr/>
          </p:nvSpPr>
          <p:spPr>
            <a:xfrm>
              <a:off x="4383145" y="3435820"/>
              <a:ext cx="77712" cy="44958"/>
            </a:xfrm>
            <a:custGeom>
              <a:rect b="b" l="l" r="r" t="t"/>
              <a:pathLst>
                <a:path extrusionOk="0" h="44958" w="77712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rect b="b" l="l" r="r" t="t"/>
              <a:pathLst>
                <a:path extrusionOk="0" h="1039558" w="1795739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7"/>
            <p:cNvSpPr/>
            <p:nvPr/>
          </p:nvSpPr>
          <p:spPr>
            <a:xfrm>
              <a:off x="6351541" y="3874743"/>
              <a:ext cx="217302" cy="317702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7"/>
            <p:cNvSpPr/>
            <p:nvPr/>
          </p:nvSpPr>
          <p:spPr>
            <a:xfrm>
              <a:off x="6368017" y="3871983"/>
              <a:ext cx="104086" cy="128266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7"/>
            <p:cNvSpPr/>
            <p:nvPr/>
          </p:nvSpPr>
          <p:spPr>
            <a:xfrm>
              <a:off x="6388363" y="4011215"/>
              <a:ext cx="128390" cy="143694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17"/>
            <p:cNvSpPr/>
            <p:nvPr/>
          </p:nvSpPr>
          <p:spPr>
            <a:xfrm>
              <a:off x="6169126" y="4068541"/>
              <a:ext cx="242294" cy="344916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17"/>
            <p:cNvSpPr/>
            <p:nvPr/>
          </p:nvSpPr>
          <p:spPr>
            <a:xfrm>
              <a:off x="6350989" y="4058254"/>
              <a:ext cx="187162" cy="246878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17"/>
            <p:cNvSpPr/>
            <p:nvPr/>
          </p:nvSpPr>
          <p:spPr>
            <a:xfrm>
              <a:off x="6384325" y="3881810"/>
              <a:ext cx="137686" cy="169616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17"/>
            <p:cNvSpPr/>
            <p:nvPr/>
          </p:nvSpPr>
          <p:spPr>
            <a:xfrm>
              <a:off x="6389913" y="3881145"/>
              <a:ext cx="138230" cy="130098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17"/>
            <p:cNvSpPr/>
            <p:nvPr/>
          </p:nvSpPr>
          <p:spPr>
            <a:xfrm>
              <a:off x="6223986" y="4735273"/>
              <a:ext cx="108702" cy="82916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17"/>
            <p:cNvSpPr/>
            <p:nvPr/>
          </p:nvSpPr>
          <p:spPr>
            <a:xfrm>
              <a:off x="6224466" y="4761723"/>
              <a:ext cx="108209" cy="56495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17"/>
            <p:cNvSpPr/>
            <p:nvPr/>
          </p:nvSpPr>
          <p:spPr>
            <a:xfrm>
              <a:off x="6169601" y="4699543"/>
              <a:ext cx="99502" cy="77082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17"/>
            <p:cNvSpPr/>
            <p:nvPr/>
          </p:nvSpPr>
          <p:spPr>
            <a:xfrm>
              <a:off x="6170058" y="4724979"/>
              <a:ext cx="99108" cy="51736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17"/>
            <p:cNvSpPr/>
            <p:nvPr/>
          </p:nvSpPr>
          <p:spPr>
            <a:xfrm>
              <a:off x="6206498" y="4301929"/>
              <a:ext cx="236938" cy="408660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17"/>
            <p:cNvSpPr/>
            <p:nvPr/>
          </p:nvSpPr>
          <p:spPr>
            <a:xfrm>
              <a:off x="6271102" y="4302737"/>
              <a:ext cx="235887" cy="442489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17"/>
            <p:cNvSpPr/>
            <p:nvPr/>
          </p:nvSpPr>
          <p:spPr>
            <a:xfrm>
              <a:off x="6183254" y="4274877"/>
              <a:ext cx="352749" cy="324700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17"/>
            <p:cNvSpPr/>
            <p:nvPr/>
          </p:nvSpPr>
          <p:spPr>
            <a:xfrm>
              <a:off x="6466820" y="4083042"/>
              <a:ext cx="122590" cy="429780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17"/>
            <p:cNvSpPr/>
            <p:nvPr/>
          </p:nvSpPr>
          <p:spPr>
            <a:xfrm>
              <a:off x="6490841" y="4077626"/>
              <a:ext cx="74124" cy="94270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17"/>
            <p:cNvSpPr/>
            <p:nvPr/>
          </p:nvSpPr>
          <p:spPr>
            <a:xfrm>
              <a:off x="6345497" y="4058119"/>
              <a:ext cx="63405" cy="66570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14" name="Google Shape;514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515" name="Google Shape;515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6" name="Google Shape;516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" name="Google Shape;517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" name="Google Shape;518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" name="Google Shape;519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8"/>
          <p:cNvSpPr txBox="1"/>
          <p:nvPr/>
        </p:nvSpPr>
        <p:spPr>
          <a:xfrm>
            <a:off x="400350" y="435650"/>
            <a:ext cx="83433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Data Discovery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pic>
        <p:nvPicPr>
          <p:cNvPr id="525" name="Google Shape;5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713" y="2001963"/>
            <a:ext cx="4195275" cy="2664250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18"/>
          <p:cNvSpPr txBox="1"/>
          <p:nvPr/>
        </p:nvSpPr>
        <p:spPr>
          <a:xfrm>
            <a:off x="1441650" y="1437000"/>
            <a:ext cx="20034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Views v.s. Languages</a:t>
            </a:r>
            <a:endParaRPr/>
          </a:p>
        </p:txBody>
      </p:sp>
      <p:sp>
        <p:nvSpPr>
          <p:cNvPr id="527" name="Google Shape;527;p18"/>
          <p:cNvSpPr txBox="1"/>
          <p:nvPr/>
        </p:nvSpPr>
        <p:spPr>
          <a:xfrm>
            <a:off x="5342550" y="1437000"/>
            <a:ext cx="27399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Distributions</a:t>
            </a:r>
            <a:endParaRPr/>
          </a:p>
        </p:txBody>
      </p:sp>
      <p:pic>
        <p:nvPicPr>
          <p:cNvPr id="528" name="Google Shape;52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9487" y="1838273"/>
            <a:ext cx="4086026" cy="2991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9"/>
          <p:cNvSpPr txBox="1"/>
          <p:nvPr/>
        </p:nvSpPr>
        <p:spPr>
          <a:xfrm>
            <a:off x="400350" y="352025"/>
            <a:ext cx="83433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Discovery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534" name="Google Shape;534;p19"/>
          <p:cNvSpPr txBox="1"/>
          <p:nvPr/>
        </p:nvSpPr>
        <p:spPr>
          <a:xfrm>
            <a:off x="953563" y="1145475"/>
            <a:ext cx="29796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Views v.s. Speakers’ Occupations</a:t>
            </a:r>
            <a:endParaRPr/>
          </a:p>
        </p:txBody>
      </p:sp>
      <p:pic>
        <p:nvPicPr>
          <p:cNvPr id="535" name="Google Shape;5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25" y="1817300"/>
            <a:ext cx="4444976" cy="2322494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19"/>
          <p:cNvSpPr txBox="1"/>
          <p:nvPr/>
        </p:nvSpPr>
        <p:spPr>
          <a:xfrm>
            <a:off x="5386663" y="1145475"/>
            <a:ext cx="29796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Events v.s. Views</a:t>
            </a:r>
            <a:endParaRPr/>
          </a:p>
        </p:txBody>
      </p:sp>
      <p:pic>
        <p:nvPicPr>
          <p:cNvPr id="537" name="Google Shape;53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2275" y="1775038"/>
            <a:ext cx="4155524" cy="240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0"/>
          <p:cNvSpPr txBox="1"/>
          <p:nvPr/>
        </p:nvSpPr>
        <p:spPr>
          <a:xfrm>
            <a:off x="400350" y="352025"/>
            <a:ext cx="83433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Discovery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543" name="Google Shape;543;p20"/>
          <p:cNvSpPr txBox="1"/>
          <p:nvPr/>
        </p:nvSpPr>
        <p:spPr>
          <a:xfrm>
            <a:off x="1407413" y="1074425"/>
            <a:ext cx="20034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Scatter Plot of Language v.s. Views</a:t>
            </a:r>
            <a:endParaRPr/>
          </a:p>
        </p:txBody>
      </p:sp>
      <p:sp>
        <p:nvSpPr>
          <p:cNvPr id="544" name="Google Shape;544;p20"/>
          <p:cNvSpPr txBox="1"/>
          <p:nvPr/>
        </p:nvSpPr>
        <p:spPr>
          <a:xfrm>
            <a:off x="5308300" y="1074425"/>
            <a:ext cx="27399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Views v.s. Number of Speakers</a:t>
            </a:r>
            <a:endParaRPr/>
          </a:p>
        </p:txBody>
      </p:sp>
      <p:pic>
        <p:nvPicPr>
          <p:cNvPr id="545" name="Google Shape;5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35524"/>
            <a:ext cx="4509238" cy="2836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9574" y="1735525"/>
            <a:ext cx="4445863" cy="283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Discovery - Topics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		Using tag data in 2007</a:t>
            </a:r>
            <a:endParaRPr/>
          </a:p>
        </p:txBody>
      </p:sp>
      <p:sp>
        <p:nvSpPr>
          <p:cNvPr id="553" name="Google Shape;553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		Using tag data in 2017</a:t>
            </a:r>
            <a:endParaRPr/>
          </a:p>
        </p:txBody>
      </p:sp>
      <p:pic>
        <p:nvPicPr>
          <p:cNvPr id="554" name="Google Shape;5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75" y="1623063"/>
            <a:ext cx="4546549" cy="23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8925" y="1621925"/>
            <a:ext cx="4546550" cy="2345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22"/>
          <p:cNvSpPr txBox="1"/>
          <p:nvPr/>
        </p:nvSpPr>
        <p:spPr>
          <a:xfrm>
            <a:off x="330925" y="458425"/>
            <a:ext cx="66039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Using Random forest, Decision tree, and Linear Regression to predict views</a:t>
            </a:r>
            <a:endParaRPr/>
          </a:p>
        </p:txBody>
      </p:sp>
      <p:pic>
        <p:nvPicPr>
          <p:cNvPr id="561" name="Google Shape;5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925" y="2371563"/>
            <a:ext cx="4134602" cy="2292447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22"/>
          <p:cNvSpPr txBox="1"/>
          <p:nvPr/>
        </p:nvSpPr>
        <p:spPr>
          <a:xfrm>
            <a:off x="390725" y="1912925"/>
            <a:ext cx="73368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Mean Absolute Error </a:t>
            </a:r>
            <a:endParaRPr/>
          </a:p>
        </p:txBody>
      </p:sp>
      <p:sp>
        <p:nvSpPr>
          <p:cNvPr id="563" name="Google Shape;563;p22"/>
          <p:cNvSpPr txBox="1"/>
          <p:nvPr/>
        </p:nvSpPr>
        <p:spPr>
          <a:xfrm>
            <a:off x="4525325" y="1912925"/>
            <a:ext cx="73368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Mean Squared Error </a:t>
            </a:r>
            <a:endParaRPr/>
          </a:p>
        </p:txBody>
      </p:sp>
      <p:pic>
        <p:nvPicPr>
          <p:cNvPr id="564" name="Google Shape;56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5325" y="2371575"/>
            <a:ext cx="4579148" cy="229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3"/>
          <p:cNvSpPr txBox="1"/>
          <p:nvPr/>
        </p:nvSpPr>
        <p:spPr>
          <a:xfrm>
            <a:off x="330925" y="436950"/>
            <a:ext cx="37281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Using Random forest, Decision tree, and Linear Regression to predict views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0" name="Google Shape;57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922" y="2222750"/>
            <a:ext cx="4379976" cy="24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23"/>
          <p:cNvSpPr txBox="1"/>
          <p:nvPr/>
        </p:nvSpPr>
        <p:spPr>
          <a:xfrm>
            <a:off x="330925" y="1699925"/>
            <a:ext cx="28581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Root Mean Squared Error</a:t>
            </a:r>
            <a:endParaRPr/>
          </a:p>
        </p:txBody>
      </p:sp>
      <p:pic>
        <p:nvPicPr>
          <p:cNvPr id="572" name="Google Shape;57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0900" y="2017925"/>
            <a:ext cx="4169499" cy="2502626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23"/>
          <p:cNvSpPr txBox="1"/>
          <p:nvPr/>
        </p:nvSpPr>
        <p:spPr>
          <a:xfrm>
            <a:off x="4710900" y="1501250"/>
            <a:ext cx="61851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Actual V.S. Predicted</a:t>
            </a:r>
            <a:endParaRPr b="1"/>
          </a:p>
        </p:txBody>
      </p:sp>
      <p:pic>
        <p:nvPicPr>
          <p:cNvPr id="574" name="Google Shape;57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75675" y="436950"/>
            <a:ext cx="2164301" cy="1439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