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30"/>
  </p:notesMasterIdLst>
  <p:sldIdLst>
    <p:sldId id="272" r:id="rId2"/>
    <p:sldId id="309" r:id="rId3"/>
    <p:sldId id="331" r:id="rId4"/>
    <p:sldId id="333" r:id="rId5"/>
    <p:sldId id="334" r:id="rId6"/>
    <p:sldId id="310" r:id="rId7"/>
    <p:sldId id="311" r:id="rId8"/>
    <p:sldId id="312" r:id="rId9"/>
    <p:sldId id="313" r:id="rId10"/>
    <p:sldId id="314" r:id="rId11"/>
    <p:sldId id="316" r:id="rId12"/>
    <p:sldId id="317" r:id="rId13"/>
    <p:sldId id="318" r:id="rId14"/>
    <p:sldId id="319" r:id="rId15"/>
    <p:sldId id="320" r:id="rId16"/>
    <p:sldId id="321" r:id="rId17"/>
    <p:sldId id="322" r:id="rId18"/>
    <p:sldId id="323" r:id="rId19"/>
    <p:sldId id="324" r:id="rId20"/>
    <p:sldId id="325" r:id="rId21"/>
    <p:sldId id="336" r:id="rId22"/>
    <p:sldId id="326" r:id="rId23"/>
    <p:sldId id="327" r:id="rId24"/>
    <p:sldId id="329" r:id="rId25"/>
    <p:sldId id="328" r:id="rId26"/>
    <p:sldId id="335" r:id="rId27"/>
    <p:sldId id="286" r:id="rId28"/>
    <p:sldId id="33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53" autoAdjust="0"/>
    <p:restoredTop sz="94660"/>
  </p:normalViewPr>
  <p:slideViewPr>
    <p:cSldViewPr snapToGrid="0">
      <p:cViewPr>
        <p:scale>
          <a:sx n="81" d="100"/>
          <a:sy n="81" d="100"/>
        </p:scale>
        <p:origin x="-102" y="21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pPr/>
              <a:t>5/15/2019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pPr/>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pPr/>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021A1D30-C0A0-4124-A783-34D9F15FA0FE}" type="datetime1">
              <a:rPr lang="en-US" smtClean="0"/>
              <a:pPr/>
              <a:t>5/15/2019</a:t>
            </a:fld>
            <a:endParaRPr lang="en-US"/>
          </a:p>
        </p:txBody>
      </p:sp>
      <p:sp>
        <p:nvSpPr>
          <p:cNvPr id="8" name="Slide Number Placeholder 7"/>
          <p:cNvSpPr>
            <a:spLocks noGrp="1"/>
          </p:cNvSpPr>
          <p:nvPr>
            <p:ph type="sldNum" sz="quarter" idx="11"/>
          </p:nvPr>
        </p:nvSpPr>
        <p:spPr/>
        <p:txBody>
          <a:bodyPr/>
          <a:lstStyle/>
          <a:p>
            <a:fld id="{401CF334-2D5C-4859-84A6-CA7E6E43FAEB}" type="slidenum">
              <a:rPr lang="en-US" smtClean="0"/>
              <a:pPr/>
              <a:t>‹#›</a:t>
            </a:fld>
            <a:endParaRPr lang="en-US"/>
          </a:p>
        </p:txBody>
      </p:sp>
      <p:sp>
        <p:nvSpPr>
          <p:cNvPr id="9" name="Footer Placeholder 8"/>
          <p:cNvSpPr>
            <a:spLocks noGrp="1"/>
          </p:cNvSpPr>
          <p:nvPr>
            <p:ph type="ftr" sz="quarter" idx="12"/>
          </p:nvPr>
        </p:nvSpPr>
        <p:spPr/>
        <p:txBody>
          <a:bodyPr/>
          <a:lstStyle/>
          <a:p>
            <a:r>
              <a:rPr lang="en-US" smtClean="0"/>
              <a:t>Add a footer</a:t>
            </a:r>
            <a:endParaRPr lang="en-US" dirty="0"/>
          </a:p>
        </p:txBody>
      </p:sp>
      <p:cxnSp>
        <p:nvCxnSpPr>
          <p:cNvPr id="10" name="Straight Connector 9"/>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D5871-AB0F-4B3D-8861-97E78CB7B47E}" type="datetime1">
              <a:rPr lang="en-US" smtClean="0"/>
              <a:pPr/>
              <a:t>5/15/2019</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418406-4C3F-4F3E-80BD-A22568EA37EB}" type="datetime1">
              <a:rPr lang="en-US" smtClean="0"/>
              <a:pPr/>
              <a:t>5/15/2019</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65F28077-7188-48C5-8679-2287FAC952E9}" type="datetime1">
              <a:rPr lang="en-US" smtClean="0"/>
              <a:pPr/>
              <a:t>5/15/2019</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pPr/>
              <a:t>5/15/2019</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05F6BD99-6FFD-46C5-B5E2-43A34BDA2566}" type="datetime1">
              <a:rPr lang="en-US" smtClean="0"/>
              <a:pPr/>
              <a:t>5/15/2019</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022678E-214C-4CF8-97C7-95015FB02960}" type="datetime1">
              <a:rPr lang="en-US" smtClean="0"/>
              <a:pPr/>
              <a:t>5/15/2019</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5660E0-FA77-4473-A859-74127B089143}" type="datetime1">
              <a:rPr lang="en-US" smtClean="0"/>
              <a:pPr/>
              <a:t>5/15/2019</a:t>
            </a:fld>
            <a:endParaRPr lang="en-US"/>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pPr/>
              <a:t>5/15/2019</a:t>
            </a:fld>
            <a:endParaRPr lang="en-US"/>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pPr/>
              <a:t>5/15/2019</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pPr/>
              <a:t>5/15/2019</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1146459-E3C3-4969-9224-5ED50B492D17}" type="datetime1">
              <a:rPr lang="en-US" smtClean="0"/>
              <a:pPr/>
              <a:t>5/15/2019</a:t>
            </a:fld>
            <a:endParaRPr lang="en-US" dirty="0"/>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Add a footer</a:t>
            </a:r>
            <a:endParaRPr lang="en-US" dirty="0"/>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01CF334-2D5C-4859-84A6-CA7E6E43FAEB}" type="slidenum">
              <a:rPr lang="en-US" smtClean="0"/>
              <a:pPr/>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1134" y="605134"/>
            <a:ext cx="11079480" cy="461665"/>
          </a:xfrm>
          <a:prstGeom prst="rect">
            <a:avLst/>
          </a:prstGeom>
        </p:spPr>
        <p:txBody>
          <a:bodyPr wrap="square">
            <a:spAutoFit/>
          </a:bodyPr>
          <a:lstStyle/>
          <a:p>
            <a:pPr algn="ctr"/>
            <a:r>
              <a:rPr lang="en-US" sz="2400" dirty="0" smtClean="0">
                <a:latin typeface="Times New Roman" pitchFamily="18" charset="0"/>
                <a:cs typeface="Times New Roman" pitchFamily="18" charset="0"/>
              </a:rPr>
              <a:t>SDM COLLEGE OF ENGINEERING AND TECHNOLOGY, DHARWAD</a:t>
            </a:r>
            <a:endParaRPr lang="en-US" sz="2400" dirty="0"/>
          </a:p>
        </p:txBody>
      </p:sp>
      <p:pic>
        <p:nvPicPr>
          <p:cNvPr id="8" name="Picture 7" descr="Sdm_Logo.jpg"/>
          <p:cNvPicPr>
            <a:picLocks noChangeAspect="1"/>
          </p:cNvPicPr>
          <p:nvPr/>
        </p:nvPicPr>
        <p:blipFill>
          <a:blip r:embed="rId3" cstate="print"/>
          <a:stretch>
            <a:fillRect/>
          </a:stretch>
        </p:blipFill>
        <p:spPr>
          <a:xfrm>
            <a:off x="4804953" y="1089575"/>
            <a:ext cx="1701356" cy="1546106"/>
          </a:xfrm>
          <a:prstGeom prst="rect">
            <a:avLst/>
          </a:prstGeom>
        </p:spPr>
      </p:pic>
      <p:sp>
        <p:nvSpPr>
          <p:cNvPr id="9" name="Rectangle 8"/>
          <p:cNvSpPr/>
          <p:nvPr/>
        </p:nvSpPr>
        <p:spPr>
          <a:xfrm>
            <a:off x="267787" y="2704011"/>
            <a:ext cx="11580224" cy="4278094"/>
          </a:xfrm>
          <a:prstGeom prst="rect">
            <a:avLst/>
          </a:prstGeom>
        </p:spPr>
        <p:txBody>
          <a:bodyPr wrap="square">
            <a:spAutoFit/>
          </a:bodyPr>
          <a:lstStyle/>
          <a:p>
            <a:pPr algn="ctr"/>
            <a:r>
              <a:rPr lang="en-US" sz="2400" u="sng" dirty="0" smtClean="0">
                <a:latin typeface="Times New Roman" pitchFamily="18" charset="0"/>
                <a:cs typeface="Times New Roman" pitchFamily="18" charset="0"/>
              </a:rPr>
              <a:t>6</a:t>
            </a:r>
            <a:r>
              <a:rPr lang="en-US" sz="2400" u="sng" baseline="30000" dirty="0" smtClean="0">
                <a:latin typeface="Times New Roman" pitchFamily="18" charset="0"/>
                <a:cs typeface="Times New Roman" pitchFamily="18" charset="0"/>
              </a:rPr>
              <a:t>th</a:t>
            </a:r>
            <a:r>
              <a:rPr lang="en-US" sz="2400" u="sng" dirty="0" smtClean="0">
                <a:latin typeface="Times New Roman" pitchFamily="18" charset="0"/>
                <a:cs typeface="Times New Roman" pitchFamily="18" charset="0"/>
              </a:rPr>
              <a:t> </a:t>
            </a:r>
            <a:r>
              <a:rPr lang="en-US" sz="2400" u="sng" dirty="0" err="1" smtClean="0">
                <a:latin typeface="Times New Roman" pitchFamily="18" charset="0"/>
                <a:cs typeface="Times New Roman" pitchFamily="18" charset="0"/>
              </a:rPr>
              <a:t>Semester,Department</a:t>
            </a:r>
            <a:r>
              <a:rPr lang="en-US" sz="2400" u="sng" dirty="0" smtClean="0">
                <a:latin typeface="Times New Roman" pitchFamily="18" charset="0"/>
                <a:cs typeface="Times New Roman" pitchFamily="18" charset="0"/>
              </a:rPr>
              <a:t> of Information Science and Engineering</a:t>
            </a:r>
          </a:p>
          <a:p>
            <a:pPr algn="ctr"/>
            <a:endParaRPr lang="en-US" sz="2400" b="1" u="sng" dirty="0" smtClean="0">
              <a:latin typeface="Times New Roman" pitchFamily="18" charset="0"/>
              <a:cs typeface="Times New Roman" pitchFamily="18" charset="0"/>
            </a:endParaRPr>
          </a:p>
          <a:p>
            <a:pPr algn="ctr"/>
            <a:r>
              <a:rPr lang="en-US" sz="2400" b="1" u="sng" dirty="0" smtClean="0">
                <a:latin typeface="Times New Roman" pitchFamily="18" charset="0"/>
                <a:cs typeface="Times New Roman" pitchFamily="18" charset="0"/>
              </a:rPr>
              <a:t>“CREDIT-CARD FRAUD DETECTION USING MACHINE LEARNING”</a:t>
            </a:r>
          </a:p>
          <a:p>
            <a:pPr algn="ctr"/>
            <a:endParaRPr lang="en-US" sz="2000" b="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TEAM MEMBERS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p>
          <a:p>
            <a:pPr marL="1828800" lvl="3" indent="-457200">
              <a:buFont typeface="+mj-lt"/>
              <a:buAutoNum type="arabicPeriod"/>
            </a:pPr>
            <a:r>
              <a:rPr lang="en-US" sz="2000" dirty="0" err="1">
                <a:latin typeface="Times New Roman" pitchFamily="18" charset="0"/>
                <a:cs typeface="Times New Roman" pitchFamily="18" charset="0"/>
              </a:rPr>
              <a:t>Swaroop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Kori</a:t>
            </a:r>
            <a:r>
              <a:rPr lang="en-US" sz="2000" dirty="0">
                <a:latin typeface="Times New Roman" pitchFamily="18" charset="0"/>
                <a:cs typeface="Times New Roman" pitchFamily="18" charset="0"/>
              </a:rPr>
              <a:t>		                       2SD15IS065</a:t>
            </a:r>
          </a:p>
          <a:p>
            <a:pPr marL="1828800" lvl="3" indent="-457200">
              <a:buFont typeface="+mj-lt"/>
              <a:buAutoNum type="arabicPeriod"/>
            </a:pPr>
            <a:r>
              <a:rPr lang="en-US" sz="2000" dirty="0" err="1">
                <a:latin typeface="Times New Roman" pitchFamily="18" charset="0"/>
                <a:cs typeface="Times New Roman" pitchFamily="18" charset="0"/>
              </a:rPr>
              <a:t>Sanath</a:t>
            </a:r>
            <a:r>
              <a:rPr lang="en-US" sz="2000" dirty="0">
                <a:latin typeface="Times New Roman" pitchFamily="18" charset="0"/>
                <a:cs typeface="Times New Roman" pitchFamily="18" charset="0"/>
              </a:rPr>
              <a:t> Joshi                                              2SD16IS043</a:t>
            </a:r>
          </a:p>
          <a:p>
            <a:pPr marL="1828800" lvl="3" indent="-457200">
              <a:buFont typeface="+mj-lt"/>
              <a:buAutoNum type="arabicPeriod"/>
            </a:pPr>
            <a:r>
              <a:rPr lang="en-US" sz="2000" dirty="0" err="1">
                <a:latin typeface="Times New Roman" pitchFamily="18" charset="0"/>
                <a:cs typeface="Times New Roman" pitchFamily="18" charset="0"/>
              </a:rPr>
              <a:t>Amruta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Deshpande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2SD16IS064</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UNDER THE GUIDANCE OF                                                               PROJECT CO-ORDINATOR</a:t>
            </a:r>
          </a:p>
          <a:p>
            <a:r>
              <a:rPr lang="en-US" sz="2000" dirty="0">
                <a:latin typeface="Times New Roman" pitchFamily="18" charset="0"/>
                <a:cs typeface="Times New Roman" pitchFamily="18" charset="0"/>
              </a:rPr>
              <a:t>         Prof. S.S Joshi</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Prof. </a:t>
            </a:r>
            <a:r>
              <a:rPr lang="en-US" sz="2000" dirty="0" err="1">
                <a:latin typeface="Times New Roman" pitchFamily="18" charset="0"/>
                <a:cs typeface="Times New Roman" pitchFamily="18" charset="0"/>
              </a:rPr>
              <a:t>Rajashekarappa</a:t>
            </a:r>
            <a:r>
              <a:rPr lang="en-US" sz="2000" dirty="0">
                <a:latin typeface="Times New Roman" pitchFamily="18" charset="0"/>
                <a:cs typeface="Times New Roman" pitchFamily="18" charset="0"/>
              </a:rPr>
              <a:t> and Prof. </a:t>
            </a:r>
            <a:r>
              <a:rPr lang="en-US" sz="2000" dirty="0" err="1">
                <a:latin typeface="Times New Roman" pitchFamily="18" charset="0"/>
                <a:cs typeface="Times New Roman" pitchFamily="18" charset="0"/>
              </a:rPr>
              <a:t>Biradar</a:t>
            </a:r>
            <a:endParaRPr lang="en-US" sz="2000" dirty="0">
              <a:latin typeface="Times New Roman" pitchFamily="18" charset="0"/>
              <a:cs typeface="Times New Roman" pitchFamily="18" charset="0"/>
            </a:endParaRPr>
          </a:p>
          <a:p>
            <a:r>
              <a:rPr lang="en-US" sz="2000" b="1" dirty="0" smtClean="0">
                <a:solidFill>
                  <a:schemeClr val="tx1"/>
                </a:solidFill>
                <a:latin typeface="Times New Roman" pitchFamily="18" charset="0"/>
                <a:cs typeface="Times New Roman" pitchFamily="18" charset="0"/>
              </a:rPr>
              <a:t>		</a:t>
            </a:r>
          </a:p>
          <a:p>
            <a:r>
              <a:rPr lang="en-US" sz="2000" b="1" dirty="0" smtClean="0">
                <a:latin typeface="Times New Roman" pitchFamily="18" charset="0"/>
                <a:cs typeface="Times New Roman" pitchFamily="18" charset="0"/>
              </a:rPr>
              <a:t>								</a:t>
            </a:r>
            <a:endParaRPr lang="en-US" sz="2000" b="1"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C:\Users\Niroop\Desktop\Screenshot (7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2" y="1950243"/>
            <a:ext cx="5779476" cy="35152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Niroop\Desktop\Screenshot (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1934307"/>
            <a:ext cx="5219127" cy="351690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33046" y="5667307"/>
            <a:ext cx="6096000" cy="646331"/>
          </a:xfrm>
          <a:prstGeom prst="rect">
            <a:avLst/>
          </a:prstGeom>
        </p:spPr>
        <p:txBody>
          <a:bodyPr>
            <a:spAutoFit/>
          </a:bodyPr>
          <a:lstStyle/>
          <a:p>
            <a:r>
              <a:rPr lang="en-US" dirty="0"/>
              <a:t># V1 - V28 are the results of a PCA Dimensionality reduction to protect user identities and sensitive features</a:t>
            </a:r>
          </a:p>
        </p:txBody>
      </p:sp>
    </p:spTree>
    <p:extLst>
      <p:ext uri="{BB962C8B-B14F-4D97-AF65-F5344CB8AC3E}">
        <p14:creationId xmlns:p14="http://schemas.microsoft.com/office/powerpoint/2010/main" val="657376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C:\Users\Niroop\Desktop\Screenshot (7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898" y="621838"/>
            <a:ext cx="7354326" cy="39915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Niroop\Desktop\Screenshot (7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132" y="4600260"/>
            <a:ext cx="2286319" cy="2257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90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descr="C:\Users\Niroop\Desktop\Screenshot (74).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37492" y="1953152"/>
            <a:ext cx="10317015" cy="382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16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descr="C:\Users\Niroop\Desktop\Screenshot (75).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56624" y="1600678"/>
            <a:ext cx="9678751" cy="4525006"/>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Niroop\Desktop\Screenshot (7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6695" y="1852613"/>
            <a:ext cx="1724025"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865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9218" name="Picture 2" descr="C:\Users\Niroop\Desktop\Screenshot (77).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28389" y="2119863"/>
            <a:ext cx="7135221" cy="3486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982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908432" y="2101701"/>
            <a:ext cx="4878632"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descr="C:\Users\Niroop\Desktop\Screenshot (7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014" y="2567354"/>
            <a:ext cx="4560277" cy="2945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339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descr="C:\Users\Niroop\Desktop\Screenshot (81).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85733" y="1967442"/>
            <a:ext cx="5620534" cy="3791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715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b="1" dirty="0">
                <a:solidFill>
                  <a:schemeClr val="tx1"/>
                </a:solidFill>
              </a:rPr>
              <a:t>3. Unsupervised Outlier Detection</a:t>
            </a:r>
          </a:p>
          <a:p>
            <a:r>
              <a:rPr lang="en-US" dirty="0">
                <a:solidFill>
                  <a:schemeClr val="tx1"/>
                </a:solidFill>
              </a:rPr>
              <a:t>Now that we have processed our data, we can begin deploying our machine learning algorithms. We will use the following techniques:</a:t>
            </a:r>
          </a:p>
          <a:p>
            <a:r>
              <a:rPr lang="en-US" b="1" dirty="0">
                <a:solidFill>
                  <a:schemeClr val="tx1"/>
                </a:solidFill>
              </a:rPr>
              <a:t>Local Outlier Factor (LOF)</a:t>
            </a:r>
            <a:endParaRPr lang="en-US" dirty="0">
              <a:solidFill>
                <a:schemeClr val="tx1"/>
              </a:solidFill>
            </a:endParaRPr>
          </a:p>
          <a:p>
            <a:r>
              <a:rPr lang="en-US" dirty="0">
                <a:solidFill>
                  <a:schemeClr val="tx1"/>
                </a:solidFill>
              </a:rPr>
              <a:t>The anomaly score of each sample is called Local Outlier Factor. It measures the local deviation of density of a given sample with respect to its neighbors. It is local in that the anomaly score depends on how isolated the object is with respect to the surrounding neighborhood.</a:t>
            </a:r>
          </a:p>
          <a:p>
            <a:endParaRPr lang="en-US" dirty="0">
              <a:solidFill>
                <a:schemeClr val="tx1"/>
              </a:solidFill>
            </a:endParaRPr>
          </a:p>
        </p:txBody>
      </p:sp>
    </p:spTree>
    <p:extLst>
      <p:ext uri="{BB962C8B-B14F-4D97-AF65-F5344CB8AC3E}">
        <p14:creationId xmlns:p14="http://schemas.microsoft.com/office/powerpoint/2010/main" val="179025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a:solidFill>
                  <a:schemeClr val="tx1"/>
                </a:solidFill>
              </a:rPr>
              <a:t>Isolation Forest Algorithm</a:t>
            </a:r>
            <a:endParaRPr lang="en-US" dirty="0">
              <a:solidFill>
                <a:schemeClr val="tx1"/>
              </a:solidFill>
            </a:endParaRPr>
          </a:p>
          <a:p>
            <a:r>
              <a:rPr lang="en-US" dirty="0">
                <a:solidFill>
                  <a:schemeClr val="tx1"/>
                </a:solidFill>
              </a:rPr>
              <a:t>The </a:t>
            </a:r>
            <a:r>
              <a:rPr lang="en-US" dirty="0" err="1">
                <a:solidFill>
                  <a:schemeClr val="tx1"/>
                </a:solidFill>
              </a:rPr>
              <a:t>IsolationForest</a:t>
            </a:r>
            <a:r>
              <a:rPr lang="en-US" dirty="0">
                <a:solidFill>
                  <a:schemeClr val="tx1"/>
                </a:solidFill>
              </a:rPr>
              <a:t> ‘isolates’ observations by randomly selecting a feature and then randomly selecting a split value between the maximum and minimum values of the selected feature.</a:t>
            </a:r>
          </a:p>
          <a:p>
            <a:r>
              <a:rPr lang="en-US" dirty="0">
                <a:solidFill>
                  <a:schemeClr val="tx1"/>
                </a:solidFill>
              </a:rPr>
              <a:t>Since recursive partitioning can be represented by a tree structure, the number of </a:t>
            </a:r>
            <a:r>
              <a:rPr lang="en-US" dirty="0" err="1">
                <a:solidFill>
                  <a:schemeClr val="tx1"/>
                </a:solidFill>
              </a:rPr>
              <a:t>splittings</a:t>
            </a:r>
            <a:r>
              <a:rPr lang="en-US" dirty="0">
                <a:solidFill>
                  <a:schemeClr val="tx1"/>
                </a:solidFill>
              </a:rPr>
              <a:t> required to isolate a sample is equivalent to the path length from the root node to the terminating node.</a:t>
            </a:r>
          </a:p>
          <a:p>
            <a:r>
              <a:rPr lang="en-US" dirty="0">
                <a:solidFill>
                  <a:schemeClr val="tx1"/>
                </a:solidFill>
              </a:rPr>
              <a:t>This path length, averaged over a forest of such random trees, is a measure of normality and our decision function.</a:t>
            </a:r>
          </a:p>
          <a:p>
            <a:r>
              <a:rPr lang="en-US" dirty="0">
                <a:solidFill>
                  <a:schemeClr val="tx1"/>
                </a:solidFill>
              </a:rPr>
              <a:t>Random partitioning produces noticeably shorter paths for anomalies. Hence, when a forest of random trees collectively produce shorter path lengths for particular samples, they are highly likely to be anomalies.</a:t>
            </a:r>
          </a:p>
          <a:p>
            <a:endParaRPr lang="en-US" dirty="0">
              <a:solidFill>
                <a:schemeClr val="tx1"/>
              </a:solidFill>
            </a:endParaRPr>
          </a:p>
        </p:txBody>
      </p:sp>
    </p:spTree>
    <p:extLst>
      <p:ext uri="{BB962C8B-B14F-4D97-AF65-F5344CB8AC3E}">
        <p14:creationId xmlns:p14="http://schemas.microsoft.com/office/powerpoint/2010/main" val="210430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2290" name="Picture 2" descr="C:\Users\Niroop\Desktop\Screenshot (82).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47389" y="2191310"/>
            <a:ext cx="7497221" cy="3343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556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1719"/>
            <a:ext cx="10972800" cy="1600200"/>
          </a:xfrm>
        </p:spPr>
        <p:txBody>
          <a:bodyPr/>
          <a:lstStyle/>
          <a:p>
            <a:r>
              <a:rPr lang="en-US" dirty="0" smtClean="0"/>
              <a:t>Introduction</a:t>
            </a:r>
            <a:endParaRPr lang="en-US" dirty="0"/>
          </a:p>
        </p:txBody>
      </p:sp>
      <p:sp>
        <p:nvSpPr>
          <p:cNvPr id="3" name="Content Placeholder 2"/>
          <p:cNvSpPr>
            <a:spLocks noGrp="1"/>
          </p:cNvSpPr>
          <p:nvPr>
            <p:ph idx="1"/>
          </p:nvPr>
        </p:nvSpPr>
        <p:spPr>
          <a:xfrm>
            <a:off x="175845" y="2051537"/>
            <a:ext cx="7174523" cy="3950677"/>
          </a:xfrm>
        </p:spPr>
        <p:txBody>
          <a:bodyPr>
            <a:normAutofit fontScale="92500" lnSpcReduction="10000"/>
          </a:bodyPr>
          <a:lstStyle/>
          <a:p>
            <a:r>
              <a:rPr lang="en-US" dirty="0" smtClean="0">
                <a:solidFill>
                  <a:schemeClr val="tx1"/>
                </a:solidFill>
              </a:rPr>
              <a:t>Online Shopping is one of the largest and fast growing trend and mode of payment will be by using credit </a:t>
            </a:r>
            <a:r>
              <a:rPr lang="en-US" dirty="0" err="1" smtClean="0">
                <a:solidFill>
                  <a:schemeClr val="tx1"/>
                </a:solidFill>
              </a:rPr>
              <a:t>card,debit</a:t>
            </a:r>
            <a:r>
              <a:rPr lang="en-US" dirty="0" smtClean="0">
                <a:solidFill>
                  <a:schemeClr val="tx1"/>
                </a:solidFill>
              </a:rPr>
              <a:t> card and </a:t>
            </a:r>
            <a:r>
              <a:rPr lang="en-US" dirty="0" err="1" smtClean="0">
                <a:solidFill>
                  <a:schemeClr val="tx1"/>
                </a:solidFill>
              </a:rPr>
              <a:t>netbanking</a:t>
            </a:r>
            <a:r>
              <a:rPr lang="en-US" dirty="0" smtClean="0">
                <a:solidFill>
                  <a:schemeClr val="tx1"/>
                </a:solidFill>
              </a:rPr>
              <a:t>.</a:t>
            </a:r>
          </a:p>
          <a:p>
            <a:r>
              <a:rPr lang="en-US" dirty="0" smtClean="0">
                <a:solidFill>
                  <a:schemeClr val="tx1"/>
                </a:solidFill>
              </a:rPr>
              <a:t>Online payment does not require physical card.</a:t>
            </a:r>
          </a:p>
          <a:p>
            <a:r>
              <a:rPr lang="en-US" dirty="0" smtClean="0">
                <a:solidFill>
                  <a:schemeClr val="tx1"/>
                </a:solidFill>
              </a:rPr>
              <a:t>If credit card details is known to others that will become a major risk.</a:t>
            </a:r>
          </a:p>
          <a:p>
            <a:r>
              <a:rPr lang="en-US" dirty="0" smtClean="0">
                <a:solidFill>
                  <a:schemeClr val="tx1"/>
                </a:solidFill>
              </a:rPr>
              <a:t>Anyone who know the details of card can make fraud transactions.</a:t>
            </a:r>
          </a:p>
          <a:p>
            <a:r>
              <a:rPr lang="en-US" dirty="0" err="1" smtClean="0">
                <a:solidFill>
                  <a:schemeClr val="tx1"/>
                </a:solidFill>
              </a:rPr>
              <a:t>Currently,card</a:t>
            </a:r>
            <a:r>
              <a:rPr lang="en-US" dirty="0" smtClean="0">
                <a:solidFill>
                  <a:schemeClr val="tx1"/>
                </a:solidFill>
              </a:rPr>
              <a:t> holder will come to know only after the fraud transaction is carried out.</a:t>
            </a:r>
          </a:p>
          <a:p>
            <a:r>
              <a:rPr lang="en-US" dirty="0" smtClean="0">
                <a:solidFill>
                  <a:schemeClr val="tx1"/>
                </a:solidFill>
              </a:rPr>
              <a:t>No mechanism exist to track fraud transaction.</a:t>
            </a:r>
          </a:p>
        </p:txBody>
      </p:sp>
      <p:pic>
        <p:nvPicPr>
          <p:cNvPr id="4" name="Picture 2" descr="C:\Users\Niroop\Desktop\1_C_UZyG_AeX7h4Zk_9qGQ3w.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311662" y="1954848"/>
            <a:ext cx="3458305" cy="4486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80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4" descr="C:\Users\Niroop\Desktop\Screenshot (8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5999" y="227418"/>
            <a:ext cx="6862625" cy="43894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C:\Users\Niroop\Desktop\Screenshot (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445" y="4698916"/>
            <a:ext cx="6096000" cy="986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3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IN" dirty="0" smtClean="0">
                <a:solidFill>
                  <a:schemeClr val="tx1"/>
                </a:solidFill>
              </a:rPr>
              <a:t>In </a:t>
            </a:r>
            <a:r>
              <a:rPr lang="en-IN" dirty="0">
                <a:solidFill>
                  <a:schemeClr val="tx1"/>
                </a:solidFill>
              </a:rPr>
              <a:t>local outlier factor method, we have 97 total number of errors which is relatively high and accuracy of 99.65942207%.Precision and f1- score are not as </a:t>
            </a:r>
            <a:r>
              <a:rPr lang="en-IN" dirty="0" err="1">
                <a:solidFill>
                  <a:schemeClr val="tx1"/>
                </a:solidFill>
              </a:rPr>
              <a:t>good.For</a:t>
            </a:r>
            <a:r>
              <a:rPr lang="en-IN" dirty="0">
                <a:solidFill>
                  <a:schemeClr val="tx1"/>
                </a:solidFill>
              </a:rPr>
              <a:t> class 0 we have precision of 100% and for class one it is found to have very less amount of </a:t>
            </a:r>
            <a:r>
              <a:rPr lang="en-IN" dirty="0" err="1">
                <a:solidFill>
                  <a:schemeClr val="tx1"/>
                </a:solidFill>
              </a:rPr>
              <a:t>fraudalent</a:t>
            </a:r>
            <a:r>
              <a:rPr lang="en-IN" dirty="0">
                <a:solidFill>
                  <a:schemeClr val="tx1"/>
                </a:solidFill>
              </a:rPr>
              <a:t> transactions.</a:t>
            </a:r>
            <a:r>
              <a:rPr lang="en-US" dirty="0">
                <a:solidFill>
                  <a:schemeClr val="tx1"/>
                </a:solidFill>
              </a:rPr>
              <a:t/>
            </a:r>
            <a:br>
              <a:rPr lang="en-US" dirty="0">
                <a:solidFill>
                  <a:schemeClr val="tx1"/>
                </a:solidFill>
              </a:rPr>
            </a:br>
            <a:r>
              <a:rPr lang="en-IN" dirty="0">
                <a:solidFill>
                  <a:schemeClr val="tx1"/>
                </a:solidFill>
              </a:rPr>
              <a:t>In Isolation forest method, we have 71 total number of errors which is relatively high and accuracy of 99.750711%.For class one it is found to have 30% precision.f1 scores are good for isolation forest compared to local outlier factor </a:t>
            </a:r>
            <a:r>
              <a:rPr lang="en-IN" dirty="0" err="1">
                <a:solidFill>
                  <a:schemeClr val="tx1"/>
                </a:solidFill>
              </a:rPr>
              <a:t>method.Isolation</a:t>
            </a:r>
            <a:r>
              <a:rPr lang="en-IN" dirty="0">
                <a:solidFill>
                  <a:schemeClr val="tx1"/>
                </a:solidFill>
              </a:rPr>
              <a:t> forest method was able to produce better results.</a:t>
            </a:r>
            <a:r>
              <a:rPr lang="en-US" dirty="0">
                <a:solidFill>
                  <a:schemeClr val="tx1"/>
                </a:solidFill>
              </a:rPr>
              <a:t/>
            </a:r>
            <a:br>
              <a:rPr lang="en-US" dirty="0">
                <a:solidFill>
                  <a:schemeClr val="tx1"/>
                </a:solidFill>
              </a:rPr>
            </a:b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306492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08" y="586154"/>
            <a:ext cx="10972800" cy="1312984"/>
          </a:xfrm>
        </p:spPr>
        <p:txBody>
          <a:bodyPr>
            <a:noAutofit/>
          </a:bodyPr>
          <a:lstStyle/>
          <a:p>
            <a:endParaRPr lang="en-US" sz="4400" dirty="0"/>
          </a:p>
        </p:txBody>
      </p:sp>
      <p:pic>
        <p:nvPicPr>
          <p:cNvPr id="13314" name="Picture 2" descr="C:\Users\Niroop\Desktop\Screenshot (85).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49417" y="2001897"/>
            <a:ext cx="6459414" cy="466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66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solidFill>
                  <a:schemeClr val="tx1"/>
                </a:solidFill>
              </a:rPr>
              <a:t>Reduction in number of fraud transactions.</a:t>
            </a:r>
          </a:p>
          <a:p>
            <a:r>
              <a:rPr lang="en-US" dirty="0" smtClean="0">
                <a:solidFill>
                  <a:schemeClr val="tx1"/>
                </a:solidFill>
              </a:rPr>
              <a:t>User can safely use his credit card for online transaction.</a:t>
            </a:r>
          </a:p>
          <a:p>
            <a:r>
              <a:rPr lang="en-US" dirty="0" smtClean="0">
                <a:solidFill>
                  <a:schemeClr val="tx1"/>
                </a:solidFill>
              </a:rPr>
              <a:t>Added layer of security.</a:t>
            </a:r>
            <a:endParaRPr lang="en-US" dirty="0">
              <a:solidFill>
                <a:schemeClr val="tx1"/>
              </a:solidFill>
            </a:endParaRPr>
          </a:p>
        </p:txBody>
      </p:sp>
    </p:spTree>
    <p:extLst>
      <p:ext uri="{BB962C8B-B14F-4D97-AF65-F5344CB8AC3E}">
        <p14:creationId xmlns:p14="http://schemas.microsoft.com/office/powerpoint/2010/main" val="23468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pPr marL="0" indent="0">
              <a:buNone/>
            </a:pPr>
            <a:r>
              <a:rPr lang="en-US" dirty="0">
                <a:solidFill>
                  <a:schemeClr val="tx1"/>
                </a:solidFill>
                <a:latin typeface="Times New Roman" pitchFamily="18" charset="0"/>
                <a:cs typeface="Times New Roman" pitchFamily="18" charset="0"/>
              </a:rPr>
              <a:t> </a:t>
            </a:r>
          </a:p>
          <a:p>
            <a:r>
              <a:rPr lang="en-US" b="1" dirty="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It takes a significant amount of data for machine learning models to become accurate. For large organizations, this data volume is not an issue but for others, there must be enough data points to identify legitimate cause and effect relationship. Without the appropriate data, the machines may learn the wrong inferences and make erroneous or irrelevant fraud assessments. </a:t>
            </a:r>
            <a:endParaRPr lang="en-US" dirty="0">
              <a:solidFill>
                <a:schemeClr val="tx1"/>
              </a:solidFill>
            </a:endParaRPr>
          </a:p>
        </p:txBody>
      </p:sp>
    </p:spTree>
    <p:extLst>
      <p:ext uri="{BB962C8B-B14F-4D97-AF65-F5344CB8AC3E}">
        <p14:creationId xmlns:p14="http://schemas.microsoft.com/office/powerpoint/2010/main" val="181209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Conclusion &amp; Future Work</a:t>
            </a:r>
            <a:br>
              <a:rPr lang="en-US" b="1" dirty="0"/>
            </a:br>
            <a:endParaRPr lang="en-US" dirty="0"/>
          </a:p>
        </p:txBody>
      </p:sp>
      <p:sp>
        <p:nvSpPr>
          <p:cNvPr id="3" name="Content Placeholder 2"/>
          <p:cNvSpPr>
            <a:spLocks noGrp="1"/>
          </p:cNvSpPr>
          <p:nvPr>
            <p:ph idx="1"/>
          </p:nvPr>
        </p:nvSpPr>
        <p:spPr>
          <a:xfrm>
            <a:off x="246185" y="1384495"/>
            <a:ext cx="10972800" cy="4389120"/>
          </a:xfrm>
        </p:spPr>
        <p:txBody>
          <a:bodyPr>
            <a:normAutofit fontScale="85000" lnSpcReduction="10000"/>
          </a:bodyPr>
          <a:lstStyle/>
          <a:p>
            <a:r>
              <a:rPr lang="en-IN" dirty="0">
                <a:solidFill>
                  <a:schemeClr val="tx1"/>
                </a:solidFill>
              </a:rPr>
              <a:t>W</a:t>
            </a:r>
            <a:r>
              <a:rPr lang="en-IN" dirty="0" smtClean="0">
                <a:solidFill>
                  <a:schemeClr val="tx1"/>
                </a:solidFill>
              </a:rPr>
              <a:t>e </a:t>
            </a:r>
            <a:r>
              <a:rPr lang="en-IN" dirty="0">
                <a:solidFill>
                  <a:schemeClr val="tx1"/>
                </a:solidFill>
              </a:rPr>
              <a:t>imported </a:t>
            </a:r>
            <a:r>
              <a:rPr lang="en-IN" dirty="0" err="1">
                <a:solidFill>
                  <a:schemeClr val="tx1"/>
                </a:solidFill>
              </a:rPr>
              <a:t>csv</a:t>
            </a:r>
            <a:r>
              <a:rPr lang="en-IN" dirty="0">
                <a:solidFill>
                  <a:schemeClr val="tx1"/>
                </a:solidFill>
              </a:rPr>
              <a:t> data </a:t>
            </a:r>
            <a:r>
              <a:rPr lang="en-IN" dirty="0" err="1">
                <a:solidFill>
                  <a:schemeClr val="tx1"/>
                </a:solidFill>
              </a:rPr>
              <a:t>set,preprocessed</a:t>
            </a:r>
            <a:r>
              <a:rPr lang="en-IN" dirty="0">
                <a:solidFill>
                  <a:schemeClr val="tx1"/>
                </a:solidFill>
              </a:rPr>
              <a:t> </a:t>
            </a:r>
            <a:r>
              <a:rPr lang="en-IN" dirty="0" err="1">
                <a:solidFill>
                  <a:schemeClr val="tx1"/>
                </a:solidFill>
              </a:rPr>
              <a:t>it,exploring</a:t>
            </a:r>
            <a:r>
              <a:rPr lang="en-IN" dirty="0">
                <a:solidFill>
                  <a:schemeClr val="tx1"/>
                </a:solidFill>
              </a:rPr>
              <a:t> and describing </a:t>
            </a:r>
            <a:r>
              <a:rPr lang="en-IN" dirty="0" err="1">
                <a:solidFill>
                  <a:schemeClr val="tx1"/>
                </a:solidFill>
              </a:rPr>
              <a:t>data.And</a:t>
            </a:r>
            <a:r>
              <a:rPr lang="en-IN" dirty="0">
                <a:solidFill>
                  <a:schemeClr val="tx1"/>
                </a:solidFill>
              </a:rPr>
              <a:t> plotting histogram to check unusual parameters.</a:t>
            </a:r>
            <a:endParaRPr lang="en-US" dirty="0">
              <a:solidFill>
                <a:schemeClr val="tx1"/>
              </a:solidFill>
            </a:endParaRPr>
          </a:p>
          <a:p>
            <a:r>
              <a:rPr lang="en-IN" dirty="0">
                <a:solidFill>
                  <a:schemeClr val="tx1"/>
                </a:solidFill>
              </a:rPr>
              <a:t>We did </a:t>
            </a:r>
            <a:r>
              <a:rPr lang="en-IN" dirty="0" err="1">
                <a:solidFill>
                  <a:schemeClr val="tx1"/>
                </a:solidFill>
              </a:rPr>
              <a:t>corelation</a:t>
            </a:r>
            <a:r>
              <a:rPr lang="en-IN" dirty="0">
                <a:solidFill>
                  <a:schemeClr val="tx1"/>
                </a:solidFill>
              </a:rPr>
              <a:t> matrix to know which parameters important for our </a:t>
            </a:r>
            <a:r>
              <a:rPr lang="en-IN" dirty="0" err="1">
                <a:solidFill>
                  <a:schemeClr val="tx1"/>
                </a:solidFill>
              </a:rPr>
              <a:t>class.Two</a:t>
            </a:r>
            <a:r>
              <a:rPr lang="en-IN" dirty="0">
                <a:solidFill>
                  <a:schemeClr val="tx1"/>
                </a:solidFill>
              </a:rPr>
              <a:t> algorithm used are Isolation forest and local outlier factor to do </a:t>
            </a:r>
            <a:r>
              <a:rPr lang="en-IN" dirty="0" err="1">
                <a:solidFill>
                  <a:schemeClr val="tx1"/>
                </a:solidFill>
              </a:rPr>
              <a:t>anamoly</a:t>
            </a:r>
            <a:r>
              <a:rPr lang="en-IN" dirty="0">
                <a:solidFill>
                  <a:schemeClr val="tx1"/>
                </a:solidFill>
              </a:rPr>
              <a:t> detection</a:t>
            </a:r>
            <a:endParaRPr lang="en-US" dirty="0">
              <a:solidFill>
                <a:schemeClr val="tx1"/>
              </a:solidFill>
            </a:endParaRPr>
          </a:p>
          <a:p>
            <a:r>
              <a:rPr lang="en-IN" dirty="0">
                <a:solidFill>
                  <a:schemeClr val="tx1"/>
                </a:solidFill>
              </a:rPr>
              <a:t>I</a:t>
            </a:r>
            <a:r>
              <a:rPr lang="en-IN" dirty="0" smtClean="0">
                <a:solidFill>
                  <a:schemeClr val="tx1"/>
                </a:solidFill>
              </a:rPr>
              <a:t>n </a:t>
            </a:r>
            <a:r>
              <a:rPr lang="en-IN" dirty="0">
                <a:solidFill>
                  <a:schemeClr val="tx1"/>
                </a:solidFill>
              </a:rPr>
              <a:t>the </a:t>
            </a:r>
            <a:r>
              <a:rPr lang="en-IN" dirty="0" err="1" smtClean="0">
                <a:solidFill>
                  <a:schemeClr val="tx1"/>
                </a:solidFill>
              </a:rPr>
              <a:t>dataset,We</a:t>
            </a:r>
            <a:r>
              <a:rPr lang="en-IN" dirty="0" smtClean="0">
                <a:solidFill>
                  <a:schemeClr val="tx1"/>
                </a:solidFill>
              </a:rPr>
              <a:t> </a:t>
            </a:r>
            <a:r>
              <a:rPr lang="en-IN" dirty="0">
                <a:solidFill>
                  <a:schemeClr val="tx1"/>
                </a:solidFill>
              </a:rPr>
              <a:t>realised the importance of understanding the data and precision.</a:t>
            </a:r>
            <a:endParaRPr lang="en-US" dirty="0">
              <a:solidFill>
                <a:schemeClr val="tx1"/>
              </a:solidFill>
            </a:endParaRPr>
          </a:p>
          <a:p>
            <a:endParaRPr lang="en-US" dirty="0" smtClean="0">
              <a:solidFill>
                <a:schemeClr val="tx1"/>
              </a:solidFill>
            </a:endParaRPr>
          </a:p>
          <a:p>
            <a:r>
              <a:rPr lang="en-US" dirty="0" smtClean="0">
                <a:solidFill>
                  <a:schemeClr val="tx1"/>
                </a:solidFill>
              </a:rPr>
              <a:t>Fraud </a:t>
            </a:r>
            <a:r>
              <a:rPr lang="en-US" dirty="0">
                <a:solidFill>
                  <a:schemeClr val="tx1"/>
                </a:solidFill>
              </a:rPr>
              <a:t>detection is a complex issue that requires a substantial amount of planning before throwing machine learning algorithms at it. Nonetheless, it is also an application of data science and machine learning for the good, which makes sure that the customer’s money is safe and not easily tampered with.</a:t>
            </a:r>
          </a:p>
          <a:p>
            <a:r>
              <a:rPr lang="en-US" dirty="0">
                <a:solidFill>
                  <a:schemeClr val="tx1"/>
                </a:solidFill>
              </a:rPr>
              <a:t>Future work will include a comprehensive tuning of the Random Forest </a:t>
            </a:r>
            <a:r>
              <a:rPr lang="en-US" dirty="0" smtClean="0">
                <a:solidFill>
                  <a:schemeClr val="tx1"/>
                </a:solidFill>
              </a:rPr>
              <a:t>algorithm. </a:t>
            </a:r>
            <a:r>
              <a:rPr lang="en-US" dirty="0">
                <a:solidFill>
                  <a:schemeClr val="tx1"/>
                </a:solidFill>
              </a:rPr>
              <a:t>Having a data set with non-</a:t>
            </a:r>
            <a:r>
              <a:rPr lang="en-US" dirty="0" err="1">
                <a:solidFill>
                  <a:schemeClr val="tx1"/>
                </a:solidFill>
              </a:rPr>
              <a:t>anonymized</a:t>
            </a:r>
            <a:r>
              <a:rPr lang="en-US" dirty="0">
                <a:solidFill>
                  <a:schemeClr val="tx1"/>
                </a:solidFill>
              </a:rPr>
              <a:t> features would make this particularly interesting as outputting the feature importance would enable one to see what specific factors are most important for detecting fraudulent transactions.</a:t>
            </a:r>
          </a:p>
          <a:p>
            <a:endParaRPr lang="en-US" dirty="0">
              <a:solidFill>
                <a:schemeClr val="tx1"/>
              </a:solidFill>
            </a:endParaRPr>
          </a:p>
        </p:txBody>
      </p:sp>
    </p:spTree>
    <p:extLst>
      <p:ext uri="{BB962C8B-B14F-4D97-AF65-F5344CB8AC3E}">
        <p14:creationId xmlns:p14="http://schemas.microsoft.com/office/powerpoint/2010/main" val="3414817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i="1" dirty="0">
                <a:solidFill>
                  <a:schemeClr val="tx1"/>
                </a:solidFill>
                <a:latin typeface="Times New Roman" pitchFamily="18" charset="0"/>
                <a:cs typeface="Times New Roman" pitchFamily="18" charset="0"/>
              </a:rPr>
              <a:t>[1] https://www.kaggle.com/datasets</a:t>
            </a:r>
          </a:p>
          <a:p>
            <a:pPr marL="514350" indent="-514350">
              <a:buFont typeface="+mj-lt"/>
              <a:buAutoNum type="arabicPeriod"/>
            </a:pPr>
            <a:r>
              <a:rPr lang="en-US" i="1" dirty="0">
                <a:solidFill>
                  <a:schemeClr val="tx1"/>
                </a:solidFill>
                <a:latin typeface="Times New Roman" pitchFamily="18" charset="0"/>
                <a:cs typeface="Times New Roman" pitchFamily="18" charset="0"/>
              </a:rPr>
              <a:t>[2] https://pythonprogramming.net/neural-networks-machine-learning-tutorial/</a:t>
            </a:r>
          </a:p>
          <a:p>
            <a:pPr marL="514350" indent="-514350">
              <a:buFont typeface="+mj-lt"/>
              <a:buAutoNum type="arabicPeriod"/>
            </a:pPr>
            <a:r>
              <a:rPr lang="en-US" i="1" dirty="0">
                <a:solidFill>
                  <a:schemeClr val="tx1"/>
                </a:solidFill>
                <a:latin typeface="Times New Roman" pitchFamily="18" charset="0"/>
                <a:cs typeface="Times New Roman" pitchFamily="18" charset="0"/>
              </a:rPr>
              <a:t>[3]https://www.datacamp.com/community/tutorials/convolutional-neural-networks-python </a:t>
            </a:r>
          </a:p>
          <a:p>
            <a:endParaRPr lang="en-US" dirty="0">
              <a:solidFill>
                <a:schemeClr val="tx1"/>
              </a:solidFill>
            </a:endParaRPr>
          </a:p>
        </p:txBody>
      </p:sp>
    </p:spTree>
    <p:extLst>
      <p:ext uri="{BB962C8B-B14F-4D97-AF65-F5344CB8AC3E}">
        <p14:creationId xmlns:p14="http://schemas.microsoft.com/office/powerpoint/2010/main" val="323677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84217"/>
            <a:ext cx="10972800" cy="5240383"/>
          </a:xfrm>
        </p:spPr>
        <p:txBody>
          <a:bodyPr/>
          <a:lstStyle/>
          <a:p>
            <a:pPr>
              <a:buNone/>
            </a:pPr>
            <a:endParaRPr lang="en-US" dirty="0" smtClean="0">
              <a:solidFill>
                <a:schemeClr val="tx1"/>
              </a:solidFill>
            </a:endParaRPr>
          </a:p>
          <a:p>
            <a:pPr>
              <a:buNone/>
            </a:pPr>
            <a:endParaRPr lang="en-US" dirty="0" smtClean="0">
              <a:solidFill>
                <a:schemeClr val="tx1"/>
              </a:solidFill>
            </a:endParaRPr>
          </a:p>
          <a:p>
            <a:pPr>
              <a:buNone/>
            </a:pPr>
            <a:endParaRPr lang="en-US" dirty="0" smtClean="0">
              <a:solidFill>
                <a:schemeClr val="tx1"/>
              </a:solidFill>
            </a:endParaRPr>
          </a:p>
          <a:p>
            <a:pPr>
              <a:buNone/>
            </a:pPr>
            <a:endParaRPr lang="en-US" dirty="0" smtClean="0">
              <a:solidFill>
                <a:schemeClr val="tx1"/>
              </a:solidFill>
            </a:endParaRPr>
          </a:p>
          <a:p>
            <a:pPr>
              <a:buNone/>
            </a:pPr>
            <a:r>
              <a:rPr lang="en-US" sz="5400" dirty="0" smtClean="0">
                <a:solidFill>
                  <a:schemeClr val="tx1"/>
                </a:solidFill>
                <a:latin typeface="Harrington" pitchFamily="82" charset="0"/>
              </a:rPr>
              <a:t>					Thank You </a:t>
            </a:r>
            <a:r>
              <a:rPr lang="en-US" sz="5400" dirty="0" smtClean="0">
                <a:solidFill>
                  <a:schemeClr val="tx1"/>
                </a:solidFill>
                <a:latin typeface="Harrington" pitchFamily="82" charset="0"/>
                <a:sym typeface="Wingdings" pitchFamily="2" charset="2"/>
              </a:rPr>
              <a:t></a:t>
            </a:r>
            <a:endParaRPr lang="en-US"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79308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endParaRPr lang="en-US" dirty="0">
              <a:solidFill>
                <a:schemeClr val="tx1">
                  <a:lumMod val="95000"/>
                  <a:lumOff val="5000"/>
                </a:schemeClr>
              </a:solidFill>
            </a:endParaRPr>
          </a:p>
          <a:p>
            <a:r>
              <a:rPr lang="en-US" dirty="0">
                <a:solidFill>
                  <a:schemeClr val="tx1">
                    <a:lumMod val="95000"/>
                    <a:lumOff val="5000"/>
                  </a:schemeClr>
                </a:solidFill>
              </a:rPr>
              <a:t>Throughout the financial sector, machine learning algorithms are being developed to detect fraudulent transactions. In this project, that is exactly what we are going to be doing as well. Using a dataset of </a:t>
            </a:r>
            <a:r>
              <a:rPr lang="en-US" dirty="0" err="1">
                <a:solidFill>
                  <a:schemeClr val="tx1">
                    <a:lumMod val="95000"/>
                    <a:lumOff val="5000"/>
                  </a:schemeClr>
                </a:solidFill>
              </a:rPr>
              <a:t>of</a:t>
            </a:r>
            <a:r>
              <a:rPr lang="en-US" dirty="0">
                <a:solidFill>
                  <a:schemeClr val="tx1">
                    <a:lumMod val="95000"/>
                    <a:lumOff val="5000"/>
                  </a:schemeClr>
                </a:solidFill>
              </a:rPr>
              <a:t> nearly 28,500 credit card transactions and multiple unsupervised anomaly detection algorithms, we are going to identify transactions with a high probability of being credit card fraud. In this project, we will build and deploy the following two machine learning algorithms:</a:t>
            </a:r>
          </a:p>
          <a:p>
            <a:r>
              <a:rPr lang="en-US" dirty="0">
                <a:solidFill>
                  <a:schemeClr val="tx1">
                    <a:lumMod val="95000"/>
                    <a:lumOff val="5000"/>
                  </a:schemeClr>
                </a:solidFill>
              </a:rPr>
              <a:t>Local Outlier Factor (LOF)</a:t>
            </a:r>
          </a:p>
          <a:p>
            <a:r>
              <a:rPr lang="en-US" dirty="0">
                <a:solidFill>
                  <a:schemeClr val="tx1">
                    <a:lumMod val="95000"/>
                    <a:lumOff val="5000"/>
                  </a:schemeClr>
                </a:solidFill>
              </a:rPr>
              <a:t>Isolation Forest Algorithm</a:t>
            </a:r>
          </a:p>
          <a:p>
            <a:r>
              <a:rPr lang="en-US" dirty="0">
                <a:solidFill>
                  <a:schemeClr val="tx1">
                    <a:lumMod val="95000"/>
                    <a:lumOff val="5000"/>
                  </a:schemeClr>
                </a:solidFill>
              </a:rPr>
              <a:t>Furthermore, using metrics </a:t>
            </a:r>
            <a:r>
              <a:rPr lang="en-US" dirty="0" err="1">
                <a:solidFill>
                  <a:schemeClr val="tx1">
                    <a:lumMod val="95000"/>
                    <a:lumOff val="5000"/>
                  </a:schemeClr>
                </a:solidFill>
              </a:rPr>
              <a:t>suchs</a:t>
            </a:r>
            <a:r>
              <a:rPr lang="en-US" dirty="0">
                <a:solidFill>
                  <a:schemeClr val="tx1">
                    <a:lumMod val="95000"/>
                    <a:lumOff val="5000"/>
                  </a:schemeClr>
                </a:solidFill>
              </a:rPr>
              <a:t> as precision, recall, and F1-scores, we will investigate why the classification accuracy for these algorithms can be misleading.</a:t>
            </a:r>
          </a:p>
          <a:p>
            <a:r>
              <a:rPr lang="en-US" dirty="0">
                <a:solidFill>
                  <a:schemeClr val="tx1">
                    <a:lumMod val="95000"/>
                    <a:lumOff val="5000"/>
                  </a:schemeClr>
                </a:solidFill>
              </a:rPr>
              <a:t>In addition, we will explore the use of data visualization techniques common in data science, such as parameter histograms and correlation matrices, to gain a better understanding of the underlying distribution of data in our data set. Let's get started!</a:t>
            </a:r>
          </a:p>
          <a:p>
            <a:endParaRPr lang="en-US" dirty="0">
              <a:solidFill>
                <a:schemeClr val="tx1">
                  <a:lumMod val="95000"/>
                  <a:lumOff val="5000"/>
                </a:schemeClr>
              </a:solidFill>
            </a:endParaRPr>
          </a:p>
        </p:txBody>
      </p:sp>
    </p:spTree>
    <p:extLst>
      <p:ext uri="{BB962C8B-B14F-4D97-AF65-F5344CB8AC3E}">
        <p14:creationId xmlns:p14="http://schemas.microsoft.com/office/powerpoint/2010/main" val="164987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normAutofit fontScale="85000" lnSpcReduction="20000"/>
          </a:bodyPr>
          <a:lstStyle/>
          <a:p>
            <a:r>
              <a:rPr lang="en-IN" dirty="0">
                <a:solidFill>
                  <a:schemeClr val="tx1"/>
                </a:solidFill>
              </a:rPr>
              <a:t>The authors begin by explaining the method used for transactions through credit cards. They have proposed a system in which they integrate their algorithm with the payment gateway to detect fraudulence in real time. The authors used 7 techniques to develop the algorithm, which are Neural Networks, Rule Induction, Case-based reasoning, Genetic Algorithms, Inductive Logic Programming, Expert Systems, Regression. The authors determined, the ANN method would best serve this problem statement. The output of the neural network will be in the form of probability which tells the degree of a transaction being fraudulent. Neural network are trained on information based on the various categories about the card holder such as profession of the card holder, earnings, about the large amount of purchased are placed. The system will use back propagation learning algorithm in this phase to train the network. Depending on the numeric value of probability between 0 and 1, a transaction will be classified into one of the following categories: x Non-Fraudulent x Doubtful x Suspicious x Fraudulent. this system being developed will particularly focus on the merchant side of the industry which will be beneficial to the merchant by reducing the merchant’s losses which he has to bear if a transaction is fraudulent. Therefore it is limited by the availability of Merchant side transaction data which is hard to obtain on scale. </a:t>
            </a:r>
            <a:endParaRPr lang="en-US" dirty="0">
              <a:solidFill>
                <a:schemeClr val="tx1"/>
              </a:solidFill>
            </a:endParaRPr>
          </a:p>
        </p:txBody>
      </p:sp>
    </p:spTree>
    <p:extLst>
      <p:ext uri="{BB962C8B-B14F-4D97-AF65-F5344CB8AC3E}">
        <p14:creationId xmlns:p14="http://schemas.microsoft.com/office/powerpoint/2010/main" val="744214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IN" dirty="0">
                <a:solidFill>
                  <a:schemeClr val="tx1">
                    <a:lumMod val="95000"/>
                    <a:lumOff val="5000"/>
                  </a:schemeClr>
                </a:solidFill>
              </a:rPr>
              <a:t>Authors focused on the Chinese market as it is rapidly growing and fast paced. The authors proposed a data mining technique using outlier detection using distance sum to identify fraud transactions. The authors preferred to use this method over traditional statistical methods like Regression and Discriminant analysis because outlier detection method is independent of the dataset distribution. The paper used Euclidean distance formula to calculate distance sum to detect outliers. The authors calculated a threshold value for distance, if the distance is above said threshold, the object is classified as an anomaly, or in this case, a fraud transaction. The authors collected data from a domestic bank in China, with 16000 observations. The authors achieved a highest accuracy of 89.4% for  threshold value of 12. This method is highly dependent on the nature of distribution of the data, and may vary for data sources of different banks. </a:t>
            </a:r>
            <a:endParaRPr lang="en-US" dirty="0">
              <a:solidFill>
                <a:schemeClr val="tx1">
                  <a:lumMod val="95000"/>
                  <a:lumOff val="5000"/>
                </a:schemeClr>
              </a:solidFill>
            </a:endParaRPr>
          </a:p>
          <a:p>
            <a:endParaRPr lang="en-US" dirty="0">
              <a:solidFill>
                <a:schemeClr val="tx1">
                  <a:lumMod val="95000"/>
                  <a:lumOff val="5000"/>
                </a:schemeClr>
              </a:solidFill>
            </a:endParaRPr>
          </a:p>
          <a:p>
            <a:endParaRPr lang="en-US" dirty="0">
              <a:solidFill>
                <a:schemeClr val="tx1">
                  <a:lumMod val="95000"/>
                  <a:lumOff val="5000"/>
                </a:schemeClr>
              </a:solidFill>
            </a:endParaRPr>
          </a:p>
        </p:txBody>
      </p:sp>
    </p:spTree>
    <p:extLst>
      <p:ext uri="{BB962C8B-B14F-4D97-AF65-F5344CB8AC3E}">
        <p14:creationId xmlns:p14="http://schemas.microsoft.com/office/powerpoint/2010/main" val="376387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pic>
        <p:nvPicPr>
          <p:cNvPr id="1026" name="Picture 2" descr="C:\Users\Niroop\Desktop\4-Figure3-1.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9374" y="2028091"/>
            <a:ext cx="10416564" cy="4232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6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b="1" dirty="0">
                <a:solidFill>
                  <a:schemeClr val="tx1"/>
                </a:solidFill>
              </a:rPr>
              <a:t>1. Importing Necessary Libraries</a:t>
            </a:r>
          </a:p>
          <a:p>
            <a:r>
              <a:rPr lang="en-US" dirty="0">
                <a:solidFill>
                  <a:schemeClr val="tx1"/>
                </a:solidFill>
              </a:rPr>
              <a:t>To start, let's print out the version numbers of all the libraries we will be using in this project. </a:t>
            </a:r>
            <a:r>
              <a:rPr lang="en-US" dirty="0" smtClean="0">
                <a:solidFill>
                  <a:schemeClr val="tx1"/>
                </a:solidFill>
              </a:rPr>
              <a:t>It </a:t>
            </a:r>
            <a:r>
              <a:rPr lang="en-US" dirty="0">
                <a:solidFill>
                  <a:schemeClr val="tx1"/>
                </a:solidFill>
              </a:rPr>
              <a:t>ensures we have installed the </a:t>
            </a:r>
            <a:r>
              <a:rPr lang="en-US">
                <a:solidFill>
                  <a:schemeClr val="tx1"/>
                </a:solidFill>
              </a:rPr>
              <a:t>libraries </a:t>
            </a:r>
            <a:r>
              <a:rPr lang="en-US" smtClean="0">
                <a:solidFill>
                  <a:schemeClr val="tx1"/>
                </a:solidFill>
              </a:rPr>
              <a:t>correctly.</a:t>
            </a:r>
            <a:endParaRPr lang="en-US" dirty="0">
              <a:solidFill>
                <a:schemeClr val="tx1"/>
              </a:solidFill>
            </a:endParaRPr>
          </a:p>
        </p:txBody>
      </p:sp>
    </p:spTree>
    <p:extLst>
      <p:ext uri="{BB962C8B-B14F-4D97-AF65-F5344CB8AC3E}">
        <p14:creationId xmlns:p14="http://schemas.microsoft.com/office/powerpoint/2010/main" val="3444566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2" name="Picture 4" descr="C:\Users\Niroop\Desktop\Screenshot (69).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877" y="4899149"/>
            <a:ext cx="4476969" cy="139614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Niroop\Desktop\Screenshot (6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0550" y="3022264"/>
            <a:ext cx="3914775" cy="125849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Niroop\Desktop\Screenshot (6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 y="480647"/>
            <a:ext cx="10174287" cy="441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975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a:solidFill>
                  <a:schemeClr val="tx1"/>
                </a:solidFill>
              </a:rPr>
              <a:t>2. The Data Set</a:t>
            </a:r>
          </a:p>
          <a:p>
            <a:r>
              <a:rPr lang="en-US" dirty="0">
                <a:solidFill>
                  <a:schemeClr val="tx1"/>
                </a:solidFill>
              </a:rPr>
              <a:t>In the following cells, we will import our dataset from a .</a:t>
            </a:r>
            <a:r>
              <a:rPr lang="en-US" dirty="0" err="1">
                <a:solidFill>
                  <a:schemeClr val="tx1"/>
                </a:solidFill>
              </a:rPr>
              <a:t>csv</a:t>
            </a:r>
            <a:r>
              <a:rPr lang="en-US" dirty="0">
                <a:solidFill>
                  <a:schemeClr val="tx1"/>
                </a:solidFill>
              </a:rPr>
              <a:t> file as a Pandas </a:t>
            </a:r>
            <a:r>
              <a:rPr lang="en-US" dirty="0" err="1">
                <a:solidFill>
                  <a:schemeClr val="tx1"/>
                </a:solidFill>
              </a:rPr>
              <a:t>DataFrame</a:t>
            </a:r>
            <a:r>
              <a:rPr lang="en-US" dirty="0">
                <a:solidFill>
                  <a:schemeClr val="tx1"/>
                </a:solidFill>
              </a:rPr>
              <a:t>. Furthermore, we will begin exploring the dataset to gain an understanding of the type, quantity, and distribution of data in our dataset. For this purpose, we will use Pandas' built-in describe feature, as well as parameter histograms and a correlation matrix.</a:t>
            </a:r>
          </a:p>
          <a:p>
            <a:endParaRPr lang="en-US" dirty="0">
              <a:solidFill>
                <a:schemeClr val="tx1"/>
              </a:solidFill>
            </a:endParaRPr>
          </a:p>
        </p:txBody>
      </p:sp>
    </p:spTree>
    <p:extLst>
      <p:ext uri="{BB962C8B-B14F-4D97-AF65-F5344CB8AC3E}">
        <p14:creationId xmlns:p14="http://schemas.microsoft.com/office/powerpoint/2010/main" val="3742058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409</TotalTime>
  <Words>1345</Words>
  <Application>Microsoft Office PowerPoint</Application>
  <PresentationFormat>Custom</PresentationFormat>
  <Paragraphs>73</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Executive</vt:lpstr>
      <vt:lpstr>PowerPoint Presentation</vt:lpstr>
      <vt:lpstr>Introduction</vt:lpstr>
      <vt:lpstr>PowerPoint Presentation</vt:lpstr>
      <vt:lpstr>Literature Review</vt:lpstr>
      <vt:lpstr>PowerPoint Presentation</vt:lpstr>
      <vt:lpstr>Block Diagram</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Advantages</vt:lpstr>
      <vt:lpstr>Disadvantages</vt:lpstr>
      <vt:lpstr>Conclusion &amp; Future Work </vt:lpstr>
      <vt:lpstr>References</vt:lpstr>
      <vt:lpstr>PowerPoint Presentation</vt:lpstr>
      <vt:lpstr>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dps</dc:creator>
  <cp:lastModifiedBy>Windows User</cp:lastModifiedBy>
  <cp:revision>72</cp:revision>
  <dcterms:created xsi:type="dcterms:W3CDTF">2018-04-29T07:52:21Z</dcterms:created>
  <dcterms:modified xsi:type="dcterms:W3CDTF">2019-05-15T13:37:19Z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