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65" r:id="rId7"/>
    <p:sldId id="266" r:id="rId8"/>
    <p:sldId id="267" r:id="rId9"/>
    <p:sldId id="268" r:id="rId10"/>
    <p:sldId id="269" r:id="rId11"/>
    <p:sldId id="270" r:id="rId12"/>
    <p:sldId id="262" r:id="rId13"/>
    <p:sldId id="263" r:id="rId14"/>
    <p:sldId id="25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342" autoAdjust="0"/>
  </p:normalViewPr>
  <p:slideViewPr>
    <p:cSldViewPr>
      <p:cViewPr varScale="1">
        <p:scale>
          <a:sx n="72" d="100"/>
          <a:sy n="72" d="100"/>
        </p:scale>
        <p:origin x="-466"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81C727-8B60-48CA-86B0-AD6C216ECFBB}" type="datetimeFigureOut">
              <a:rPr lang="en-US" smtClean="0"/>
              <a:pPr/>
              <a:t>16-May-19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1C727-8B60-48CA-86B0-AD6C216ECFBB}" type="datetimeFigureOut">
              <a:rPr lang="en-US" smtClean="0"/>
              <a:pPr/>
              <a:t>16-May-19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1C727-8B60-48CA-86B0-AD6C216ECFBB}" type="datetimeFigureOut">
              <a:rPr lang="en-US" smtClean="0"/>
              <a:pPr/>
              <a:t>16-May-19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1C727-8B60-48CA-86B0-AD6C216ECFBB}" type="datetimeFigureOut">
              <a:rPr lang="en-US" smtClean="0"/>
              <a:pPr/>
              <a:t>16-May-19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C727-8B60-48CA-86B0-AD6C216ECFBB}" type="datetimeFigureOut">
              <a:rPr lang="en-US" smtClean="0"/>
              <a:pPr/>
              <a:t>16-May-19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81C727-8B60-48CA-86B0-AD6C216ECFBB}" type="datetimeFigureOut">
              <a:rPr lang="en-US" smtClean="0"/>
              <a:pPr/>
              <a:t>16-May-19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81C727-8B60-48CA-86B0-AD6C216ECFBB}" type="datetimeFigureOut">
              <a:rPr lang="en-US" smtClean="0"/>
              <a:pPr/>
              <a:t>16-May-19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81C727-8B60-48CA-86B0-AD6C216ECFBB}" type="datetimeFigureOut">
              <a:rPr lang="en-US" smtClean="0"/>
              <a:pPr/>
              <a:t>16-May-19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1C727-8B60-48CA-86B0-AD6C216ECFBB}" type="datetimeFigureOut">
              <a:rPr lang="en-US" smtClean="0"/>
              <a:pPr/>
              <a:t>16-May-19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1C727-8B60-48CA-86B0-AD6C216ECFBB}" type="datetimeFigureOut">
              <a:rPr lang="en-US" smtClean="0"/>
              <a:pPr/>
              <a:t>16-May-19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1C727-8B60-48CA-86B0-AD6C216ECFBB}" type="datetimeFigureOut">
              <a:rPr lang="en-US" smtClean="0"/>
              <a:pPr/>
              <a:t>16-May-19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8143-3FBB-463C-A4D9-159044479A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1C727-8B60-48CA-86B0-AD6C216ECFBB}" type="datetimeFigureOut">
              <a:rPr lang="en-US" smtClean="0"/>
              <a:pPr/>
              <a:t>16-May-19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68143-3FBB-463C-A4D9-159044479A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bodyPr>
          <a:lstStyle/>
          <a:p>
            <a:r>
              <a:rPr lang="en-US" sz="2800" b="1" dirty="0" smtClean="0">
                <a:latin typeface="Times New Roman" pitchFamily="18" charset="0"/>
                <a:cs typeface="Times New Roman" pitchFamily="18" charset="0"/>
              </a:rPr>
              <a:t>SDM COLLEGE OF ENGINEERING AND TECHNOLOGY, DHARWAD</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2743200"/>
            <a:ext cx="6400800" cy="3962400"/>
          </a:xfrm>
        </p:spPr>
        <p:txBody>
          <a:bodyPr>
            <a:noAutofit/>
          </a:bodyPr>
          <a:lstStyle/>
          <a:p>
            <a:r>
              <a:rPr lang="en-US" sz="2000" b="1" dirty="0" smtClean="0">
                <a:solidFill>
                  <a:schemeClr val="tx1"/>
                </a:solidFill>
                <a:latin typeface="Times New Roman" pitchFamily="18" charset="0"/>
                <a:cs typeface="Times New Roman" pitchFamily="18" charset="0"/>
              </a:rPr>
              <a:t>Department of Information Science  and Engineering</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Presented by:</a:t>
            </a:r>
          </a:p>
          <a:p>
            <a:r>
              <a:rPr lang="en-US" sz="2000" dirty="0" smtClean="0">
                <a:solidFill>
                  <a:schemeClr val="tx1"/>
                </a:solidFill>
                <a:latin typeface="Times New Roman" pitchFamily="18" charset="0"/>
                <a:cs typeface="Times New Roman" pitchFamily="18" charset="0"/>
              </a:rPr>
              <a:t>Nikita Joshi</a:t>
            </a:r>
          </a:p>
          <a:p>
            <a:r>
              <a:rPr lang="en-US" sz="2000" dirty="0" err="1" smtClean="0">
                <a:solidFill>
                  <a:schemeClr val="tx1"/>
                </a:solidFill>
                <a:latin typeface="Times New Roman" pitchFamily="18" charset="0"/>
                <a:cs typeface="Times New Roman" pitchFamily="18" charset="0"/>
              </a:rPr>
              <a:t>Pooja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Gunagi</a:t>
            </a:r>
            <a:endParaRPr lang="en-US" sz="2000" dirty="0" smtClean="0">
              <a:solidFill>
                <a:schemeClr val="tx1"/>
              </a:solidFill>
              <a:latin typeface="Times New Roman" pitchFamily="18" charset="0"/>
              <a:cs typeface="Times New Roman" pitchFamily="18" charset="0"/>
            </a:endParaRPr>
          </a:p>
          <a:p>
            <a:r>
              <a:rPr lang="en-US" sz="2000" dirty="0" err="1" smtClean="0">
                <a:solidFill>
                  <a:schemeClr val="tx1"/>
                </a:solidFill>
                <a:latin typeface="Times New Roman" pitchFamily="18" charset="0"/>
                <a:cs typeface="Times New Roman" pitchFamily="18" charset="0"/>
              </a:rPr>
              <a:t>Anjali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Bhandiwad</a:t>
            </a:r>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Under the guidance of:</a:t>
            </a:r>
          </a:p>
          <a:p>
            <a:pPr marL="457200" indent="-457200">
              <a:buAutoNum type="arabicPeriod"/>
            </a:pPr>
            <a:r>
              <a:rPr lang="en-US" sz="2000" dirty="0" smtClean="0">
                <a:solidFill>
                  <a:schemeClr val="tx1"/>
                </a:solidFill>
                <a:latin typeface="Times New Roman" pitchFamily="18" charset="0"/>
                <a:cs typeface="Times New Roman" pitchFamily="18" charset="0"/>
              </a:rPr>
              <a:t>Dr. S.R </a:t>
            </a:r>
            <a:r>
              <a:rPr lang="en-US" sz="2000" dirty="0" err="1" smtClean="0">
                <a:solidFill>
                  <a:schemeClr val="tx1"/>
                </a:solidFill>
                <a:latin typeface="Times New Roman" pitchFamily="18" charset="0"/>
                <a:cs typeface="Times New Roman" pitchFamily="18" charset="0"/>
              </a:rPr>
              <a:t>Biradar</a:t>
            </a:r>
            <a:endParaRPr lang="en-US" sz="2000" dirty="0" smtClean="0">
              <a:solidFill>
                <a:schemeClr val="tx1"/>
              </a:solidFill>
              <a:latin typeface="Times New Roman" pitchFamily="18" charset="0"/>
              <a:cs typeface="Times New Roman" pitchFamily="18" charset="0"/>
            </a:endParaRPr>
          </a:p>
          <a:p>
            <a:pPr marL="457200" indent="-457200">
              <a:buAutoNum type="arabicPeriod"/>
            </a:pPr>
            <a:r>
              <a:rPr lang="en-US" sz="2000" dirty="0" smtClean="0">
                <a:solidFill>
                  <a:schemeClr val="tx1"/>
                </a:solidFill>
                <a:latin typeface="Times New Roman" pitchFamily="18" charset="0"/>
                <a:cs typeface="Times New Roman" pitchFamily="18" charset="0"/>
              </a:rPr>
              <a:t>Dr. </a:t>
            </a:r>
            <a:r>
              <a:rPr lang="en-US" sz="2000" dirty="0" err="1" smtClean="0">
                <a:solidFill>
                  <a:schemeClr val="tx1"/>
                </a:solidFill>
                <a:latin typeface="Times New Roman" pitchFamily="18" charset="0"/>
                <a:cs typeface="Times New Roman" pitchFamily="18" charset="0"/>
              </a:rPr>
              <a:t>Rajashekarappa</a:t>
            </a:r>
            <a:endParaRPr lang="en-US" sz="2000" dirty="0">
              <a:solidFill>
                <a:schemeClr val="tx1"/>
              </a:solidFill>
              <a:latin typeface="Times New Roman" pitchFamily="18" charset="0"/>
              <a:cs typeface="Times New Roman" pitchFamily="18" charset="0"/>
            </a:endParaRPr>
          </a:p>
        </p:txBody>
      </p:sp>
      <p:pic>
        <p:nvPicPr>
          <p:cNvPr id="4" name="Picture 3" descr="Sdm_Logo.jpg"/>
          <p:cNvPicPr>
            <a:picLocks noChangeAspect="1"/>
          </p:cNvPicPr>
          <p:nvPr/>
        </p:nvPicPr>
        <p:blipFill>
          <a:blip r:embed="rId2" cstate="print"/>
          <a:stretch>
            <a:fillRect/>
          </a:stretch>
        </p:blipFill>
        <p:spPr>
          <a:xfrm>
            <a:off x="3657600" y="1219200"/>
            <a:ext cx="1600200" cy="14541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Table Reservation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0" y="1600200"/>
            <a:ext cx="4114800" cy="4525963"/>
          </a:xfrm>
        </p:spPr>
        <p:txBody>
          <a:bodyPr>
            <a:normAutofit/>
          </a:bodyPr>
          <a:lstStyle/>
          <a:p>
            <a:r>
              <a:rPr lang="en-US" sz="2400" dirty="0" smtClean="0"/>
              <a:t>The “Restaurant Booking system” </a:t>
            </a:r>
            <a:r>
              <a:rPr lang="en-US" sz="2400" dirty="0"/>
              <a:t>allows user to ordering a food and reserving the table in the mobile application. </a:t>
            </a:r>
            <a:endParaRPr lang="en-US" sz="2400" dirty="0" smtClean="0"/>
          </a:p>
          <a:p>
            <a:r>
              <a:rPr lang="en-US" sz="2400" dirty="0" smtClean="0"/>
              <a:t>Table can be reserved depending upon the number of </a:t>
            </a:r>
            <a:r>
              <a:rPr lang="en-US" sz="2400" dirty="0" err="1" smtClean="0"/>
              <a:t>occupients</a:t>
            </a:r>
            <a:r>
              <a:rPr lang="en-US" sz="2400" dirty="0" smtClean="0"/>
              <a:t>.</a:t>
            </a:r>
          </a:p>
          <a:p>
            <a:r>
              <a:rPr lang="en-US" sz="2400" dirty="0" smtClean="0"/>
              <a:t>The </a:t>
            </a:r>
            <a:r>
              <a:rPr lang="en-US" sz="2400" dirty="0"/>
              <a:t>admin can view the details of food orders and table </a:t>
            </a:r>
            <a:r>
              <a:rPr lang="en-US" sz="2400" dirty="0" smtClean="0"/>
              <a:t>reservations.</a:t>
            </a:r>
            <a:endParaRPr lang="en-US" sz="2400" dirty="0"/>
          </a:p>
          <a:p>
            <a:endParaRPr lang="en-US" sz="2400" dirty="0">
              <a:latin typeface="Times New Roman" pitchFamily="18" charset="0"/>
              <a:cs typeface="Times New Roman" pitchFamily="18" charset="0"/>
            </a:endParaRPr>
          </a:p>
        </p:txBody>
      </p:sp>
      <p:pic>
        <p:nvPicPr>
          <p:cNvPr id="4098" name="Picture 2" descr="C:\Users\Anjali\Desktop\New folder (2)\IMG-20190515-WA0004.jpg"/>
          <p:cNvPicPr>
            <a:picLocks noChangeAspect="1" noChangeArrowheads="1"/>
          </p:cNvPicPr>
          <p:nvPr/>
        </p:nvPicPr>
        <p:blipFill>
          <a:blip r:embed="rId2"/>
          <a:srcRect/>
          <a:stretch>
            <a:fillRect/>
          </a:stretch>
        </p:blipFill>
        <p:spPr bwMode="auto">
          <a:xfrm>
            <a:off x="762000" y="1371600"/>
            <a:ext cx="2943225" cy="4953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Logout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0" y="1600200"/>
            <a:ext cx="4114800" cy="4525963"/>
          </a:xfrm>
        </p:spPr>
        <p:txBody>
          <a:bodyPr>
            <a:normAutofit/>
          </a:bodyPr>
          <a:lstStyle/>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user can logout this app by simply pressing the LOGOUT  button.</a:t>
            </a:r>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5122" name="Picture 2" descr="C:\Users\Anjali\Desktop\New folder (2)\IMG-20190515-WA0002.jpg"/>
          <p:cNvPicPr>
            <a:picLocks noChangeAspect="1" noChangeArrowheads="1"/>
          </p:cNvPicPr>
          <p:nvPr/>
        </p:nvPicPr>
        <p:blipFill>
          <a:blip r:embed="rId2"/>
          <a:srcRect/>
          <a:stretch>
            <a:fillRect/>
          </a:stretch>
        </p:blipFill>
        <p:spPr bwMode="auto">
          <a:xfrm>
            <a:off x="838200" y="1295400"/>
            <a:ext cx="3173412" cy="5029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Advantages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400" dirty="0"/>
              <a:t>The manual table booking is replaced with online booking system.</a:t>
            </a:r>
          </a:p>
          <a:p>
            <a:r>
              <a:rPr lang="en-US" sz="2400" dirty="0" smtClean="0"/>
              <a:t>Management </a:t>
            </a:r>
            <a:r>
              <a:rPr lang="en-US" sz="2400" dirty="0"/>
              <a:t>can pull reports at any time to tell the current situation in </a:t>
            </a:r>
            <a:r>
              <a:rPr lang="en-US" sz="2400" dirty="0" smtClean="0"/>
              <a:t>order </a:t>
            </a:r>
            <a:r>
              <a:rPr lang="en-US" sz="2400" dirty="0"/>
              <a:t>to put necessary order in place.                </a:t>
            </a:r>
          </a:p>
          <a:p>
            <a:pPr lvl="0"/>
            <a:r>
              <a:rPr lang="en-US" sz="2400" dirty="0"/>
              <a:t>The system helps secure customer details since no details  is disposed off.</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a:bodyPr>
          <a:lstStyle/>
          <a:p>
            <a:r>
              <a:rPr lang="en-US" sz="2800" b="1" dirty="0" smtClean="0">
                <a:latin typeface="Times New Roman" pitchFamily="18" charset="0"/>
                <a:cs typeface="Times New Roman" pitchFamily="18" charset="0"/>
              </a:rPr>
              <a:t>Disadvantages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2133600"/>
            <a:ext cx="7086600" cy="4297363"/>
          </a:xfrm>
        </p:spPr>
        <p:txBody>
          <a:bodyPr>
            <a:normAutofit/>
          </a:bodyPr>
          <a:lstStyle/>
          <a:p>
            <a:r>
              <a:rPr lang="en-US" sz="2400" dirty="0" smtClean="0"/>
              <a:t>Requires an active internet connection.</a:t>
            </a:r>
            <a:endParaRPr lang="en-IN" sz="2400" dirty="0" smtClean="0"/>
          </a:p>
          <a:p>
            <a:pPr lvl="0"/>
            <a:r>
              <a:rPr lang="en-US" sz="2400" dirty="0" smtClean="0"/>
              <a:t>It will provide inaccurate results if data not entered properly.</a:t>
            </a:r>
            <a:endParaRPr lang="en-IN" sz="2400" dirty="0" smtClean="0"/>
          </a:p>
          <a:p>
            <a:pPr lvl="0"/>
            <a:r>
              <a:rPr lang="en-US" sz="2400" dirty="0" smtClean="0"/>
              <a:t>The system limits human interaction.</a:t>
            </a:r>
            <a:endParaRPr lang="en-IN" sz="2400" dirty="0" smtClean="0"/>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sz="2800" b="1" dirty="0" smtClean="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2133600"/>
            <a:ext cx="8229600" cy="3810000"/>
          </a:xfrm>
        </p:spPr>
        <p:txBody>
          <a:bodyPr>
            <a:normAutofit lnSpcReduction="10000"/>
          </a:bodyPr>
          <a:lstStyle/>
          <a:p>
            <a:pPr>
              <a:buNone/>
            </a:pPr>
            <a:endParaRPr lang="en-US" sz="2400" dirty="0" smtClean="0">
              <a:latin typeface="Times New Roman" pitchFamily="18" charset="0"/>
              <a:cs typeface="Times New Roman" pitchFamily="18" charset="0"/>
            </a:endParaRPr>
          </a:p>
          <a:p>
            <a:r>
              <a:rPr lang="en-US" sz="2400" dirty="0" smtClean="0"/>
              <a:t>The “Restaurant Booking System” app allows </a:t>
            </a:r>
            <a:r>
              <a:rPr lang="en-US" sz="2400" dirty="0"/>
              <a:t>customer to </a:t>
            </a:r>
            <a:r>
              <a:rPr lang="en-US" sz="2400" dirty="0" smtClean="0"/>
              <a:t>order the food and reserve the </a:t>
            </a:r>
            <a:r>
              <a:rPr lang="en-US" sz="2400" dirty="0"/>
              <a:t>table through </a:t>
            </a:r>
            <a:r>
              <a:rPr lang="en-US" sz="2400" dirty="0" smtClean="0"/>
              <a:t>an android </a:t>
            </a:r>
            <a:r>
              <a:rPr lang="en-US" sz="2400" dirty="0"/>
              <a:t>mobile </a:t>
            </a:r>
            <a:r>
              <a:rPr lang="en-US" sz="2400" dirty="0" smtClean="0"/>
              <a:t>phone.</a:t>
            </a:r>
          </a:p>
          <a:p>
            <a:r>
              <a:rPr lang="en-US" sz="2400" dirty="0" smtClean="0">
                <a:latin typeface="Times New Roman" pitchFamily="18" charset="0"/>
                <a:cs typeface="Times New Roman" pitchFamily="18" charset="0"/>
              </a:rPr>
              <a:t>The   manual table booking is replaced with the online order system.</a:t>
            </a:r>
          </a:p>
          <a:p>
            <a:endParaRPr lang="en-US" sz="2400" dirty="0" smtClean="0">
              <a:latin typeface="Times New Roman" pitchFamily="18" charset="0"/>
              <a:cs typeface="Times New Roman" pitchFamily="18" charset="0"/>
            </a:endParaRPr>
          </a:p>
          <a:p>
            <a:pPr>
              <a:buNone/>
            </a:pP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lstStyle/>
          <a:p>
            <a:endParaRPr lang="en-US" b="1" i="1" dirty="0" smtClean="0">
              <a:latin typeface="Times New Roman" pitchFamily="18" charset="0"/>
              <a:cs typeface="Times New Roman" pitchFamily="18" charset="0"/>
            </a:endParaRPr>
          </a:p>
          <a:p>
            <a:endParaRPr lang="en-US" b="1" i="1" dirty="0">
              <a:latin typeface="Times New Roman" pitchFamily="18" charset="0"/>
              <a:cs typeface="Times New Roman" pitchFamily="18" charset="0"/>
            </a:endParaRPr>
          </a:p>
          <a:p>
            <a:endParaRPr lang="en-US" b="1" i="1" dirty="0" smtClean="0">
              <a:latin typeface="Times New Roman" pitchFamily="18" charset="0"/>
              <a:cs typeface="Times New Roman" pitchFamily="18" charset="0"/>
            </a:endParaRPr>
          </a:p>
          <a:p>
            <a:pPr algn="ctr">
              <a:buNone/>
            </a:pPr>
            <a:r>
              <a:rPr lang="en-US" sz="6000" b="1" i="1" dirty="0" smtClean="0">
                <a:latin typeface="Times New Roman" pitchFamily="18" charset="0"/>
                <a:cs typeface="Times New Roman" pitchFamily="18" charset="0"/>
              </a:rPr>
              <a:t>Thank You..</a:t>
            </a:r>
            <a:endParaRPr lang="en-US" sz="60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sz="2800" b="1" dirty="0" smtClean="0">
                <a:latin typeface="Times New Roman" pitchFamily="18" charset="0"/>
                <a:cs typeface="Times New Roman" pitchFamily="18" charset="0"/>
              </a:rPr>
              <a:t>PROJECT TITLE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828800" y="2057401"/>
            <a:ext cx="5562600" cy="2819400"/>
          </a:xfrm>
        </p:spPr>
        <p:txBody>
          <a:bodyPr>
            <a:normAutofit/>
          </a:bodyPr>
          <a:lstStyle/>
          <a:p>
            <a:pPr algn="ctr">
              <a:buNone/>
            </a:pPr>
            <a:r>
              <a:rPr lang="en-US" sz="2800" dirty="0" smtClean="0">
                <a:latin typeface="Times New Roman" pitchFamily="18" charset="0"/>
                <a:cs typeface="Times New Roman" pitchFamily="18" charset="0"/>
              </a:rPr>
              <a:t>     </a:t>
            </a:r>
          </a:p>
          <a:p>
            <a:pPr algn="ct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Android Application </a:t>
            </a:r>
          </a:p>
          <a:p>
            <a:pPr algn="ctr">
              <a:buNone/>
            </a:pPr>
            <a:r>
              <a:rPr lang="en-US" sz="2800" b="1" dirty="0" smtClean="0">
                <a:latin typeface="Times New Roman" pitchFamily="18" charset="0"/>
                <a:cs typeface="Times New Roman" pitchFamily="18" charset="0"/>
              </a:rPr>
              <a:t>Based on </a:t>
            </a:r>
          </a:p>
          <a:p>
            <a:pPr algn="ctr">
              <a:buNone/>
            </a:pPr>
            <a:r>
              <a:rPr lang="en-US" sz="2800" b="1" dirty="0" smtClean="0">
                <a:latin typeface="Times New Roman" pitchFamily="18" charset="0"/>
                <a:cs typeface="Times New Roman" pitchFamily="18" charset="0"/>
              </a:rPr>
              <a:t>Restaurant Booking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229600" cy="1143000"/>
          </a:xfrm>
        </p:spPr>
        <p:txBody>
          <a:bodyPr>
            <a:normAutofit/>
          </a:bodyPr>
          <a:lstStyle/>
          <a:p>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2133600"/>
            <a:ext cx="7848600" cy="3429000"/>
          </a:xfrm>
        </p:spPr>
        <p:txBody>
          <a:bodyPr>
            <a:normAutofit/>
          </a:bodyPr>
          <a:lstStyle/>
          <a:p>
            <a:r>
              <a:rPr lang="en-US" sz="2400" dirty="0">
                <a:latin typeface="Times New Roman" pitchFamily="18" charset="0"/>
                <a:cs typeface="Times New Roman" pitchFamily="18" charset="0"/>
              </a:rPr>
              <a:t>The users can use this </a:t>
            </a:r>
            <a:r>
              <a:rPr lang="en-US" sz="2400" dirty="0" smtClean="0">
                <a:latin typeface="Times New Roman" pitchFamily="18" charset="0"/>
                <a:cs typeface="Times New Roman" pitchFamily="18" charset="0"/>
              </a:rPr>
              <a:t>“Restaurant Booking System” app to order </a:t>
            </a:r>
            <a:r>
              <a:rPr lang="en-US" sz="2400" dirty="0">
                <a:latin typeface="Times New Roman" pitchFamily="18" charset="0"/>
                <a:cs typeface="Times New Roman" pitchFamily="18" charset="0"/>
              </a:rPr>
              <a:t>the food </a:t>
            </a:r>
            <a:r>
              <a:rPr lang="en-US" sz="2400" dirty="0" smtClean="0">
                <a:latin typeface="Times New Roman" pitchFamily="18" charset="0"/>
                <a:cs typeface="Times New Roman" pitchFamily="18" charset="0"/>
              </a:rPr>
              <a:t>and book a table at </a:t>
            </a:r>
            <a:r>
              <a:rPr lang="en-US" sz="2400" dirty="0">
                <a:latin typeface="Times New Roman" pitchFamily="18" charset="0"/>
                <a:cs typeface="Times New Roman" pitchFamily="18" charset="0"/>
              </a:rPr>
              <a:t>a particular </a:t>
            </a:r>
            <a:r>
              <a:rPr lang="en-US" sz="2400" dirty="0" smtClean="0">
                <a:latin typeface="Times New Roman" pitchFamily="18" charset="0"/>
                <a:cs typeface="Times New Roman" pitchFamily="18" charset="0"/>
              </a:rPr>
              <a:t>time period.</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admin can maintain the schedule of ordering table and food then the waiter can visit his schedule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This system has several advantages over the existing system where the customers don’t have the facility to book the tables and will have to physically visit the restaurant to avail the </a:t>
            </a:r>
            <a:r>
              <a:rPr lang="en-US" sz="2400" dirty="0" smtClean="0">
                <a:latin typeface="Times New Roman" pitchFamily="18" charset="0"/>
                <a:cs typeface="Times New Roman" pitchFamily="18" charset="0"/>
              </a:rPr>
              <a:t>facilities.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Objectives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229600" cy="4525963"/>
          </a:xfrm>
        </p:spPr>
        <p:txBody>
          <a:bodyPr>
            <a:noAutofit/>
          </a:bodyPr>
          <a:lstStyle/>
          <a:p>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main objective of </a:t>
            </a:r>
            <a:r>
              <a:rPr lang="en-US" sz="2400" dirty="0">
                <a:latin typeface="Times New Roman" pitchFamily="18" charset="0"/>
                <a:cs typeface="Times New Roman" pitchFamily="18" charset="0"/>
              </a:rPr>
              <a:t>this project is to allow the </a:t>
            </a:r>
            <a:r>
              <a:rPr lang="en-US" sz="2400" dirty="0" smtClean="0">
                <a:latin typeface="Times New Roman" pitchFamily="18" charset="0"/>
                <a:cs typeface="Times New Roman" pitchFamily="18" charset="0"/>
              </a:rPr>
              <a:t>management or employees </a:t>
            </a:r>
            <a:r>
              <a:rPr lang="en-US" sz="2400" dirty="0">
                <a:latin typeface="Times New Roman" pitchFamily="18" charset="0"/>
                <a:cs typeface="Times New Roman" pitchFamily="18" charset="0"/>
              </a:rPr>
              <a:t>of a restaurant to handle the customers and also the customers to </a:t>
            </a:r>
            <a:r>
              <a:rPr lang="en-US" sz="2400" dirty="0" smtClean="0">
                <a:latin typeface="Times New Roman" pitchFamily="18" charset="0"/>
                <a:cs typeface="Times New Roman" pitchFamily="18" charset="0"/>
              </a:rPr>
              <a:t>place </a:t>
            </a:r>
            <a:r>
              <a:rPr lang="en-US" sz="2400" dirty="0">
                <a:latin typeface="Times New Roman" pitchFamily="18" charset="0"/>
                <a:cs typeface="Times New Roman" pitchFamily="18" charset="0"/>
              </a:rPr>
              <a:t>their orders online and to find free tables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The aim of </a:t>
            </a:r>
            <a:r>
              <a:rPr lang="en-US" sz="2400" dirty="0">
                <a:latin typeface="Times New Roman" pitchFamily="18" charset="0"/>
                <a:cs typeface="Times New Roman" pitchFamily="18" charset="0"/>
              </a:rPr>
              <a:t>this </a:t>
            </a:r>
            <a:r>
              <a:rPr lang="en-US" sz="2400" dirty="0" smtClean="0">
                <a:latin typeface="Times New Roman" pitchFamily="18" charset="0"/>
                <a:cs typeface="Times New Roman" pitchFamily="18" charset="0"/>
              </a:rPr>
              <a:t>project is </a:t>
            </a:r>
            <a:r>
              <a:rPr lang="en-US" sz="2400" dirty="0">
                <a:latin typeface="Times New Roman" pitchFamily="18" charset="0"/>
                <a:cs typeface="Times New Roman" pitchFamily="18" charset="0"/>
              </a:rPr>
              <a:t>to develop an </a:t>
            </a:r>
            <a:r>
              <a:rPr lang="en-US" sz="2400" dirty="0" smtClean="0">
                <a:latin typeface="Times New Roman" pitchFamily="18" charset="0"/>
                <a:cs typeface="Times New Roman" pitchFamily="18" charset="0"/>
              </a:rPr>
              <a:t>android application to </a:t>
            </a:r>
            <a:r>
              <a:rPr lang="en-US" sz="2400" dirty="0">
                <a:latin typeface="Times New Roman" pitchFamily="18" charset="0"/>
                <a:cs typeface="Times New Roman" pitchFamily="18" charset="0"/>
              </a:rPr>
              <a:t>keep everything related to </a:t>
            </a:r>
            <a:r>
              <a:rPr lang="en-US" sz="2400" dirty="0" smtClean="0">
                <a:latin typeface="Times New Roman" pitchFamily="18" charset="0"/>
                <a:cs typeface="Times New Roman" pitchFamily="18" charset="0"/>
              </a:rPr>
              <a:t>restaurant/hotel table management </a:t>
            </a:r>
            <a:r>
              <a:rPr lang="en-US" sz="2400" dirty="0">
                <a:latin typeface="Times New Roman" pitchFamily="18" charset="0"/>
                <a:cs typeface="Times New Roman" pitchFamily="18" charset="0"/>
              </a:rPr>
              <a:t>as simple as possible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This project can be utilized by servers/manager/supervisors in a hotel to manage the customers and their orders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This system will offer services to the customer and also to the </a:t>
            </a:r>
            <a:r>
              <a:rPr lang="en-US" sz="2400" dirty="0" smtClean="0">
                <a:latin typeface="Times New Roman" pitchFamily="18" charset="0"/>
                <a:cs typeface="Times New Roman" pitchFamily="18" charset="0"/>
              </a:rPr>
              <a:t>management of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restaurant. </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offered services are food ordering and booking of table by the customer through the </a:t>
            </a:r>
            <a:r>
              <a:rPr lang="en-US" sz="2400" dirty="0" smtClean="0">
                <a:latin typeface="Times New Roman" pitchFamily="18" charset="0"/>
                <a:cs typeface="Times New Roman" pitchFamily="18" charset="0"/>
              </a:rPr>
              <a:t>system.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2800" b="1" dirty="0" smtClean="0">
                <a:latin typeface="Times New Roman" pitchFamily="18" charset="0"/>
                <a:cs typeface="Times New Roman" pitchFamily="18" charset="0"/>
              </a:rPr>
              <a:t>HARDWARE REQUIREMENTS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981200"/>
            <a:ext cx="6934200" cy="3276600"/>
          </a:xfrm>
        </p:spPr>
        <p:txBody>
          <a:bodyPr>
            <a:normAutofit/>
          </a:bodyPr>
          <a:lstStyle/>
          <a:p>
            <a:r>
              <a:rPr lang="en-IN" sz="2400" dirty="0" smtClean="0">
                <a:latin typeface="Times New Roman" pitchFamily="18" charset="0"/>
                <a:cs typeface="Times New Roman" pitchFamily="18" charset="0"/>
              </a:rPr>
              <a:t>System: Pentium IV 2.4 GHz.</a:t>
            </a:r>
          </a:p>
          <a:p>
            <a:r>
              <a:rPr lang="en-IN" sz="2400" dirty="0" smtClean="0">
                <a:latin typeface="Times New Roman" pitchFamily="18" charset="0"/>
                <a:cs typeface="Times New Roman" pitchFamily="18" charset="0"/>
              </a:rPr>
              <a:t>Hard Disk: 40 GB.</a:t>
            </a:r>
          </a:p>
          <a:p>
            <a:r>
              <a:rPr lang="en-IN" sz="2400" dirty="0" smtClean="0">
                <a:latin typeface="Times New Roman" pitchFamily="18" charset="0"/>
                <a:cs typeface="Times New Roman" pitchFamily="18" charset="0"/>
              </a:rPr>
              <a:t>Floppy Drive: 1.44 Mb</a:t>
            </a:r>
          </a:p>
          <a:p>
            <a:r>
              <a:rPr lang="en-IN" sz="2400" dirty="0" smtClean="0">
                <a:latin typeface="Times New Roman" pitchFamily="18" charset="0"/>
                <a:cs typeface="Times New Roman" pitchFamily="18" charset="0"/>
              </a:rPr>
              <a:t>Monitor: 15 VGA </a:t>
            </a:r>
            <a:r>
              <a:rPr lang="en-IN" sz="2400" dirty="0" err="1" smtClean="0">
                <a:latin typeface="Times New Roman" pitchFamily="18" charset="0"/>
                <a:cs typeface="Times New Roman" pitchFamily="18" charset="0"/>
              </a:rPr>
              <a:t>Color</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Mouse: Logitech</a:t>
            </a:r>
          </a:p>
          <a:p>
            <a:r>
              <a:rPr lang="en-IN" sz="2400" dirty="0" smtClean="0">
                <a:latin typeface="Times New Roman" pitchFamily="18" charset="0"/>
                <a:cs typeface="Times New Roman" pitchFamily="18" charset="0"/>
              </a:rPr>
              <a:t>Ram: 4GB</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r>
              <a:rPr lang="en-IN" sz="2800" b="1" dirty="0" smtClean="0">
                <a:latin typeface="Times New Roman" pitchFamily="18" charset="0"/>
                <a:cs typeface="Times New Roman" pitchFamily="18" charset="0"/>
              </a:rPr>
              <a:t>SOFTWARE REQUIREMENTS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2133600"/>
            <a:ext cx="7239000" cy="2819400"/>
          </a:xfrm>
        </p:spPr>
        <p:txBody>
          <a:bodyPr>
            <a:normAutofit/>
          </a:bodyPr>
          <a:lstStyle/>
          <a:p>
            <a:r>
              <a:rPr lang="en-IN" sz="2400" dirty="0" smtClean="0">
                <a:latin typeface="Times New Roman" pitchFamily="18" charset="0"/>
                <a:cs typeface="Times New Roman" pitchFamily="18" charset="0"/>
              </a:rPr>
              <a:t>Operating framework: Windows 10.</a:t>
            </a:r>
          </a:p>
          <a:p>
            <a:r>
              <a:rPr lang="en-IN" sz="2400" dirty="0" smtClean="0">
                <a:latin typeface="Times New Roman" pitchFamily="18" charset="0"/>
                <a:cs typeface="Times New Roman" pitchFamily="18" charset="0"/>
              </a:rPr>
              <a:t>Coding Language: Java 1.6</a:t>
            </a:r>
          </a:p>
          <a:p>
            <a:r>
              <a:rPr lang="en-IN" sz="2400" dirty="0" smtClean="0">
                <a:latin typeface="Times New Roman" pitchFamily="18" charset="0"/>
                <a:cs typeface="Times New Roman" pitchFamily="18" charset="0"/>
              </a:rPr>
              <a:t>Tool Kit: Android  2.2</a:t>
            </a:r>
          </a:p>
          <a:p>
            <a:r>
              <a:rPr lang="en-IN" sz="2400" dirty="0" smtClean="0">
                <a:latin typeface="Times New Roman" pitchFamily="18" charset="0"/>
                <a:cs typeface="Times New Roman" pitchFamily="18" charset="0"/>
              </a:rPr>
              <a:t>IDE: Android Studio</a:t>
            </a:r>
          </a:p>
          <a:p>
            <a:r>
              <a:rPr lang="en-IN" sz="2400" dirty="0" smtClean="0">
                <a:latin typeface="Times New Roman" pitchFamily="18" charset="0"/>
                <a:cs typeface="Times New Roman" pitchFamily="18" charset="0"/>
              </a:rPr>
              <a:t>Database: </a:t>
            </a:r>
            <a:r>
              <a:rPr lang="en-IN" sz="2400" dirty="0" err="1" smtClean="0">
                <a:latin typeface="Times New Roman" pitchFamily="18" charset="0"/>
                <a:cs typeface="Times New Roman" pitchFamily="18" charset="0"/>
              </a:rPr>
              <a:t>MySQL</a:t>
            </a:r>
            <a:endParaRPr lang="en-IN" sz="2400" dirty="0" smtClean="0">
              <a:latin typeface="Times New Roman" pitchFamily="18" charset="0"/>
              <a:cs typeface="Times New Roman" pitchFamily="18" charset="0"/>
            </a:endParaRPr>
          </a:p>
          <a:p>
            <a:pPr>
              <a:buNone/>
            </a:pPr>
            <a:endParaRPr lang="en-IN" sz="2800" dirty="0" smtClean="0"/>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Login</a:t>
            </a:r>
            <a:endParaRPr lang="en-US" sz="2800" b="1" dirty="0">
              <a:latin typeface="Times New Roman" pitchFamily="18" charset="0"/>
              <a:cs typeface="Times New Roman" pitchFamily="18" charset="0"/>
            </a:endParaRPr>
          </a:p>
        </p:txBody>
      </p:sp>
      <p:pic>
        <p:nvPicPr>
          <p:cNvPr id="1026" name="Picture 2" descr="C:\Users\Anjali\Desktop\New folder (2)\IMG-20190516-WA0000.jpg"/>
          <p:cNvPicPr>
            <a:picLocks noChangeAspect="1" noChangeArrowheads="1"/>
          </p:cNvPicPr>
          <p:nvPr/>
        </p:nvPicPr>
        <p:blipFill>
          <a:blip r:embed="rId2"/>
          <a:srcRect/>
          <a:stretch>
            <a:fillRect/>
          </a:stretch>
        </p:blipFill>
        <p:spPr bwMode="auto">
          <a:xfrm>
            <a:off x="914400" y="1524000"/>
            <a:ext cx="2571750" cy="4572000"/>
          </a:xfrm>
          <a:prstGeom prst="rect">
            <a:avLst/>
          </a:prstGeom>
          <a:noFill/>
        </p:spPr>
      </p:pic>
      <p:sp>
        <p:nvSpPr>
          <p:cNvPr id="7" name="Content Placeholder 6"/>
          <p:cNvSpPr>
            <a:spLocks noGrp="1"/>
          </p:cNvSpPr>
          <p:nvPr>
            <p:ph idx="1"/>
          </p:nvPr>
        </p:nvSpPr>
        <p:spPr>
          <a:xfrm>
            <a:off x="3962400" y="1600200"/>
            <a:ext cx="4724400" cy="4525963"/>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entire project is divided into two modules namely customer and </a:t>
            </a:r>
            <a:r>
              <a:rPr lang="en-US" sz="2400" dirty="0" smtClean="0">
                <a:latin typeface="Times New Roman" pitchFamily="18" charset="0"/>
                <a:cs typeface="Times New Roman" pitchFamily="18" charset="0"/>
              </a:rPr>
              <a:t>administration/manager. </a:t>
            </a:r>
          </a:p>
          <a:p>
            <a:r>
              <a:rPr lang="en-US" sz="2400" dirty="0" smtClean="0">
                <a:latin typeface="Times New Roman" pitchFamily="18" charset="0"/>
                <a:cs typeface="Times New Roman" pitchFamily="18" charset="0"/>
              </a:rPr>
              <a:t>Only </a:t>
            </a:r>
            <a:r>
              <a:rPr lang="en-US" sz="2400" dirty="0">
                <a:latin typeface="Times New Roman" pitchFamily="18" charset="0"/>
                <a:cs typeface="Times New Roman" pitchFamily="18" charset="0"/>
              </a:rPr>
              <a:t>registered users can Login in to the Application and can </a:t>
            </a:r>
            <a:r>
              <a:rPr lang="en-US" sz="2400" dirty="0" smtClean="0">
                <a:latin typeface="Times New Roman" pitchFamily="18" charset="0"/>
                <a:cs typeface="Times New Roman" pitchFamily="18" charset="0"/>
              </a:rPr>
              <a:t>access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application</a:t>
            </a:r>
          </a:p>
          <a:p>
            <a:r>
              <a:rPr lang="en-US" sz="2400" dirty="0" smtClean="0">
                <a:latin typeface="Times New Roman" pitchFamily="18" charset="0"/>
                <a:cs typeface="Times New Roman" pitchFamily="18" charset="0"/>
              </a:rPr>
              <a:t>New customer can register by pressing the REGISTER button and giving the necessary details.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Manager login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0" y="1600200"/>
            <a:ext cx="4114800" cy="4525963"/>
          </a:xfrm>
        </p:spPr>
        <p:txBody>
          <a:bodyPr>
            <a:normAutofit/>
          </a:bodyPr>
          <a:lstStyle/>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Manager can login with their password and can check the food orders and table reservations made.</a:t>
            </a:r>
          </a:p>
          <a:p>
            <a:r>
              <a:rPr lang="en-US" sz="2400" dirty="0" smtClean="0"/>
              <a:t>The manager/admin can maintain the schedule of ordering food and table reservation then the waiter can visit his schedule.</a:t>
            </a:r>
          </a:p>
          <a:p>
            <a:endParaRPr lang="en-US" sz="2400" dirty="0">
              <a:latin typeface="Times New Roman" pitchFamily="18" charset="0"/>
              <a:cs typeface="Times New Roman" pitchFamily="18" charset="0"/>
            </a:endParaRPr>
          </a:p>
        </p:txBody>
      </p:sp>
      <p:pic>
        <p:nvPicPr>
          <p:cNvPr id="2050" name="Picture 2" descr="C:\Users\Anjali\Desktop\New folder (2)\IMG-20190516-WA0001.jpg"/>
          <p:cNvPicPr>
            <a:picLocks noChangeAspect="1" noChangeArrowheads="1"/>
          </p:cNvPicPr>
          <p:nvPr/>
        </p:nvPicPr>
        <p:blipFill>
          <a:blip r:embed="rId2"/>
          <a:srcRect/>
          <a:stretch>
            <a:fillRect/>
          </a:stretch>
        </p:blipFill>
        <p:spPr bwMode="auto">
          <a:xfrm>
            <a:off x="838200" y="1524000"/>
            <a:ext cx="2652712" cy="481488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Main Menu</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0" y="1600200"/>
            <a:ext cx="4114800" cy="4525963"/>
          </a:xfrm>
        </p:spPr>
        <p:txBody>
          <a:bodyPr>
            <a:normAutofit/>
          </a:bodyPr>
          <a:lstStyle/>
          <a:p>
            <a:pPr lvl="0"/>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 Main Menu contains types of m</a:t>
            </a:r>
            <a:r>
              <a:rPr lang="en-US" sz="2400" dirty="0" smtClean="0"/>
              <a:t>eals such as Morning Special, Lunch, Beverages, Evening Special and Summer Special.</a:t>
            </a:r>
          </a:p>
          <a:p>
            <a:pPr lvl="0"/>
            <a:r>
              <a:rPr lang="en-US" sz="2400" dirty="0"/>
              <a:t>E</a:t>
            </a:r>
            <a:r>
              <a:rPr lang="en-US" sz="2400" dirty="0" smtClean="0"/>
              <a:t>ach meal type has several meal items which can be ordered by the customer.</a:t>
            </a:r>
            <a:endParaRPr lang="en-US" sz="2400" dirty="0"/>
          </a:p>
          <a:p>
            <a:pPr>
              <a:buNone/>
            </a:pPr>
            <a:endParaRPr lang="en-US" sz="2400" dirty="0">
              <a:latin typeface="Times New Roman" pitchFamily="18" charset="0"/>
              <a:cs typeface="Times New Roman" pitchFamily="18" charset="0"/>
            </a:endParaRPr>
          </a:p>
        </p:txBody>
      </p:sp>
      <p:pic>
        <p:nvPicPr>
          <p:cNvPr id="3074" name="Picture 2" descr="C:\Users\Anjali\Desktop\New folder (2)\IMG-20190515-WA0003.jpg"/>
          <p:cNvPicPr>
            <a:picLocks noChangeAspect="1" noChangeArrowheads="1"/>
          </p:cNvPicPr>
          <p:nvPr/>
        </p:nvPicPr>
        <p:blipFill>
          <a:blip r:embed="rId2"/>
          <a:srcRect/>
          <a:stretch>
            <a:fillRect/>
          </a:stretch>
        </p:blipFill>
        <p:spPr bwMode="auto">
          <a:xfrm>
            <a:off x="685800" y="1371600"/>
            <a:ext cx="3124200" cy="5105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TotalTime>
  <Words>585</Words>
  <Application>Microsoft Office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SDM COLLEGE OF ENGINEERING AND TECHNOLOGY, DHARWAD</vt:lpstr>
      <vt:lpstr>PROJECT TITLE</vt:lpstr>
      <vt:lpstr>Introduction</vt:lpstr>
      <vt:lpstr>Objectives</vt:lpstr>
      <vt:lpstr>HARDWARE REQUIREMENTS</vt:lpstr>
      <vt:lpstr>SOFTWARE REQUIREMENTS</vt:lpstr>
      <vt:lpstr>Login</vt:lpstr>
      <vt:lpstr>Manager login</vt:lpstr>
      <vt:lpstr>Main Menu</vt:lpstr>
      <vt:lpstr>Table Reservation</vt:lpstr>
      <vt:lpstr>Logout</vt:lpstr>
      <vt:lpstr>Advantages</vt:lpstr>
      <vt:lpstr>Disadvantages</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Anjali</dc:creator>
  <cp:lastModifiedBy>Anjali</cp:lastModifiedBy>
  <cp:revision>28</cp:revision>
  <dcterms:created xsi:type="dcterms:W3CDTF">2019-05-15T16:17:29Z</dcterms:created>
  <dcterms:modified xsi:type="dcterms:W3CDTF">2019-05-15T20:38:21Z</dcterms:modified>
</cp:coreProperties>
</file>