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BeeZee"/>
      <p:regular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E57072-2903-45CE-9788-A76B0A918F5A}">
  <a:tblStyle styleId="{4EE57072-2903-45CE-9788-A76B0A918F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BeeZee-regular.fntdata"/><Relationship Id="rId25" Type="http://schemas.openxmlformats.org/officeDocument/2006/relationships/slide" Target="slides/slide19.xml"/><Relationship Id="rId27" Type="http://schemas.openxmlformats.org/officeDocument/2006/relationships/font" Target="fonts/ABeeZe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641568e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641568e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641568ee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641568ee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641568e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641568e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43b75e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43b75e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1c2c10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1c2c10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43b75e1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43b75e1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43b75e16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43b75e1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641568e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641568e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454026f7908486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54026f7908486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9986976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9986976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e798bdb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e798bdb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e798bdb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e798bdb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1b9d489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1b9d489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e798bdb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e798bdb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eac5956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eac5956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1b9d489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1b9d489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1b9d489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1b9d489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b9d48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b9d48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subTitle"/>
          </p:nvPr>
        </p:nvSpPr>
        <p:spPr>
          <a:xfrm rot="-466">
            <a:off x="1047796" y="3464778"/>
            <a:ext cx="44274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2" name="Google Shape;52;p13"/>
          <p:cNvSpPr txBox="1"/>
          <p:nvPr>
            <p:ph type="ctrTitle"/>
          </p:nvPr>
        </p:nvSpPr>
        <p:spPr>
          <a:xfrm>
            <a:off x="1014650" y="1661325"/>
            <a:ext cx="4460700" cy="174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b="0" sz="4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13"/>
          <p:cNvSpPr/>
          <p:nvPr/>
        </p:nvSpPr>
        <p:spPr>
          <a:xfrm rot="-1903742">
            <a:off x="1874203" y="-429312"/>
            <a:ext cx="9660801" cy="6528608"/>
          </a:xfrm>
          <a:custGeom>
            <a:rect b="b" l="l" r="r" t="t"/>
            <a:pathLst>
              <a:path extrusionOk="0" h="39637" w="93377">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rot="1213912">
            <a:off x="-1248797" y="-1671390"/>
            <a:ext cx="4305030" cy="4422789"/>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solidFill>
            <a:srgbClr val="FFA200">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rot="-7043044">
            <a:off x="-175907" y="2588339"/>
            <a:ext cx="837161" cy="596471"/>
          </a:xfrm>
          <a:custGeom>
            <a:rect b="b" l="l" r="r" t="t"/>
            <a:pathLst>
              <a:path extrusionOk="0" h="8002" w="11231">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138428" y="1138428"/>
            <a:ext cx="6858000" cy="1008000"/>
          </a:xfrm>
          <a:prstGeom prst="rect">
            <a:avLst/>
          </a:prstGeom>
          <a:noFill/>
          <a:ln>
            <a:noFill/>
          </a:ln>
        </p:spPr>
        <p:txBody>
          <a:bodyPr anchorCtr="0" anchor="t" bIns="34275" lIns="68575" spcFirstLastPara="1" rIns="68575" wrap="square" tIns="34275">
            <a:normAutofit/>
          </a:bodyPr>
          <a:lstStyle>
            <a:lvl1pPr lvl="0" algn="l">
              <a:lnSpc>
                <a:spcPct val="95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1138428" y="2228850"/>
            <a:ext cx="6858000" cy="2345400"/>
          </a:xfrm>
          <a:prstGeom prst="rect">
            <a:avLst/>
          </a:prstGeom>
          <a:noFill/>
          <a:ln>
            <a:noFill/>
          </a:ln>
        </p:spPr>
        <p:txBody>
          <a:bodyPr anchorCtr="0" anchor="t" bIns="34275" lIns="68575" spcFirstLastPara="1" rIns="68575" wrap="square" tIns="34275">
            <a:normAutofit/>
          </a:bodyPr>
          <a:lstStyle>
            <a:lvl1pPr indent="-317500" lvl="0" marL="457200" algn="l">
              <a:lnSpc>
                <a:spcPct val="105000"/>
              </a:lnSpc>
              <a:spcBef>
                <a:spcPts val="700"/>
              </a:spcBef>
              <a:spcAft>
                <a:spcPts val="0"/>
              </a:spcAft>
              <a:buSzPts val="1400"/>
              <a:buChar char="+"/>
              <a:defRPr/>
            </a:lvl1pPr>
            <a:lvl2pPr indent="-228600" lvl="1" marL="914400" algn="l">
              <a:lnSpc>
                <a:spcPct val="105000"/>
              </a:lnSpc>
              <a:spcBef>
                <a:spcPts val="700"/>
              </a:spcBef>
              <a:spcAft>
                <a:spcPts val="0"/>
              </a:spcAft>
              <a:buClr>
                <a:srgbClr val="3F3F3F"/>
              </a:buClr>
              <a:buSzPts val="1400"/>
              <a:buNone/>
              <a:defRPr/>
            </a:lvl2pPr>
            <a:lvl3pPr indent="-317500" lvl="2" marL="1371600" algn="l">
              <a:lnSpc>
                <a:spcPct val="105000"/>
              </a:lnSpc>
              <a:spcBef>
                <a:spcPts val="500"/>
              </a:spcBef>
              <a:spcAft>
                <a:spcPts val="0"/>
              </a:spcAft>
              <a:buSzPts val="1400"/>
              <a:buChar char="+"/>
              <a:defRPr/>
            </a:lvl3pPr>
            <a:lvl4pPr indent="-228600" lvl="3" marL="1828800" algn="l">
              <a:lnSpc>
                <a:spcPct val="105000"/>
              </a:lnSpc>
              <a:spcBef>
                <a:spcPts val="500"/>
              </a:spcBef>
              <a:spcAft>
                <a:spcPts val="0"/>
              </a:spcAft>
              <a:buClr>
                <a:srgbClr val="3F3F3F"/>
              </a:buClr>
              <a:buSzPts val="1400"/>
              <a:buNone/>
              <a:defRPr/>
            </a:lvl4pPr>
            <a:lvl5pPr indent="-317500" lvl="4" marL="2286000" algn="l">
              <a:lnSpc>
                <a:spcPct val="105000"/>
              </a:lnSpc>
              <a:spcBef>
                <a:spcPts val="5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604254" y="4800600"/>
            <a:ext cx="13989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569214" y="4800600"/>
            <a:ext cx="4574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8174736" y="4800600"/>
            <a:ext cx="397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kaggle.com/datasets/drkhaledmohsin/national-heart-foundation-2023-ecg-dataset?select=ECG+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471050" y="373375"/>
            <a:ext cx="8353500" cy="253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t>
            </a:r>
            <a:r>
              <a:rPr lang="en"/>
              <a:t>arly Heart Attack Detection Using Real Time ECG Signal</a:t>
            </a:r>
            <a:endParaRPr/>
          </a:p>
        </p:txBody>
      </p:sp>
      <p:sp>
        <p:nvSpPr>
          <p:cNvPr id="67" name="Google Shape;67;p15"/>
          <p:cNvSpPr txBox="1"/>
          <p:nvPr>
            <p:ph idx="1" type="subTitle"/>
          </p:nvPr>
        </p:nvSpPr>
        <p:spPr>
          <a:xfrm>
            <a:off x="6157950" y="4227852"/>
            <a:ext cx="2746800" cy="3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Presented By:Pooja Ingle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Guided By:Prof.S.D.Kale</a:t>
            </a:r>
            <a:endParaRPr>
              <a:solidFill>
                <a:schemeClr val="dk1"/>
              </a:solidFill>
            </a:endParaRPr>
          </a:p>
        </p:txBody>
      </p:sp>
      <p:pic>
        <p:nvPicPr>
          <p:cNvPr id="68" name="Google Shape;68;p15"/>
          <p:cNvPicPr preferRelativeResize="0"/>
          <p:nvPr/>
        </p:nvPicPr>
        <p:blipFill rotWithShape="1">
          <a:blip r:embed="rId3">
            <a:alphaModFix/>
          </a:blip>
          <a:srcRect b="109682" l="29161" r="-34325" t="-90438"/>
          <a:stretch/>
        </p:blipFill>
        <p:spPr>
          <a:xfrm>
            <a:off x="3226025" y="151650"/>
            <a:ext cx="4802275" cy="2161050"/>
          </a:xfrm>
          <a:prstGeom prst="rect">
            <a:avLst/>
          </a:prstGeom>
          <a:noFill/>
          <a:ln>
            <a:noFill/>
          </a:ln>
        </p:spPr>
      </p:pic>
      <p:pic>
        <p:nvPicPr>
          <p:cNvPr id="69" name="Google Shape;69;p15"/>
          <p:cNvPicPr preferRelativeResize="0"/>
          <p:nvPr/>
        </p:nvPicPr>
        <p:blipFill>
          <a:blip r:embed="rId4">
            <a:alphaModFix/>
          </a:blip>
          <a:stretch>
            <a:fillRect/>
          </a:stretch>
        </p:blipFill>
        <p:spPr>
          <a:xfrm>
            <a:off x="152400" y="3128775"/>
            <a:ext cx="3790866" cy="186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7478" y="175703"/>
            <a:ext cx="6858000" cy="1008000"/>
          </a:xfrm>
          <a:prstGeom prst="rect">
            <a:avLst/>
          </a:prstGeom>
          <a:noFill/>
        </p:spPr>
        <p:txBody>
          <a:bodyPr anchorCtr="0" anchor="t" bIns="34275" lIns="68575" spcFirstLastPara="1" rIns="68575" wrap="square" tIns="34275">
            <a:normAutofit fontScale="90000"/>
          </a:bodyPr>
          <a:lstStyle/>
          <a:p>
            <a:pPr indent="0" lvl="0" marL="0" rtl="0" algn="l">
              <a:lnSpc>
                <a:spcPct val="91304"/>
              </a:lnSpc>
              <a:spcBef>
                <a:spcPts val="0"/>
              </a:spcBef>
              <a:spcAft>
                <a:spcPts val="0"/>
              </a:spcAft>
              <a:buClr>
                <a:schemeClr val="dk1"/>
              </a:buClr>
              <a:buSzPct val="56410"/>
              <a:buFont typeface="Arial"/>
              <a:buNone/>
            </a:pPr>
            <a:r>
              <a:rPr b="1" lang="en" sz="1950">
                <a:latin typeface="Arial"/>
                <a:ea typeface="Arial"/>
                <a:cs typeface="Arial"/>
                <a:sym typeface="Arial"/>
              </a:rPr>
              <a:t> The Key to Identifying a Heart Attack </a:t>
            </a:r>
            <a:r>
              <a:rPr b="1" lang="en" sz="1950"/>
              <a:t>on ECG</a:t>
            </a:r>
            <a:endParaRPr b="1" sz="1950"/>
          </a:p>
          <a:p>
            <a:pPr indent="0" lvl="0" marL="0" rtl="0" algn="l">
              <a:lnSpc>
                <a:spcPct val="91304"/>
              </a:lnSpc>
              <a:spcBef>
                <a:spcPts val="0"/>
              </a:spcBef>
              <a:spcAft>
                <a:spcPts val="0"/>
              </a:spcAft>
              <a:buClr>
                <a:schemeClr val="dk1"/>
              </a:buClr>
              <a:buSzPct val="56410"/>
              <a:buFont typeface="Arial"/>
              <a:buNone/>
            </a:pPr>
            <a:r>
              <a:t/>
            </a:r>
            <a:endParaRPr b="1" sz="1950"/>
          </a:p>
          <a:p>
            <a:pPr indent="-340042" lvl="0" marL="457200" rtl="0" algn="l">
              <a:lnSpc>
                <a:spcPct val="91304"/>
              </a:lnSpc>
              <a:spcBef>
                <a:spcPts val="0"/>
              </a:spcBef>
              <a:spcAft>
                <a:spcPts val="0"/>
              </a:spcAft>
              <a:buSzPct val="100000"/>
              <a:buFont typeface="Times New Roman"/>
              <a:buAutoNum type="arabicPeriod"/>
            </a:pPr>
            <a:r>
              <a:rPr lang="en" sz="1950">
                <a:latin typeface="Times New Roman"/>
                <a:ea typeface="Times New Roman"/>
                <a:cs typeface="Times New Roman"/>
                <a:sym typeface="Times New Roman"/>
              </a:rPr>
              <a:t>ST Depression</a:t>
            </a:r>
            <a:endParaRPr sz="195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87475" y="1262475"/>
            <a:ext cx="5371200" cy="3667500"/>
          </a:xfrm>
          <a:prstGeom prst="rect">
            <a:avLst/>
          </a:prstGeom>
          <a:noFill/>
        </p:spPr>
        <p:txBody>
          <a:bodyPr anchorCtr="0" anchor="t" bIns="34275" lIns="68575" spcFirstLastPara="1" rIns="68575" wrap="square" tIns="34275">
            <a:noAutofit/>
          </a:bodyPr>
          <a:lstStyle/>
          <a:p>
            <a:pPr indent="0" lvl="0" marL="0" rtl="0" algn="l">
              <a:spcBef>
                <a:spcPts val="7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Significance</a:t>
            </a:r>
            <a:r>
              <a:rPr lang="en" sz="1600">
                <a:solidFill>
                  <a:schemeClr val="dk1"/>
                </a:solidFill>
                <a:latin typeface="Times New Roman"/>
                <a:ea typeface="Times New Roman"/>
                <a:cs typeface="Times New Roman"/>
                <a:sym typeface="Times New Roman"/>
              </a:rPr>
              <a:t>: It can still indicate a heart attack, but it might suggest partial blockage of a coronary artery, requiring careful management but not the same level of emergency as STEMI.</a:t>
            </a:r>
            <a:endParaRPr sz="1600">
              <a:solidFill>
                <a:schemeClr val="dk1"/>
              </a:solidFill>
              <a:latin typeface="Times New Roman"/>
              <a:ea typeface="Times New Roman"/>
              <a:cs typeface="Times New Roman"/>
              <a:sym typeface="Times New Roman"/>
            </a:endParaRPr>
          </a:p>
          <a:p>
            <a:pPr indent="0" lvl="0" marL="0" rtl="0" algn="l">
              <a:spcBef>
                <a:spcPts val="7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3 mm ST depression is considered a marked depression, often signaling myocardial ischemia—a condition where the heart muscle isn't receiving enough oxygen due to reduced blood flow, usually because of narrowed or blocked coronary arteries.</a:t>
            </a:r>
            <a:endParaRPr sz="1600">
              <a:solidFill>
                <a:schemeClr val="dk1"/>
              </a:solidFill>
              <a:latin typeface="Times New Roman"/>
              <a:ea typeface="Times New Roman"/>
              <a:cs typeface="Times New Roman"/>
              <a:sym typeface="Times New Roman"/>
            </a:endParaRPr>
          </a:p>
          <a:p>
            <a:pPr indent="0" lvl="0" marL="0" rtl="0" algn="l">
              <a:spcBef>
                <a:spcPts val="7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70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27" name="Google Shape;127;p24"/>
          <p:cNvPicPr preferRelativeResize="0"/>
          <p:nvPr/>
        </p:nvPicPr>
        <p:blipFill>
          <a:blip r:embed="rId3">
            <a:alphaModFix/>
          </a:blip>
          <a:stretch>
            <a:fillRect/>
          </a:stretch>
        </p:blipFill>
        <p:spPr>
          <a:xfrm>
            <a:off x="5318800" y="2986475"/>
            <a:ext cx="3647675" cy="2366925"/>
          </a:xfrm>
          <a:prstGeom prst="rect">
            <a:avLst/>
          </a:prstGeom>
          <a:noFill/>
          <a:ln>
            <a:noFill/>
          </a:ln>
        </p:spPr>
      </p:pic>
      <p:pic>
        <p:nvPicPr>
          <p:cNvPr id="128" name="Google Shape;128;p24"/>
          <p:cNvPicPr preferRelativeResize="0"/>
          <p:nvPr/>
        </p:nvPicPr>
        <p:blipFill rotWithShape="1">
          <a:blip r:embed="rId4">
            <a:alphaModFix/>
          </a:blip>
          <a:srcRect b="0" l="0" r="23430" t="0"/>
          <a:stretch/>
        </p:blipFill>
        <p:spPr>
          <a:xfrm>
            <a:off x="5715775" y="750750"/>
            <a:ext cx="3093250" cy="211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91900" y="640775"/>
            <a:ext cx="5646300" cy="4745100"/>
          </a:xfrm>
          <a:prstGeom prst="rect">
            <a:avLst/>
          </a:prstGeom>
          <a:noFill/>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Significance</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ST-Elevation Myocardial Infarction (STEMI), which indicates a complete blockage of a coronary artery.</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It is an emergency condition and requires immediate medical attention, usually with interventions such as thrombolysis or angioplasty.</a:t>
            </a:r>
            <a:endParaRPr sz="16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600">
              <a:latin typeface="Times New Roman"/>
              <a:ea typeface="Times New Roman"/>
              <a:cs typeface="Times New Roman"/>
              <a:sym typeface="Times New Roman"/>
            </a:endParaRPr>
          </a:p>
          <a:p>
            <a:pPr indent="0" lvl="0" marL="0" rtl="0" algn="l">
              <a:spcBef>
                <a:spcPts val="0"/>
              </a:spcBef>
              <a:spcAft>
                <a:spcPts val="0"/>
              </a:spcAft>
              <a:buSzPts val="990"/>
              <a:buNone/>
            </a:pPr>
            <a:r>
              <a:rPr lang="en" sz="1600">
                <a:latin typeface="Times New Roman"/>
                <a:ea typeface="Times New Roman"/>
                <a:cs typeface="Times New Roman"/>
                <a:sym typeface="Times New Roman"/>
              </a:rPr>
              <a:t>4 mm ST elevation is considered a severe elevation, typically suggesting a more serious form of heart injury.</a:t>
            </a:r>
            <a:endParaRPr sz="1600">
              <a:latin typeface="Times New Roman"/>
              <a:ea typeface="Times New Roman"/>
              <a:cs typeface="Times New Roman"/>
              <a:sym typeface="Times New Roman"/>
            </a:endParaRPr>
          </a:p>
        </p:txBody>
      </p:sp>
      <p:sp>
        <p:nvSpPr>
          <p:cNvPr id="134" name="Google Shape;134;p25"/>
          <p:cNvSpPr txBox="1"/>
          <p:nvPr/>
        </p:nvSpPr>
        <p:spPr>
          <a:xfrm>
            <a:off x="157475" y="-144325"/>
            <a:ext cx="9053100" cy="785100"/>
          </a:xfrm>
          <a:prstGeom prst="rect">
            <a:avLst/>
          </a:prstGeom>
          <a:noFill/>
          <a:ln>
            <a:noFill/>
          </a:ln>
        </p:spPr>
        <p:txBody>
          <a:bodyPr anchorCtr="0" anchor="t" bIns="91425" lIns="91425" spcFirstLastPara="1" rIns="91425" wrap="square" tIns="91425">
            <a:spAutoFit/>
          </a:bodyPr>
          <a:lstStyle/>
          <a:p>
            <a:pPr indent="0" lvl="0" marL="0" rtl="0" algn="l">
              <a:lnSpc>
                <a:spcPct val="91304"/>
              </a:lnSpc>
              <a:spcBef>
                <a:spcPts val="0"/>
              </a:spcBef>
              <a:spcAft>
                <a:spcPts val="0"/>
              </a:spcAft>
              <a:buNone/>
            </a:pPr>
            <a:r>
              <a:t/>
            </a:r>
            <a:endParaRPr b="1" sz="1950">
              <a:solidFill>
                <a:srgbClr val="333333"/>
              </a:solidFill>
            </a:endParaRPr>
          </a:p>
          <a:p>
            <a:pPr indent="0" lvl="0" marL="0" rtl="0" algn="l">
              <a:lnSpc>
                <a:spcPct val="91304"/>
              </a:lnSpc>
              <a:spcBef>
                <a:spcPts val="0"/>
              </a:spcBef>
              <a:spcAft>
                <a:spcPts val="0"/>
              </a:spcAft>
              <a:buNone/>
            </a:pPr>
            <a:r>
              <a:rPr lang="en" sz="1950">
                <a:solidFill>
                  <a:schemeClr val="dk1"/>
                </a:solidFill>
                <a:latin typeface="Times New Roman"/>
                <a:ea typeface="Times New Roman"/>
                <a:cs typeface="Times New Roman"/>
                <a:sym typeface="Times New Roman"/>
              </a:rPr>
              <a:t>2.ST Elevation Myocardial Infarction</a:t>
            </a:r>
            <a:endParaRPr>
              <a:solidFill>
                <a:schemeClr val="dk1"/>
              </a:solidFill>
              <a:latin typeface="Times New Roman"/>
              <a:ea typeface="Times New Roman"/>
              <a:cs typeface="Times New Roman"/>
              <a:sym typeface="Times New Roman"/>
            </a:endParaRPr>
          </a:p>
        </p:txBody>
      </p:sp>
      <p:pic>
        <p:nvPicPr>
          <p:cNvPr id="135" name="Google Shape;135;p25"/>
          <p:cNvPicPr preferRelativeResize="0"/>
          <p:nvPr/>
        </p:nvPicPr>
        <p:blipFill>
          <a:blip r:embed="rId3">
            <a:alphaModFix/>
          </a:blip>
          <a:stretch>
            <a:fillRect/>
          </a:stretch>
        </p:blipFill>
        <p:spPr>
          <a:xfrm>
            <a:off x="5463125" y="2650500"/>
            <a:ext cx="3507425" cy="2493000"/>
          </a:xfrm>
          <a:prstGeom prst="rect">
            <a:avLst/>
          </a:prstGeom>
          <a:noFill/>
          <a:ln>
            <a:noFill/>
          </a:ln>
        </p:spPr>
      </p:pic>
      <p:pic>
        <p:nvPicPr>
          <p:cNvPr id="136" name="Google Shape;136;p25"/>
          <p:cNvPicPr preferRelativeResize="0"/>
          <p:nvPr/>
        </p:nvPicPr>
        <p:blipFill rotWithShape="1">
          <a:blip r:embed="rId4">
            <a:alphaModFix/>
          </a:blip>
          <a:srcRect b="0" l="0" r="24391" t="0"/>
          <a:stretch/>
        </p:blipFill>
        <p:spPr>
          <a:xfrm>
            <a:off x="5659950" y="552100"/>
            <a:ext cx="3310599" cy="219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33078" y="196803"/>
            <a:ext cx="6858000" cy="1008000"/>
          </a:xfrm>
          <a:prstGeom prst="rect">
            <a:avLst/>
          </a:prstGeom>
        </p:spPr>
        <p:txBody>
          <a:bodyPr anchorCtr="0" anchor="t" bIns="34275" lIns="68575" spcFirstLastPara="1" rIns="68575" wrap="square" tIns="34275">
            <a:normAutofit/>
          </a:bodyPr>
          <a:lstStyle/>
          <a:p>
            <a:pPr indent="0" lvl="0" marL="0" rtl="0" algn="l">
              <a:lnSpc>
                <a:spcPct val="115000"/>
              </a:lnSpc>
              <a:spcBef>
                <a:spcPts val="1400"/>
              </a:spcBef>
              <a:spcAft>
                <a:spcPts val="0"/>
              </a:spcAft>
              <a:buClr>
                <a:schemeClr val="dk1"/>
              </a:buClr>
              <a:buSzPts val="1100"/>
              <a:buFont typeface="Arial"/>
              <a:buNone/>
            </a:pPr>
            <a:r>
              <a:rPr b="1" lang="en" sz="1600"/>
              <a:t>R-Peak Detection</a:t>
            </a:r>
            <a:r>
              <a:rPr b="1" lang="en" sz="1300"/>
              <a:t> </a:t>
            </a:r>
            <a:endParaRPr/>
          </a:p>
          <a:p>
            <a:pPr indent="0" lvl="0" marL="0" rtl="0" algn="l">
              <a:spcBef>
                <a:spcPts val="400"/>
              </a:spcBef>
              <a:spcAft>
                <a:spcPts val="0"/>
              </a:spcAft>
              <a:buNone/>
            </a:pPr>
            <a:r>
              <a:t/>
            </a:r>
            <a:endParaRPr/>
          </a:p>
        </p:txBody>
      </p:sp>
      <p:sp>
        <p:nvSpPr>
          <p:cNvPr id="142" name="Google Shape;142;p26"/>
          <p:cNvSpPr txBox="1"/>
          <p:nvPr>
            <p:ph idx="1" type="body"/>
          </p:nvPr>
        </p:nvSpPr>
        <p:spPr>
          <a:xfrm>
            <a:off x="463975" y="757375"/>
            <a:ext cx="8069400" cy="3935100"/>
          </a:xfrm>
          <a:prstGeom prst="rect">
            <a:avLst/>
          </a:prstGeom>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R-peak detection is used to identify the position of the R-wave in the ECG signal, which marks the point of maximum ventricular depolarization. This is important for accurately locating and analyzing the ST segment, which follows the S-wave and represents the period of ventricular depolarization recovery.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R-peak detection helps in locating the ST segment (usually 60-80 ms after the R-peak).</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The ST segment is then analyzed for elevation or depression, which can indicate conditions like heart attack or ischemia.</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Thus, R-peak detection provides a reference point for ST segment analysis, aiding in the detection of heart conditions.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8299" y="131225"/>
            <a:ext cx="9255300" cy="1008000"/>
          </a:xfrm>
          <a:prstGeom prst="rect">
            <a:avLst/>
          </a:prstGeom>
        </p:spPr>
        <p:txBody>
          <a:bodyPr anchorCtr="0" anchor="t" bIns="34275" lIns="68575" spcFirstLastPara="1" rIns="68575" wrap="square" tIns="34275">
            <a:normAutofit/>
          </a:bodyPr>
          <a:lstStyle/>
          <a:p>
            <a:pPr indent="0" lvl="0" marL="0" rtl="0" algn="l">
              <a:lnSpc>
                <a:spcPct val="115000"/>
              </a:lnSpc>
              <a:spcBef>
                <a:spcPts val="1400"/>
              </a:spcBef>
              <a:spcAft>
                <a:spcPts val="400"/>
              </a:spcAft>
              <a:buClr>
                <a:schemeClr val="dk1"/>
              </a:buClr>
              <a:buSzPts val="1100"/>
              <a:buFont typeface="Arial"/>
              <a:buNone/>
            </a:pPr>
            <a:r>
              <a:rPr b="1" lang="en" sz="1300"/>
              <a:t> </a:t>
            </a:r>
            <a:endParaRPr/>
          </a:p>
        </p:txBody>
      </p:sp>
      <p:sp>
        <p:nvSpPr>
          <p:cNvPr id="148" name="Google Shape;148;p27"/>
          <p:cNvSpPr txBox="1"/>
          <p:nvPr>
            <p:ph idx="1" type="body"/>
          </p:nvPr>
        </p:nvSpPr>
        <p:spPr>
          <a:xfrm>
            <a:off x="-55650" y="0"/>
            <a:ext cx="9255300" cy="44481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Steps for R-Peak Detection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AutoNum type="arabicPeriod"/>
            </a:pPr>
            <a:r>
              <a:rPr b="1" lang="en" sz="1600">
                <a:solidFill>
                  <a:schemeClr val="dk1"/>
                </a:solidFill>
                <a:latin typeface="Times New Roman"/>
                <a:ea typeface="Times New Roman"/>
                <a:cs typeface="Times New Roman"/>
                <a:sym typeface="Times New Roman"/>
              </a:rPr>
              <a:t>Preprocessing the ECG Signal</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Remove baseline wander and noise using </a:t>
            </a:r>
            <a:r>
              <a:rPr b="1" lang="en" sz="1600">
                <a:solidFill>
                  <a:schemeClr val="dk1"/>
                </a:solidFill>
                <a:latin typeface="Times New Roman"/>
                <a:ea typeface="Times New Roman"/>
                <a:cs typeface="Times New Roman"/>
                <a:sym typeface="Times New Roman"/>
              </a:rPr>
              <a:t>high-pass filtering</a:t>
            </a:r>
            <a:r>
              <a:rPr lang="en" sz="1600">
                <a:solidFill>
                  <a:schemeClr val="dk1"/>
                </a:solidFill>
                <a:latin typeface="Times New Roman"/>
                <a:ea typeface="Times New Roman"/>
                <a:cs typeface="Times New Roman"/>
                <a:sym typeface="Times New Roman"/>
              </a:rPr>
              <a:t> and/or a bandpass filter (e.g., 0.5–40 Hz).</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Times New Roman"/>
                <a:ea typeface="Times New Roman"/>
                <a:cs typeface="Times New Roman"/>
                <a:sym typeface="Times New Roman"/>
              </a:rPr>
              <a:t>Detect the QRS Complex</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Use a differentiation-based method like </a:t>
            </a:r>
            <a:r>
              <a:rPr b="1" lang="en" sz="1600">
                <a:solidFill>
                  <a:schemeClr val="dk1"/>
                </a:solidFill>
                <a:latin typeface="Times New Roman"/>
                <a:ea typeface="Times New Roman"/>
                <a:cs typeface="Times New Roman"/>
                <a:sym typeface="Times New Roman"/>
              </a:rPr>
              <a:t>Pan-Tompkins</a:t>
            </a:r>
            <a:r>
              <a:rPr lang="en" sz="1600">
                <a:solidFill>
                  <a:schemeClr val="dk1"/>
                </a:solidFill>
                <a:latin typeface="Times New Roman"/>
                <a:ea typeface="Times New Roman"/>
                <a:cs typeface="Times New Roman"/>
                <a:sym typeface="Times New Roman"/>
              </a:rPr>
              <a:t> or wavelet transforms to detect QRS complexes.</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Identify high slopes and prominent amplitudes in the ECG signal.</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Times New Roman"/>
                <a:ea typeface="Times New Roman"/>
                <a:cs typeface="Times New Roman"/>
                <a:sym typeface="Times New Roman"/>
              </a:rPr>
              <a:t>Locate the R-Peak</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Within the detected QRS complex, find the </a:t>
            </a:r>
            <a:r>
              <a:rPr b="1" lang="en" sz="1600">
                <a:solidFill>
                  <a:schemeClr val="dk1"/>
                </a:solidFill>
                <a:latin typeface="Times New Roman"/>
                <a:ea typeface="Times New Roman"/>
                <a:cs typeface="Times New Roman"/>
                <a:sym typeface="Times New Roman"/>
              </a:rPr>
              <a:t>local maximum</a:t>
            </a:r>
            <a:r>
              <a:rPr lang="en" sz="1600">
                <a:solidFill>
                  <a:schemeClr val="dk1"/>
                </a:solidFill>
                <a:latin typeface="Times New Roman"/>
                <a:ea typeface="Times New Roman"/>
                <a:cs typeface="Times New Roman"/>
                <a:sym typeface="Times New Roman"/>
              </a:rPr>
              <a:t> which corresponds to the R-wave.</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The R-peak is typically located </a:t>
            </a:r>
            <a:r>
              <a:rPr b="1" lang="en" sz="1600">
                <a:solidFill>
                  <a:schemeClr val="dk1"/>
                </a:solidFill>
                <a:latin typeface="Times New Roman"/>
                <a:ea typeface="Times New Roman"/>
                <a:cs typeface="Times New Roman"/>
                <a:sym typeface="Times New Roman"/>
              </a:rPr>
              <a:t>before</a:t>
            </a:r>
            <a:r>
              <a:rPr lang="en" sz="1600">
                <a:solidFill>
                  <a:schemeClr val="dk1"/>
                </a:solidFill>
                <a:latin typeface="Times New Roman"/>
                <a:ea typeface="Times New Roman"/>
                <a:cs typeface="Times New Roman"/>
                <a:sym typeface="Times New Roman"/>
              </a:rPr>
              <a:t> the ST segment starts.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Times New Roman"/>
                <a:ea typeface="Times New Roman"/>
                <a:cs typeface="Times New Roman"/>
                <a:sym typeface="Times New Roman"/>
              </a:rPr>
              <a:t>Identify the ST Segment</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The ST segment begins at the </a:t>
            </a:r>
            <a:r>
              <a:rPr b="1" lang="en" sz="1600">
                <a:solidFill>
                  <a:schemeClr val="dk1"/>
                </a:solidFill>
                <a:latin typeface="Times New Roman"/>
                <a:ea typeface="Times New Roman"/>
                <a:cs typeface="Times New Roman"/>
                <a:sym typeface="Times New Roman"/>
              </a:rPr>
              <a:t>J-point</a:t>
            </a:r>
            <a:r>
              <a:rPr lang="en" sz="1600">
                <a:solidFill>
                  <a:schemeClr val="dk1"/>
                </a:solidFill>
                <a:latin typeface="Times New Roman"/>
                <a:ea typeface="Times New Roman"/>
                <a:cs typeface="Times New Roman"/>
                <a:sym typeface="Times New Roman"/>
              </a:rPr>
              <a:t>, which is the end of the S-wave (downward deflection).</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ST segment is relatively flat in a normal ECG and starts after the R-peak.</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Times New Roman"/>
                <a:ea typeface="Times New Roman"/>
                <a:cs typeface="Times New Roman"/>
                <a:sym typeface="Times New Roman"/>
              </a:rPr>
              <a:t>Confirm R-Peak Using the ST Segment</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If the ST segment has been identified, ensure that the R-peak precedes the start of the ST segment.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helps reject false R-peak detections.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83450" y="166900"/>
            <a:ext cx="8869800" cy="629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2400"/>
              <a:t>Calculation</a:t>
            </a:r>
            <a:endParaRPr sz="2400"/>
          </a:p>
        </p:txBody>
      </p:sp>
      <p:sp>
        <p:nvSpPr>
          <p:cNvPr id="154" name="Google Shape;154;p28"/>
          <p:cNvSpPr txBox="1"/>
          <p:nvPr>
            <p:ph idx="1" type="body"/>
          </p:nvPr>
        </p:nvSpPr>
        <p:spPr>
          <a:xfrm>
            <a:off x="0" y="796600"/>
            <a:ext cx="3954300" cy="4500600"/>
          </a:xfrm>
          <a:prstGeom prst="rect">
            <a:avLst/>
          </a:prstGeom>
        </p:spPr>
        <p:txBody>
          <a:bodyPr anchorCtr="0" anchor="t" bIns="34275" lIns="68575" spcFirstLastPara="1" rIns="68575" wrap="square" tIns="34275">
            <a:noAutofit/>
          </a:bodyPr>
          <a:lstStyle/>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following values:</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Sampling rate = </a:t>
            </a:r>
            <a:r>
              <a:rPr b="1" lang="en" sz="1600">
                <a:solidFill>
                  <a:schemeClr val="dk1"/>
                </a:solidFill>
                <a:latin typeface="Times New Roman"/>
                <a:ea typeface="Times New Roman"/>
                <a:cs typeface="Times New Roman"/>
                <a:sym typeface="Times New Roman"/>
              </a:rPr>
              <a:t>500 Hz</a:t>
            </a:r>
            <a:endParaRPr b="1" sz="1600">
              <a:solidFill>
                <a:schemeClr val="dk1"/>
              </a:solidFill>
              <a:latin typeface="Times New Roman"/>
              <a:ea typeface="Times New Roman"/>
              <a:cs typeface="Times New Roman"/>
              <a:sym typeface="Times New Roman"/>
            </a:endParaRPr>
          </a:p>
          <a:p>
            <a:pPr indent="-330200" lvl="0" marL="457200" rtl="0" algn="l">
              <a:lnSpc>
                <a:spcPct val="9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R-peak index = </a:t>
            </a:r>
            <a:r>
              <a:rPr b="1" lang="en" sz="1600">
                <a:solidFill>
                  <a:schemeClr val="dk1"/>
                </a:solidFill>
                <a:latin typeface="Times New Roman"/>
                <a:ea typeface="Times New Roman"/>
                <a:cs typeface="Times New Roman"/>
                <a:sym typeface="Times New Roman"/>
              </a:rPr>
              <a:t>1000</a:t>
            </a:r>
            <a:endParaRPr b="1" sz="1600">
              <a:solidFill>
                <a:schemeClr val="dk1"/>
              </a:solidFill>
              <a:latin typeface="Times New Roman"/>
              <a:ea typeface="Times New Roman"/>
              <a:cs typeface="Times New Roman"/>
              <a:sym typeface="Times New Roman"/>
            </a:endParaRPr>
          </a:p>
          <a:p>
            <a:pPr indent="-330200" lvl="0" marL="457200" rtl="0" algn="l">
              <a:lnSpc>
                <a:spcPct val="9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Signal levels:</a:t>
            </a:r>
            <a:endParaRPr sz="1600">
              <a:solidFill>
                <a:schemeClr val="dk1"/>
              </a:solidFill>
              <a:latin typeface="Times New Roman"/>
              <a:ea typeface="Times New Roman"/>
              <a:cs typeface="Times New Roman"/>
              <a:sym typeface="Times New Roman"/>
            </a:endParaRPr>
          </a:p>
          <a:p>
            <a:pPr indent="-330200" lvl="1" marL="914400" rtl="0" algn="l">
              <a:lnSpc>
                <a:spcPct val="9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Baseline: 0.1</a:t>
            </a:r>
            <a:endParaRPr sz="1600">
              <a:solidFill>
                <a:schemeClr val="dk1"/>
              </a:solidFill>
              <a:latin typeface="Times New Roman"/>
              <a:ea typeface="Times New Roman"/>
              <a:cs typeface="Times New Roman"/>
              <a:sym typeface="Times New Roman"/>
            </a:endParaRPr>
          </a:p>
          <a:p>
            <a:pPr indent="-330200" lvl="1" marL="914400" rtl="0" algn="l">
              <a:lnSpc>
                <a:spcPct val="9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ST segment values: [0.2,0.21,0.22]</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600"/>
          </a:p>
        </p:txBody>
      </p:sp>
      <p:sp>
        <p:nvSpPr>
          <p:cNvPr id="155" name="Google Shape;155;p28"/>
          <p:cNvSpPr txBox="1"/>
          <p:nvPr>
            <p:ph idx="1" type="body"/>
          </p:nvPr>
        </p:nvSpPr>
        <p:spPr>
          <a:xfrm>
            <a:off x="4269100" y="151650"/>
            <a:ext cx="5681400" cy="4840200"/>
          </a:xfrm>
          <a:prstGeom prst="rect">
            <a:avLst/>
          </a:prstGeom>
        </p:spPr>
        <p:txBody>
          <a:bodyPr anchorCtr="0" anchor="t" bIns="34275" lIns="68575" spcFirstLastPara="1" rIns="68575" wrap="square" tIns="34275">
            <a:noAutofit/>
          </a:bodyPr>
          <a:lstStyle/>
          <a:p>
            <a:pPr indent="0" lvl="0" marL="0" rtl="0" algn="l">
              <a:lnSpc>
                <a:spcPct val="95000"/>
              </a:lnSpc>
              <a:spcBef>
                <a:spcPts val="1200"/>
              </a:spcBef>
              <a:spcAft>
                <a:spcPts val="0"/>
              </a:spcAft>
              <a:buSzPts val="688"/>
              <a:buNone/>
            </a:pPr>
            <a:r>
              <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Steps:</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en" sz="1600">
                <a:solidFill>
                  <a:schemeClr val="dk1"/>
                </a:solidFill>
                <a:latin typeface="Times New Roman"/>
                <a:ea typeface="Times New Roman"/>
                <a:cs typeface="Times New Roman"/>
                <a:sym typeface="Times New Roman"/>
              </a:rPr>
              <a:t>1.Calculate baseline:</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Baseline interval:1000-(0.04*500) to 1000-(0.01*500)</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interval=980 to 995</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Mean baseline value=0.1</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en" sz="1600">
                <a:solidFill>
                  <a:schemeClr val="dk1"/>
                </a:solidFill>
                <a:latin typeface="Times New Roman"/>
                <a:ea typeface="Times New Roman"/>
                <a:cs typeface="Times New Roman"/>
                <a:sym typeface="Times New Roman"/>
              </a:rPr>
              <a:t>2.Calculate ST Level:</a:t>
            </a:r>
            <a:endParaRPr b="1"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ST interval:1000 + (0.06*500) to 1000 +(0.08*500)</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Interval=1030 to 1040</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600">
                <a:solidFill>
                  <a:schemeClr val="dk1"/>
                </a:solidFill>
                <a:latin typeface="Times New Roman"/>
                <a:ea typeface="Times New Roman"/>
                <a:cs typeface="Times New Roman"/>
                <a:sym typeface="Times New Roman"/>
              </a:rPr>
              <a:t>Mean ST level =Mean([0.2,0.21,0.22])=0.21</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en" sz="1600">
                <a:solidFill>
                  <a:schemeClr val="dk1"/>
                </a:solidFill>
                <a:latin typeface="Times New Roman"/>
                <a:ea typeface="Times New Roman"/>
                <a:cs typeface="Times New Roman"/>
                <a:sym typeface="Times New Roman"/>
              </a:rPr>
              <a:t>3.ST Elevation</a:t>
            </a:r>
            <a:r>
              <a:rPr lang="en" sz="1600">
                <a:solidFill>
                  <a:schemeClr val="dk1"/>
                </a:solidFill>
                <a:latin typeface="Times New Roman"/>
                <a:ea typeface="Times New Roman"/>
                <a:cs typeface="Times New Roman"/>
                <a:sym typeface="Times New Roman"/>
              </a:rPr>
              <a:t> = 0.21-0.1=0.11</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521753" y="62478"/>
            <a:ext cx="6858000" cy="1008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Output:</a:t>
            </a:r>
            <a:endParaRPr/>
          </a:p>
        </p:txBody>
      </p:sp>
      <p:sp>
        <p:nvSpPr>
          <p:cNvPr id="161" name="Google Shape;161;p29"/>
          <p:cNvSpPr txBox="1"/>
          <p:nvPr>
            <p:ph idx="1" type="body"/>
          </p:nvPr>
        </p:nvSpPr>
        <p:spPr>
          <a:xfrm>
            <a:off x="1138428" y="2228850"/>
            <a:ext cx="6858000" cy="2345400"/>
          </a:xfrm>
          <a:prstGeom prst="rect">
            <a:avLst/>
          </a:prstGeom>
        </p:spPr>
        <p:txBody>
          <a:bodyPr anchorCtr="0" anchor="t" bIns="34275" lIns="68575" spcFirstLastPara="1" rIns="68575" wrap="square" tIns="34275">
            <a:normAutofit/>
          </a:bodyPr>
          <a:lstStyle/>
          <a:p>
            <a:pPr indent="0" lvl="0" marL="0" rtl="0" algn="l">
              <a:spcBef>
                <a:spcPts val="70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75625" y="562288"/>
            <a:ext cx="9124950" cy="433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1138428" y="1138428"/>
            <a:ext cx="6858000" cy="1008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168" name="Google Shape;168;p30"/>
          <p:cNvSpPr txBox="1"/>
          <p:nvPr>
            <p:ph idx="1" type="body"/>
          </p:nvPr>
        </p:nvSpPr>
        <p:spPr>
          <a:xfrm>
            <a:off x="1138428" y="2228850"/>
            <a:ext cx="6858000" cy="2345400"/>
          </a:xfrm>
          <a:prstGeom prst="rect">
            <a:avLst/>
          </a:prstGeom>
        </p:spPr>
        <p:txBody>
          <a:bodyPr anchorCtr="0" anchor="t" bIns="34275" lIns="68575" spcFirstLastPara="1" rIns="68575" wrap="square" tIns="34275">
            <a:normAutofit/>
          </a:bodyPr>
          <a:lstStyle/>
          <a:p>
            <a:pPr indent="0" lvl="0" marL="0" rtl="0" algn="l">
              <a:spcBef>
                <a:spcPts val="700"/>
              </a:spcBef>
              <a:spcAft>
                <a:spcPts val="0"/>
              </a:spcAft>
              <a:buNone/>
            </a:pPr>
            <a:r>
              <a:t/>
            </a:r>
            <a:endParaRPr/>
          </a:p>
        </p:txBody>
      </p:sp>
      <p:pic>
        <p:nvPicPr>
          <p:cNvPr id="169" name="Google Shape;169;p30"/>
          <p:cNvPicPr preferRelativeResize="0"/>
          <p:nvPr/>
        </p:nvPicPr>
        <p:blipFill>
          <a:blip r:embed="rId3">
            <a:alphaModFix/>
          </a:blip>
          <a:stretch>
            <a:fillRect/>
          </a:stretch>
        </p:blipFill>
        <p:spPr>
          <a:xfrm>
            <a:off x="144400" y="298400"/>
            <a:ext cx="8846051" cy="454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138428" y="1138428"/>
            <a:ext cx="6858000" cy="1008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1138428" y="2228850"/>
            <a:ext cx="6858000" cy="2345400"/>
          </a:xfrm>
          <a:prstGeom prst="rect">
            <a:avLst/>
          </a:prstGeom>
        </p:spPr>
        <p:txBody>
          <a:bodyPr anchorCtr="0" anchor="t" bIns="34275" lIns="68575" spcFirstLastPara="1" rIns="68575" wrap="square" tIns="34275">
            <a:normAutofit/>
          </a:bodyPr>
          <a:lstStyle/>
          <a:p>
            <a:pPr indent="0" lvl="0" marL="0" rtl="0" algn="l">
              <a:spcBef>
                <a:spcPts val="700"/>
              </a:spcBef>
              <a:spcAft>
                <a:spcPts val="0"/>
              </a:spcAft>
              <a:buNone/>
            </a:pPr>
            <a:r>
              <a:t/>
            </a:r>
            <a:endParaRPr/>
          </a:p>
        </p:txBody>
      </p:sp>
      <p:pic>
        <p:nvPicPr>
          <p:cNvPr id="176" name="Google Shape;176;p31"/>
          <p:cNvPicPr preferRelativeResize="0"/>
          <p:nvPr/>
        </p:nvPicPr>
        <p:blipFill>
          <a:blip r:embed="rId3">
            <a:alphaModFix/>
          </a:blip>
          <a:stretch>
            <a:fillRect/>
          </a:stretch>
        </p:blipFill>
        <p:spPr>
          <a:xfrm>
            <a:off x="0" y="376850"/>
            <a:ext cx="9375651" cy="462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 y="35753"/>
            <a:ext cx="6858000" cy="1008000"/>
          </a:xfrm>
          <a:prstGeom prst="rect">
            <a:avLst/>
          </a:prstGeom>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sz="2200">
                <a:latin typeface="ABeeZee"/>
                <a:ea typeface="ABeeZee"/>
                <a:cs typeface="ABeeZee"/>
                <a:sym typeface="ABeeZee"/>
              </a:rPr>
              <a:t>Conclusion</a:t>
            </a:r>
            <a:endParaRPr sz="2200">
              <a:latin typeface="ABeeZee"/>
              <a:ea typeface="ABeeZee"/>
              <a:cs typeface="ABeeZee"/>
              <a:sym typeface="ABeeZee"/>
            </a:endParaRPr>
          </a:p>
          <a:p>
            <a:pPr indent="0" lvl="0" marL="0" rtl="0" algn="l">
              <a:spcBef>
                <a:spcPts val="0"/>
              </a:spcBef>
              <a:spcAft>
                <a:spcPts val="0"/>
              </a:spcAft>
              <a:buNone/>
            </a:pPr>
            <a:r>
              <a:t/>
            </a:r>
            <a:endParaRPr/>
          </a:p>
        </p:txBody>
      </p:sp>
      <p:sp>
        <p:nvSpPr>
          <p:cNvPr id="182" name="Google Shape;182;p32"/>
          <p:cNvSpPr txBox="1"/>
          <p:nvPr>
            <p:ph idx="1" type="body"/>
          </p:nvPr>
        </p:nvSpPr>
        <p:spPr>
          <a:xfrm>
            <a:off x="253150" y="591675"/>
            <a:ext cx="7643100" cy="3031800"/>
          </a:xfrm>
          <a:prstGeom prst="rect">
            <a:avLst/>
          </a:prstGeom>
        </p:spPr>
        <p:txBody>
          <a:bodyPr anchorCtr="0" anchor="t" bIns="34275" lIns="68575" spcFirstLastPara="1" rIns="68575" wrap="square" tIns="34275">
            <a:noAutofit/>
          </a:bodyPr>
          <a:lstStyle/>
          <a:p>
            <a:pPr indent="0" lvl="0" marL="0" rtl="0" algn="just">
              <a:spcBef>
                <a:spcPts val="700"/>
              </a:spcBef>
              <a:spcAft>
                <a:spcPts val="0"/>
              </a:spcAft>
              <a:buNone/>
            </a:pPr>
            <a:r>
              <a:rPr lang="en" sz="1600">
                <a:solidFill>
                  <a:schemeClr val="dk1"/>
                </a:solidFill>
                <a:latin typeface="Times New Roman"/>
                <a:ea typeface="Times New Roman"/>
                <a:cs typeface="Times New Roman"/>
                <a:sym typeface="Times New Roman"/>
              </a:rPr>
              <a:t>The ECG signal from an image, processes it to detect </a:t>
            </a:r>
            <a:r>
              <a:rPr b="1" lang="en" sz="1600">
                <a:solidFill>
                  <a:schemeClr val="dk1"/>
                </a:solidFill>
                <a:latin typeface="Times New Roman"/>
                <a:ea typeface="Times New Roman"/>
                <a:cs typeface="Times New Roman"/>
                <a:sym typeface="Times New Roman"/>
              </a:rPr>
              <a:t>R-peaks</a:t>
            </a:r>
            <a:r>
              <a:rPr lang="en" sz="1600">
                <a:solidFill>
                  <a:schemeClr val="dk1"/>
                </a:solidFill>
                <a:latin typeface="Times New Roman"/>
                <a:ea typeface="Times New Roman"/>
                <a:cs typeface="Times New Roman"/>
                <a:sym typeface="Times New Roman"/>
              </a:rPr>
              <a:t>, and analyzes the </a:t>
            </a:r>
            <a:r>
              <a:rPr b="1" lang="en" sz="1600">
                <a:solidFill>
                  <a:schemeClr val="dk1"/>
                </a:solidFill>
                <a:latin typeface="Times New Roman"/>
                <a:ea typeface="Times New Roman"/>
                <a:cs typeface="Times New Roman"/>
                <a:sym typeface="Times New Roman"/>
              </a:rPr>
              <a:t>ST-segment</a:t>
            </a:r>
            <a:r>
              <a:rPr lang="en" sz="1600">
                <a:solidFill>
                  <a:schemeClr val="dk1"/>
                </a:solidFill>
                <a:latin typeface="Times New Roman"/>
                <a:ea typeface="Times New Roman"/>
                <a:cs typeface="Times New Roman"/>
                <a:sym typeface="Times New Roman"/>
              </a:rPr>
              <a:t> for signs of a heart attack. </a:t>
            </a:r>
            <a:endParaRPr sz="1600">
              <a:solidFill>
                <a:schemeClr val="dk1"/>
              </a:solidFill>
              <a:latin typeface="Times New Roman"/>
              <a:ea typeface="Times New Roman"/>
              <a:cs typeface="Times New Roman"/>
              <a:sym typeface="Times New Roman"/>
            </a:endParaRPr>
          </a:p>
          <a:p>
            <a:pPr indent="0" lvl="0" marL="0" rtl="0" algn="just">
              <a:spcBef>
                <a:spcPts val="700"/>
              </a:spcBef>
              <a:spcAft>
                <a:spcPts val="0"/>
              </a:spcAft>
              <a:buNone/>
            </a:pPr>
            <a:r>
              <a:rPr lang="en" sz="1600">
                <a:solidFill>
                  <a:schemeClr val="dk1"/>
                </a:solidFill>
                <a:latin typeface="Times New Roman"/>
                <a:ea typeface="Times New Roman"/>
                <a:cs typeface="Times New Roman"/>
                <a:sym typeface="Times New Roman"/>
              </a:rPr>
              <a:t>The ST-segment following each R-peak is analyzed for elevation or depression to classify the ECG as </a:t>
            </a:r>
            <a:r>
              <a:rPr b="1" lang="en" sz="1600">
                <a:solidFill>
                  <a:schemeClr val="dk1"/>
                </a:solidFill>
                <a:latin typeface="Times New Roman"/>
                <a:ea typeface="Times New Roman"/>
                <a:cs typeface="Times New Roman"/>
                <a:sym typeface="Times New Roman"/>
              </a:rPr>
              <a:t>normal</a:t>
            </a:r>
            <a:r>
              <a:rPr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early heart attack</a:t>
            </a:r>
            <a:r>
              <a:rPr lang="en" sz="1600">
                <a:solidFill>
                  <a:schemeClr val="dk1"/>
                </a:solidFill>
                <a:latin typeface="Times New Roman"/>
                <a:ea typeface="Times New Roman"/>
                <a:cs typeface="Times New Roman"/>
                <a:sym typeface="Times New Roman"/>
              </a:rPr>
              <a:t>, or </a:t>
            </a:r>
            <a:r>
              <a:rPr b="1" lang="en" sz="1600">
                <a:solidFill>
                  <a:schemeClr val="dk1"/>
                </a:solidFill>
                <a:latin typeface="Times New Roman"/>
                <a:ea typeface="Times New Roman"/>
                <a:cs typeface="Times New Roman"/>
                <a:sym typeface="Times New Roman"/>
              </a:rPr>
              <a:t>heart attack detected</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just">
              <a:spcBef>
                <a:spcPts val="700"/>
              </a:spcBef>
              <a:spcAft>
                <a:spcPts val="0"/>
              </a:spcAft>
              <a:buNone/>
            </a:pPr>
            <a:r>
              <a:rPr lang="en" sz="1600">
                <a:solidFill>
                  <a:schemeClr val="dk1"/>
                </a:solidFill>
                <a:latin typeface="Times New Roman"/>
                <a:ea typeface="Times New Roman"/>
                <a:cs typeface="Times New Roman"/>
                <a:sym typeface="Times New Roman"/>
              </a:rPr>
              <a:t>Results are visualized, and the classification outcome is displayed, providing a comprehensive pipeline for heart attack detection from ECG images.</a:t>
            </a:r>
            <a:endParaRPr sz="1600">
              <a:solidFill>
                <a:schemeClr val="dk1"/>
              </a:solidFill>
              <a:latin typeface="Times New Roman"/>
              <a:ea typeface="Times New Roman"/>
              <a:cs typeface="Times New Roman"/>
              <a:sym typeface="Times New Roman"/>
            </a:endParaRPr>
          </a:p>
        </p:txBody>
      </p:sp>
      <p:pic>
        <p:nvPicPr>
          <p:cNvPr id="183" name="Google Shape;183;p32"/>
          <p:cNvPicPr preferRelativeResize="0"/>
          <p:nvPr/>
        </p:nvPicPr>
        <p:blipFill>
          <a:blip r:embed="rId3">
            <a:alphaModFix/>
          </a:blip>
          <a:stretch>
            <a:fillRect/>
          </a:stretch>
        </p:blipFill>
        <p:spPr>
          <a:xfrm>
            <a:off x="5353125" y="3281175"/>
            <a:ext cx="3790866" cy="186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1138428" y="2228850"/>
            <a:ext cx="6858000" cy="2345400"/>
          </a:xfrm>
          <a:prstGeom prst="rect">
            <a:avLst/>
          </a:prstGeom>
        </p:spPr>
        <p:txBody>
          <a:bodyPr anchorCtr="0" anchor="t" bIns="34275" lIns="68575" spcFirstLastPara="1" rIns="68575" wrap="square" tIns="34275">
            <a:normAutofit/>
          </a:bodyPr>
          <a:lstStyle/>
          <a:p>
            <a:pPr indent="0" lvl="0" marL="0" rtl="0" algn="ctr">
              <a:spcBef>
                <a:spcPts val="700"/>
              </a:spcBef>
              <a:spcAft>
                <a:spcPts val="0"/>
              </a:spcAft>
              <a:buNone/>
            </a:pPr>
            <a:r>
              <a:rPr i="1" lang="en" sz="5000">
                <a:solidFill>
                  <a:srgbClr val="980000"/>
                </a:solidFill>
              </a:rPr>
              <a:t>Thank You……</a:t>
            </a:r>
            <a:endParaRPr i="1" sz="50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subTitle"/>
          </p:nvPr>
        </p:nvSpPr>
        <p:spPr>
          <a:xfrm rot="-452">
            <a:off x="386850" y="1033955"/>
            <a:ext cx="6849600" cy="356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Motivation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Introduction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Literature Survey</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Objective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Problem Statement</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Dataset Selection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Proposed Solution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Output</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Conclusion</a:t>
            </a:r>
            <a:endParaRPr sz="2200">
              <a:solidFill>
                <a:schemeClr val="dk1"/>
              </a:solidFill>
            </a:endParaRPr>
          </a:p>
          <a:p>
            <a:pPr indent="0" lvl="0" marL="0" rtl="0" algn="l">
              <a:spcBef>
                <a:spcPts val="0"/>
              </a:spcBef>
              <a:spcAft>
                <a:spcPts val="0"/>
              </a:spcAft>
              <a:buNone/>
            </a:pPr>
            <a:r>
              <a:t/>
            </a:r>
            <a:endParaRPr>
              <a:solidFill>
                <a:schemeClr val="dk1"/>
              </a:solidFill>
            </a:endParaRPr>
          </a:p>
        </p:txBody>
      </p:sp>
      <p:sp>
        <p:nvSpPr>
          <p:cNvPr id="75" name="Google Shape;75;p16"/>
          <p:cNvSpPr txBox="1"/>
          <p:nvPr>
            <p:ph type="ctrTitle"/>
          </p:nvPr>
        </p:nvSpPr>
        <p:spPr>
          <a:xfrm>
            <a:off x="279150" y="-500750"/>
            <a:ext cx="4460700" cy="17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Content</a:t>
            </a:r>
            <a:endParaRPr sz="2800"/>
          </a:p>
        </p:txBody>
      </p:sp>
      <p:pic>
        <p:nvPicPr>
          <p:cNvPr id="76" name="Google Shape;76;p16"/>
          <p:cNvPicPr preferRelativeResize="0"/>
          <p:nvPr/>
        </p:nvPicPr>
        <p:blipFill>
          <a:blip r:embed="rId3">
            <a:alphaModFix/>
          </a:blip>
          <a:stretch>
            <a:fillRect/>
          </a:stretch>
        </p:blipFill>
        <p:spPr>
          <a:xfrm>
            <a:off x="4739850" y="2863400"/>
            <a:ext cx="3790866" cy="186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76878" y="102153"/>
            <a:ext cx="6858000" cy="1008000"/>
          </a:xfrm>
          <a:prstGeom prst="rect">
            <a:avLst/>
          </a:prstGeom>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a:latin typeface="ABeeZee"/>
                <a:ea typeface="ABeeZee"/>
                <a:cs typeface="ABeeZee"/>
                <a:sym typeface="ABeeZee"/>
              </a:rPr>
              <a:t>Motivation</a:t>
            </a:r>
            <a:endParaRPr/>
          </a:p>
        </p:txBody>
      </p:sp>
      <p:sp>
        <p:nvSpPr>
          <p:cNvPr id="82" name="Google Shape;82;p17"/>
          <p:cNvSpPr txBox="1"/>
          <p:nvPr>
            <p:ph idx="1" type="body"/>
          </p:nvPr>
        </p:nvSpPr>
        <p:spPr>
          <a:xfrm>
            <a:off x="76875" y="1110150"/>
            <a:ext cx="8189400" cy="4261800"/>
          </a:xfrm>
          <a:prstGeom prst="rect">
            <a:avLst/>
          </a:prstGeom>
        </p:spPr>
        <p:txBody>
          <a:bodyPr anchorCtr="0" anchor="t" bIns="34275" lIns="68575" spcFirstLastPara="1" rIns="68575" wrap="square" tIns="34275">
            <a:normAutofit/>
          </a:bodyPr>
          <a:lstStyle/>
          <a:p>
            <a:pPr indent="-336550" lvl="0" marL="457200" rtl="0" algn="l">
              <a:spcBef>
                <a:spcPts val="70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Heart attack detection delay:</a:t>
            </a:r>
            <a:r>
              <a:rPr lang="en" sz="1700">
                <a:solidFill>
                  <a:schemeClr val="dk1"/>
                </a:solidFill>
                <a:latin typeface="Times New Roman"/>
                <a:ea typeface="Times New Roman"/>
                <a:cs typeface="Times New Roman"/>
                <a:sym typeface="Times New Roman"/>
              </a:rPr>
              <a:t> Heart attacks often strike suddenly, and symptoms can be misinterpreted or unnoticed until it's too late, highlighting the need for early detection.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Continuous heart monitoring with wearables:</a:t>
            </a:r>
            <a:r>
              <a:rPr lang="en" sz="1700">
                <a:solidFill>
                  <a:schemeClr val="dk1"/>
                </a:solidFill>
                <a:latin typeface="Times New Roman"/>
                <a:ea typeface="Times New Roman"/>
                <a:cs typeface="Times New Roman"/>
                <a:sym typeface="Times New Roman"/>
              </a:rPr>
              <a:t> Smartwatches and other wearables now allow ECG signal capture, creating opportunities for real-time heart health monitoring.</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Challenge of real-time data interpretation:</a:t>
            </a:r>
            <a:r>
              <a:rPr lang="en" sz="1700">
                <a:solidFill>
                  <a:schemeClr val="dk1"/>
                </a:solidFill>
                <a:latin typeface="Times New Roman"/>
                <a:ea typeface="Times New Roman"/>
                <a:cs typeface="Times New Roman"/>
                <a:sym typeface="Times New Roman"/>
              </a:rPr>
              <a:t> The difficulty lies in accurately and quickly analyzing the vast amounts of ECG data to detect early warning signs.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CNNs for pattern recognition:</a:t>
            </a:r>
            <a:r>
              <a:rPr lang="en" sz="1700">
                <a:solidFill>
                  <a:schemeClr val="dk1"/>
                </a:solidFill>
                <a:latin typeface="Times New Roman"/>
                <a:ea typeface="Times New Roman"/>
                <a:cs typeface="Times New Roman"/>
                <a:sym typeface="Times New Roman"/>
              </a:rPr>
              <a:t> Convolutional Neural Networks (CNNs) are powerful tools capable of identifying complex patterns, making them suitable for detecting early signs of heart attacks in ECG signals.</a:t>
            </a:r>
            <a:endParaRPr sz="1700">
              <a:solidFill>
                <a:schemeClr val="dk1"/>
              </a:solidFill>
              <a:latin typeface="Times New Roman"/>
              <a:ea typeface="Times New Roman"/>
              <a:cs typeface="Times New Roman"/>
              <a:sym typeface="Times New Roman"/>
            </a:endParaRPr>
          </a:p>
          <a:p>
            <a:pPr indent="0" lvl="0" marL="457200" rtl="0" algn="l">
              <a:spcBef>
                <a:spcPts val="700"/>
              </a:spcBef>
              <a:spcAft>
                <a:spcPts val="0"/>
              </a:spcAft>
              <a:buNone/>
            </a:pPr>
            <a:r>
              <a:t/>
            </a:r>
            <a:endParaRPr b="1" sz="1700">
              <a:latin typeface="Times New Roman"/>
              <a:ea typeface="Times New Roman"/>
              <a:cs typeface="Times New Roman"/>
              <a:sym typeface="Times New Roman"/>
            </a:endParaRPr>
          </a:p>
          <a:p>
            <a:pPr indent="0" lvl="0" marL="0" rtl="0" algn="l">
              <a:spcBef>
                <a:spcPts val="700"/>
              </a:spcBef>
              <a:spcAft>
                <a:spcPts val="0"/>
              </a:spcAft>
              <a:buNone/>
            </a:pPr>
            <a:r>
              <a:t/>
            </a:r>
            <a:endParaRPr b="1"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 y="157453"/>
            <a:ext cx="6858000" cy="1008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88" name="Google Shape;88;p18"/>
          <p:cNvSpPr txBox="1"/>
          <p:nvPr>
            <p:ph idx="1" type="body"/>
          </p:nvPr>
        </p:nvSpPr>
        <p:spPr>
          <a:xfrm>
            <a:off x="149050" y="1008000"/>
            <a:ext cx="8302800" cy="3875700"/>
          </a:xfrm>
          <a:prstGeom prst="rect">
            <a:avLst/>
          </a:prstGeom>
        </p:spPr>
        <p:txBody>
          <a:bodyPr anchorCtr="0" anchor="t" bIns="34275" lIns="68575" spcFirstLastPara="1" rIns="68575" wrap="square" tIns="34275">
            <a:noAutofit/>
          </a:bodyPr>
          <a:lstStyle/>
          <a:p>
            <a:pPr indent="-336550" lvl="0" marL="457200" rtl="0" algn="just">
              <a:lnSpc>
                <a:spcPct val="115000"/>
              </a:lnSpc>
              <a:spcBef>
                <a:spcPts val="20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Heart Attack as a leading cause of death:</a:t>
            </a:r>
            <a:r>
              <a:rPr lang="en" sz="1700">
                <a:solidFill>
                  <a:schemeClr val="dk1"/>
                </a:solidFill>
                <a:latin typeface="Times New Roman"/>
                <a:ea typeface="Times New Roman"/>
                <a:cs typeface="Times New Roman"/>
                <a:sym typeface="Times New Roman"/>
              </a:rPr>
              <a:t> Early detection of heart attacks is crucial to saving lives.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Role of ECG signals:</a:t>
            </a:r>
            <a:r>
              <a:rPr lang="en" sz="1700">
                <a:solidFill>
                  <a:schemeClr val="dk1"/>
                </a:solidFill>
                <a:latin typeface="Times New Roman"/>
                <a:ea typeface="Times New Roman"/>
                <a:cs typeface="Times New Roman"/>
                <a:sym typeface="Times New Roman"/>
              </a:rPr>
              <a:t> Electrocardiogram (ECG) signals capture the electrical activity of the heart. Subtle changes in these signals can indicate the early onset of a heart attack.</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Wearable technology for real-time monitoring:</a:t>
            </a:r>
            <a:r>
              <a:rPr lang="en" sz="1700">
                <a:solidFill>
                  <a:schemeClr val="dk1"/>
                </a:solidFill>
                <a:latin typeface="Times New Roman"/>
                <a:ea typeface="Times New Roman"/>
                <a:cs typeface="Times New Roman"/>
                <a:sym typeface="Times New Roman"/>
              </a:rPr>
              <a:t> Devices like smartwatches can now record real-time ECG data, offering a continuous stream of information for analysis.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Challenges in real-time ECG analysis:</a:t>
            </a:r>
            <a:r>
              <a:rPr lang="en" sz="1700">
                <a:solidFill>
                  <a:schemeClr val="dk1"/>
                </a:solidFill>
                <a:latin typeface="Times New Roman"/>
                <a:ea typeface="Times New Roman"/>
                <a:cs typeface="Times New Roman"/>
                <a:sym typeface="Times New Roman"/>
              </a:rPr>
              <a:t> Analyzing ECG data in real time requires fast, accurate algorithms that can detect critical changes.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Convolutional Neural Networks (CNNs) for ECG analysis:</a:t>
            </a:r>
            <a:r>
              <a:rPr lang="en" sz="1700">
                <a:solidFill>
                  <a:schemeClr val="dk1"/>
                </a:solidFill>
                <a:latin typeface="Times New Roman"/>
                <a:ea typeface="Times New Roman"/>
                <a:cs typeface="Times New Roman"/>
                <a:sym typeface="Times New Roman"/>
              </a:rPr>
              <a:t> CNNs are deep learning models capable of detecting patterns in complex data, making them suitable for recognizing signs of early heart attacks from ECG signals.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Benefits of combining technology and healthcare:</a:t>
            </a:r>
            <a:r>
              <a:rPr lang="en" sz="1700">
                <a:solidFill>
                  <a:schemeClr val="dk1"/>
                </a:solidFill>
                <a:latin typeface="Times New Roman"/>
                <a:ea typeface="Times New Roman"/>
                <a:cs typeface="Times New Roman"/>
                <a:sym typeface="Times New Roman"/>
              </a:rPr>
              <a:t> By integrating CNNs with wearable devices, we can build systems that provide quick, reliable early warnings, improving response times and patient outcomes.</a:t>
            </a:r>
            <a:endParaRPr sz="1700">
              <a:solidFill>
                <a:schemeClr val="dk1"/>
              </a:solidFill>
              <a:latin typeface="Times New Roman"/>
              <a:ea typeface="Times New Roman"/>
              <a:cs typeface="Times New Roman"/>
              <a:sym typeface="Times New Roman"/>
            </a:endParaRPr>
          </a:p>
          <a:p>
            <a:pPr indent="-165100" lvl="0" marL="558800" rtl="0" algn="just">
              <a:lnSpc>
                <a:spcPct val="115000"/>
              </a:lnSpc>
              <a:spcBef>
                <a:spcPts val="2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80178" y="127428"/>
            <a:ext cx="6858000" cy="1008000"/>
          </a:xfrm>
          <a:prstGeom prst="rect">
            <a:avLst/>
          </a:prstGeom>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sz="2200">
                <a:latin typeface="ABeeZee"/>
                <a:ea typeface="ABeeZee"/>
                <a:cs typeface="ABeeZee"/>
                <a:sym typeface="ABeeZee"/>
              </a:rPr>
              <a:t>Literature Survey</a:t>
            </a:r>
            <a:endParaRPr/>
          </a:p>
        </p:txBody>
      </p:sp>
      <p:graphicFrame>
        <p:nvGraphicFramePr>
          <p:cNvPr id="94" name="Google Shape;94;p19"/>
          <p:cNvGraphicFramePr/>
          <p:nvPr/>
        </p:nvGraphicFramePr>
        <p:xfrm>
          <a:off x="380175" y="615200"/>
          <a:ext cx="3000000" cy="3000000"/>
        </p:xfrm>
        <a:graphic>
          <a:graphicData uri="http://schemas.openxmlformats.org/drawingml/2006/table">
            <a:tbl>
              <a:tblPr>
                <a:noFill/>
                <a:tableStyleId>{4EE57072-2903-45CE-9788-A76B0A918F5A}</a:tableStyleId>
              </a:tblPr>
              <a:tblGrid>
                <a:gridCol w="681750"/>
                <a:gridCol w="2349025"/>
                <a:gridCol w="2110975"/>
                <a:gridCol w="3380650"/>
              </a:tblGrid>
              <a:tr h="520225">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Sr.no</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Title of the Paper</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Objective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Highlights</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1DC"/>
                    </a:solidFill>
                  </a:tcPr>
                </a:tc>
              </a:tr>
              <a:tr h="8697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ECG Based Early Heart Attack Prediction Using Neural Networks(2022)</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 predict early heart attacks using neural networks and evaluate the accuracy of different deep learning techniques.</a:t>
                      </a:r>
                      <a:endParaRPr>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Dataset: UCI ML Dataset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Method-Naive Bayes, SVM, k-NN, CNN, ANN</a:t>
                      </a:r>
                      <a:endParaRPr>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r h="13317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lnSpc>
                          <a:spcPct val="115000"/>
                        </a:lnSpc>
                        <a:spcBef>
                          <a:spcPts val="1200"/>
                        </a:spcBef>
                        <a:spcAft>
                          <a:spcPts val="1200"/>
                        </a:spcAft>
                        <a:buNone/>
                      </a:pPr>
                      <a:r>
                        <a:rPr b="1" lang="en">
                          <a:solidFill>
                            <a:srgbClr val="333333"/>
                          </a:solidFill>
                          <a:latin typeface="Times New Roman"/>
                          <a:ea typeface="Times New Roman"/>
                          <a:cs typeface="Times New Roman"/>
                          <a:sym typeface="Times New Roman"/>
                        </a:rPr>
                        <a:t>Real-Time Multilead Convolutional Neural Network for Myocardial Infarction Detection(2018)</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To detect myocardial infarction using multilead ECG with a CNN-based algorithm.</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Dataset:PTB diagnostic database</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Method:Beat segmentation, fuzzy information granulation, multilead-CNN with sub 2-D convolution and lead asymmetric pooling (LAP), real-time testing on MATLAB and ARM Cortex-A9.</a:t>
                      </a:r>
                      <a:endParaRPr>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r h="5294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lnSpc>
                          <a:spcPct val="115000"/>
                        </a:lnSpc>
                        <a:spcBef>
                          <a:spcPts val="1200"/>
                        </a:spcBef>
                        <a:spcAft>
                          <a:spcPts val="1200"/>
                        </a:spcAft>
                        <a:buNone/>
                      </a:pPr>
                      <a:r>
                        <a:rPr b="1" lang="en">
                          <a:solidFill>
                            <a:srgbClr val="333333"/>
                          </a:solidFill>
                          <a:latin typeface="Times New Roman"/>
                          <a:ea typeface="Times New Roman"/>
                          <a:cs typeface="Times New Roman"/>
                          <a:sym typeface="Times New Roman"/>
                        </a:rPr>
                        <a:t>ECG Signal Classification Using Deep Learning Techniques Based on the PTB-XL Dataset(2021)</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 automatically classify ECG signals using deep learning techniques for cardiovascular disease diagnosis.</a:t>
                      </a:r>
                      <a:endParaRPr>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Dataset:PTB-XL database</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Method: convolutional network, SincNet, and a convolutional network with entropy-based features.</a:t>
                      </a:r>
                      <a:endParaRPr>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582378" y="64253"/>
            <a:ext cx="6858000" cy="1008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100" name="Google Shape;100;p20"/>
          <p:cNvSpPr txBox="1"/>
          <p:nvPr>
            <p:ph idx="1" type="body"/>
          </p:nvPr>
        </p:nvSpPr>
        <p:spPr>
          <a:xfrm>
            <a:off x="448975" y="612200"/>
            <a:ext cx="7974300" cy="36411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1.The goal is to use a smartwatch to monitor heart activity and catch early signs of a heart attack, so people can get help sooner and stay healthier.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2.To make heart health monitoring simple and convenient, so anyone ca</a:t>
            </a:r>
            <a:r>
              <a:rPr lang="en" sz="1700">
                <a:solidFill>
                  <a:schemeClr val="dk1"/>
                </a:solidFill>
                <a:latin typeface="Times New Roman"/>
                <a:ea typeface="Times New Roman"/>
                <a:cs typeface="Times New Roman"/>
                <a:sym typeface="Times New Roman"/>
              </a:rPr>
              <a:t>n </a:t>
            </a:r>
            <a:r>
              <a:rPr lang="en" sz="1700">
                <a:solidFill>
                  <a:schemeClr val="dk1"/>
                </a:solidFill>
                <a:latin typeface="Times New Roman"/>
                <a:ea typeface="Times New Roman"/>
                <a:cs typeface="Times New Roman"/>
                <a:sym typeface="Times New Roman"/>
              </a:rPr>
              <a:t>keep an eye on their heart and take action if something's wrong.</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3. To alert people quickly if their heart shows signs of trouble, helping them get medical help before things get serious.</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p>
          <a:p>
            <a:pPr indent="0" lvl="0" marL="0" rtl="0" algn="l">
              <a:spcBef>
                <a:spcPts val="700"/>
              </a:spcBef>
              <a:spcAft>
                <a:spcPts val="0"/>
              </a:spcAft>
              <a:buNone/>
            </a:pPr>
            <a:r>
              <a:rPr lang="en" sz="1700"/>
              <a:t>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734028" y="76878"/>
            <a:ext cx="6858000" cy="1008000"/>
          </a:xfrm>
          <a:prstGeom prst="rect">
            <a:avLst/>
          </a:prstGeom>
        </p:spPr>
        <p:txBody>
          <a:bodyPr anchorCtr="0" anchor="t" bIns="34275" lIns="68575" spcFirstLastPara="1" rIns="68575" wrap="square" tIns="34275">
            <a:normAutofit/>
          </a:bodyPr>
          <a:lstStyle/>
          <a:p>
            <a:pPr indent="0" lvl="0" marL="0" rtl="0" algn="just">
              <a:lnSpc>
                <a:spcPct val="115000"/>
              </a:lnSpc>
              <a:spcBef>
                <a:spcPts val="200"/>
              </a:spcBef>
              <a:spcAft>
                <a:spcPts val="1200"/>
              </a:spcAft>
              <a:buClr>
                <a:schemeClr val="dk1"/>
              </a:buClr>
              <a:buSzPts val="1100"/>
              <a:buFont typeface="Arial"/>
              <a:buNone/>
            </a:pPr>
            <a:r>
              <a:rPr b="1" lang="en">
                <a:latin typeface="Times New Roman"/>
                <a:ea typeface="Times New Roman"/>
                <a:cs typeface="Times New Roman"/>
                <a:sym typeface="Times New Roman"/>
              </a:rPr>
              <a:t>Problem Statement</a:t>
            </a:r>
            <a:endParaRPr b="1" sz="5200"/>
          </a:p>
        </p:txBody>
      </p:sp>
      <p:sp>
        <p:nvSpPr>
          <p:cNvPr id="106" name="Google Shape;106;p21"/>
          <p:cNvSpPr txBox="1"/>
          <p:nvPr>
            <p:ph idx="1" type="body"/>
          </p:nvPr>
        </p:nvSpPr>
        <p:spPr>
          <a:xfrm>
            <a:off x="163275" y="648300"/>
            <a:ext cx="8534700" cy="3846900"/>
          </a:xfrm>
          <a:prstGeom prst="rect">
            <a:avLst/>
          </a:prstGeom>
        </p:spPr>
        <p:txBody>
          <a:bodyPr anchorCtr="0" anchor="t" bIns="34275" lIns="68575" spcFirstLastPara="1" rIns="68575" wrap="square" tIns="34275">
            <a:normAutofit/>
          </a:bodyPr>
          <a:lstStyle/>
          <a:p>
            <a:pPr indent="0" lvl="0" marL="0" rtl="0" algn="just">
              <a:lnSpc>
                <a:spcPct val="115000"/>
              </a:lnSpc>
              <a:spcBef>
                <a:spcPts val="20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a:p>
            <a:pPr indent="-101600" lvl="0" marL="558800" rtl="0" algn="just">
              <a:lnSpc>
                <a:spcPct val="115000"/>
              </a:lnSpc>
              <a:spcBef>
                <a:spcPts val="1200"/>
              </a:spcBef>
              <a:spcAft>
                <a:spcPts val="0"/>
              </a:spcAft>
              <a:buClr>
                <a:schemeClr val="dk1"/>
              </a:buClr>
              <a:buSzPts val="1100"/>
              <a:buFont typeface="Arial"/>
              <a:buNone/>
            </a:pPr>
            <a:r>
              <a:rPr lang="en" sz="1700">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Developing a reliable, user-friendly system for early heart attack detection using ECG sensors on smartwatches is essential. The project aims to address key challenges, including ensuring accuracy and reliability of readings, developing advanced data analysis algorithms, implementing timely alerts, protecting privacy.</a:t>
            </a:r>
            <a:endParaRPr sz="1700">
              <a:solidFill>
                <a:schemeClr val="dk1"/>
              </a:solidFill>
              <a:latin typeface="Times New Roman"/>
              <a:ea typeface="Times New Roman"/>
              <a:cs typeface="Times New Roman"/>
              <a:sym typeface="Times New Roman"/>
            </a:endParaRPr>
          </a:p>
          <a:p>
            <a:pPr indent="-101600" lvl="0" marL="558800" rtl="0" algn="just">
              <a:lnSpc>
                <a:spcPct val="115000"/>
              </a:lnSpc>
              <a:spcBef>
                <a:spcPts val="200"/>
              </a:spcBef>
              <a:spcAft>
                <a:spcPts val="0"/>
              </a:spcAft>
              <a:buClr>
                <a:schemeClr val="dk1"/>
              </a:buClr>
              <a:buSzPts val="1100"/>
              <a:buFont typeface="Arial"/>
              <a:buNone/>
            </a:pP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700"/>
              </a:spcBef>
              <a:spcAft>
                <a:spcPts val="0"/>
              </a:spcAft>
              <a:buNone/>
            </a:pPr>
            <a:r>
              <a:t/>
            </a:r>
            <a:endParaRPr sz="1700"/>
          </a:p>
        </p:txBody>
      </p:sp>
      <p:pic>
        <p:nvPicPr>
          <p:cNvPr id="107" name="Google Shape;107;p21"/>
          <p:cNvPicPr preferRelativeResize="0"/>
          <p:nvPr/>
        </p:nvPicPr>
        <p:blipFill>
          <a:blip r:embed="rId3">
            <a:alphaModFix/>
          </a:blip>
          <a:stretch>
            <a:fillRect/>
          </a:stretch>
        </p:blipFill>
        <p:spPr>
          <a:xfrm>
            <a:off x="209550" y="3000363"/>
            <a:ext cx="4362450"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0" y="-5"/>
            <a:ext cx="6333000" cy="826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Selection</a:t>
            </a:r>
            <a:endParaRPr>
              <a:latin typeface="Times New Roman"/>
              <a:ea typeface="Times New Roman"/>
              <a:cs typeface="Times New Roman"/>
              <a:sym typeface="Times New Roman"/>
            </a:endParaRPr>
          </a:p>
        </p:txBody>
      </p:sp>
      <p:sp>
        <p:nvSpPr>
          <p:cNvPr id="113" name="Google Shape;113;p22"/>
          <p:cNvSpPr txBox="1"/>
          <p:nvPr>
            <p:ph idx="1" type="body"/>
          </p:nvPr>
        </p:nvSpPr>
        <p:spPr>
          <a:xfrm>
            <a:off x="96000" y="624050"/>
            <a:ext cx="9048000" cy="4459200"/>
          </a:xfrm>
          <a:prstGeom prst="rect">
            <a:avLst/>
          </a:prstGeom>
        </p:spPr>
        <p:txBody>
          <a:bodyPr anchorCtr="0" anchor="t" bIns="34275" lIns="68575" spcFirstLastPara="1" rIns="68575" wrap="square" tIns="34275">
            <a:noAutofit/>
          </a:bodyPr>
          <a:lstStyle/>
          <a:p>
            <a:pPr indent="0" lvl="0" marL="0" rtl="0" algn="l">
              <a:lnSpc>
                <a:spcPct val="100000"/>
              </a:lnSpc>
              <a:spcBef>
                <a:spcPts val="700"/>
              </a:spcBef>
              <a:spcAft>
                <a:spcPts val="0"/>
              </a:spcAft>
              <a:buNone/>
            </a:pPr>
            <a:r>
              <a:rPr lang="en" sz="1600">
                <a:solidFill>
                  <a:schemeClr val="dk1"/>
                </a:solidFill>
                <a:latin typeface="Times New Roman"/>
                <a:ea typeface="Times New Roman"/>
                <a:cs typeface="Times New Roman"/>
                <a:sym typeface="Times New Roman"/>
              </a:rPr>
              <a:t>Dataset Link:</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700"/>
              </a:spcBef>
              <a:spcAft>
                <a:spcPts val="0"/>
              </a:spcAft>
              <a:buNone/>
            </a:pPr>
            <a:r>
              <a:rPr lang="en" sz="16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https://www.kaggle.com/datasets/drkhaledmohsin/national-heart-foundation-2023-ecg-dataset?select=ECG+Data</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700"/>
              </a:spcBef>
              <a:spcAft>
                <a:spcPts val="0"/>
              </a:spcAft>
              <a:buNone/>
            </a:pPr>
            <a:r>
              <a:rPr lang="en" sz="1600">
                <a:solidFill>
                  <a:schemeClr val="dk1"/>
                </a:solidFill>
                <a:latin typeface="Times New Roman"/>
                <a:ea typeface="Times New Roman"/>
                <a:cs typeface="Times New Roman"/>
                <a:sym typeface="Times New Roman"/>
              </a:rPr>
              <a:t>Description:</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700"/>
              </a:spcBef>
              <a:spcAft>
                <a:spcPts val="0"/>
              </a:spcAft>
              <a:buNone/>
            </a:pPr>
            <a:r>
              <a:rPr lang="en" sz="1600">
                <a:solidFill>
                  <a:schemeClr val="dk1"/>
                </a:solidFill>
                <a:latin typeface="Times New Roman"/>
                <a:ea typeface="Times New Roman"/>
                <a:cs typeface="Times New Roman"/>
                <a:sym typeface="Times New Roman"/>
              </a:rPr>
              <a:t>Categories</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600">
                <a:solidFill>
                  <a:schemeClr val="dk1"/>
                </a:solidFill>
                <a:latin typeface="Times New Roman"/>
                <a:ea typeface="Times New Roman"/>
                <a:cs typeface="Times New Roman"/>
                <a:sym typeface="Times New Roman"/>
              </a:rPr>
              <a:t>Abnormal Heartbeat Patients:</a:t>
            </a:r>
            <a:r>
              <a:rPr lang="en" sz="1600">
                <a:solidFill>
                  <a:schemeClr val="dk1"/>
                </a:solidFill>
                <a:latin typeface="Times New Roman"/>
                <a:ea typeface="Times New Roman"/>
                <a:cs typeface="Times New Roman"/>
                <a:sym typeface="Times New Roman"/>
              </a:rPr>
              <a:t>These abnormalities may include atrial fibrillation, bradycardia, tachycardia, ectopic beats, or other arrhythmias. Analysis of these images aids in diagnosing and managing various cardiac conditions.</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600">
                <a:solidFill>
                  <a:schemeClr val="dk1"/>
                </a:solidFill>
                <a:latin typeface="Times New Roman"/>
                <a:ea typeface="Times New Roman"/>
                <a:cs typeface="Times New Roman"/>
                <a:sym typeface="Times New Roman"/>
              </a:rPr>
              <a:t>Myocardial Infarction Patients:</a:t>
            </a:r>
            <a:r>
              <a:rPr lang="en" sz="1600">
                <a:solidFill>
                  <a:schemeClr val="dk1"/>
                </a:solidFill>
                <a:latin typeface="Times New Roman"/>
                <a:ea typeface="Times New Roman"/>
                <a:cs typeface="Times New Roman"/>
                <a:sym typeface="Times New Roman"/>
              </a:rPr>
              <a:t>These images typically show characteristic changes in the ECG waveform, such as ST-segment elevation or depression, T-wave inversion, or pathological Q-waves, indicative of myocardial damage.</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600">
                <a:solidFill>
                  <a:schemeClr val="dk1"/>
                </a:solidFill>
                <a:latin typeface="Times New Roman"/>
                <a:ea typeface="Times New Roman"/>
                <a:cs typeface="Times New Roman"/>
                <a:sym typeface="Times New Roman"/>
              </a:rPr>
              <a:t>Normal Persons:</a:t>
            </a:r>
            <a:r>
              <a:rPr lang="en" sz="1600">
                <a:solidFill>
                  <a:schemeClr val="dk1"/>
                </a:solidFill>
                <a:latin typeface="Times New Roman"/>
                <a:ea typeface="Times New Roman"/>
                <a:cs typeface="Times New Roman"/>
                <a:sym typeface="Times New Roman"/>
              </a:rPr>
              <a:t>Images in this group represent ECG readings from individuals with no apparent cardiac abnormalities. The ECG traces from these individuals serve as reference or baseline patterns for comparison with abnormal readings, facilitating the identification of deviations from normal cardiac activity.</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1600">
              <a:solidFill>
                <a:srgbClr val="3C40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3C4043"/>
              </a:solidFill>
              <a:latin typeface="Times New Roman"/>
              <a:ea typeface="Times New Roman"/>
              <a:cs typeface="Times New Roman"/>
              <a:sym typeface="Times New Roman"/>
            </a:endParaRPr>
          </a:p>
          <a:p>
            <a:pPr indent="0" lvl="0" marL="0" rtl="0" algn="l">
              <a:spcBef>
                <a:spcPts val="7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99237" y="0"/>
            <a:ext cx="8810700" cy="1008000"/>
          </a:xfrm>
          <a:prstGeom prst="rect">
            <a:avLst/>
          </a:prstGeom>
        </p:spPr>
        <p:txBody>
          <a:bodyPr anchorCtr="0" anchor="t" bIns="34275" lIns="68575" spcFirstLastPara="1" rIns="68575" wrap="square" tIns="34275">
            <a:noAutofit/>
          </a:bodyPr>
          <a:lstStyle/>
          <a:p>
            <a:pPr indent="-368300" lvl="0" marL="457200" rtl="0" algn="l">
              <a:lnSpc>
                <a:spcPct val="100000"/>
              </a:lnSpc>
              <a:spcBef>
                <a:spcPts val="0"/>
              </a:spcBef>
              <a:spcAft>
                <a:spcPts val="0"/>
              </a:spcAft>
              <a:buSzPts val="2200"/>
              <a:buFont typeface="ABeeZee"/>
              <a:buChar char="➢"/>
            </a:pPr>
            <a:r>
              <a:rPr lang="en" sz="2200">
                <a:latin typeface="ABeeZee"/>
                <a:ea typeface="ABeeZee"/>
                <a:cs typeface="ABeeZee"/>
                <a:sym typeface="ABeeZee"/>
              </a:rPr>
              <a:t>Proposed Solution</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3800"/>
          </a:p>
        </p:txBody>
      </p:sp>
      <p:pic>
        <p:nvPicPr>
          <p:cNvPr id="119" name="Google Shape;119;p23"/>
          <p:cNvPicPr preferRelativeResize="0"/>
          <p:nvPr/>
        </p:nvPicPr>
        <p:blipFill rotWithShape="1">
          <a:blip r:embed="rId3">
            <a:alphaModFix/>
          </a:blip>
          <a:srcRect b="0" l="5473" r="0" t="0"/>
          <a:stretch/>
        </p:blipFill>
        <p:spPr>
          <a:xfrm>
            <a:off x="1110775" y="475925"/>
            <a:ext cx="6922451" cy="2768175"/>
          </a:xfrm>
          <a:prstGeom prst="rect">
            <a:avLst/>
          </a:prstGeom>
          <a:noFill/>
          <a:ln cap="flat" cmpd="sng" w="9525">
            <a:solidFill>
              <a:schemeClr val="dk1"/>
            </a:solidFill>
            <a:prstDash val="solid"/>
            <a:round/>
            <a:headEnd len="sm" w="sm" type="none"/>
            <a:tailEnd len="sm" w="sm" type="none"/>
          </a:ln>
        </p:spPr>
      </p:pic>
      <p:sp>
        <p:nvSpPr>
          <p:cNvPr id="120" name="Google Shape;120;p23"/>
          <p:cNvSpPr txBox="1"/>
          <p:nvPr/>
        </p:nvSpPr>
        <p:spPr>
          <a:xfrm>
            <a:off x="503325" y="3244100"/>
            <a:ext cx="80301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222222"/>
                </a:solidFill>
                <a:highlight>
                  <a:schemeClr val="lt1"/>
                </a:highlight>
                <a:latin typeface="Times New Roman"/>
                <a:ea typeface="Times New Roman"/>
                <a:cs typeface="Times New Roman"/>
                <a:sym typeface="Times New Roman"/>
              </a:rPr>
              <a:t>Figure 1: Framework of Early Heart Attack Detection using ECG and CNN on Smartwatch</a:t>
            </a:r>
            <a:endParaRPr sz="15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Figure 1 Shows the following:</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1. Smartwatch with ECG Sensor</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2. Data Transmission</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3. CNN Model for ECG Analysis </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4. Detection of Irregularities</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22222"/>
                </a:solidFill>
                <a:highlight>
                  <a:schemeClr val="lt1"/>
                </a:highlight>
                <a:latin typeface="Times New Roman"/>
                <a:ea typeface="Times New Roman"/>
                <a:cs typeface="Times New Roman"/>
                <a:sym typeface="Times New Roman"/>
              </a:rPr>
              <a:t>5. User Alert System</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