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108" r:id="rId4"/>
  </p:sldMasterIdLst>
  <p:notesMasterIdLst>
    <p:notesMasterId r:id="rId21"/>
  </p:notesMasterIdLst>
  <p:handoutMasterIdLst>
    <p:handoutMasterId r:id="rId22"/>
  </p:handoutMasterIdLst>
  <p:sldIdLst>
    <p:sldId id="312" r:id="rId5"/>
    <p:sldId id="304" r:id="rId6"/>
    <p:sldId id="307" r:id="rId7"/>
    <p:sldId id="282" r:id="rId8"/>
    <p:sldId id="281" r:id="rId9"/>
    <p:sldId id="314" r:id="rId10"/>
    <p:sldId id="315" r:id="rId11"/>
    <p:sldId id="324" r:id="rId12"/>
    <p:sldId id="317" r:id="rId13"/>
    <p:sldId id="325" r:id="rId14"/>
    <p:sldId id="327" r:id="rId15"/>
    <p:sldId id="328" r:id="rId16"/>
    <p:sldId id="329" r:id="rId17"/>
    <p:sldId id="330" r:id="rId18"/>
    <p:sldId id="318" r:id="rId19"/>
    <p:sldId id="326" r:id="rId2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6"/>
    <a:srgbClr val="202C8F"/>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CFB432-2D9F-4388-8512-5EEF47F466A3}" v="224" dt="2024-03-15T05:47:48.836"/>
    <p1510:client id="{097D66BD-AB22-44D8-9EA4-83B70F9A5899}" v="689" dt="2024-03-14T17:23:09.589"/>
    <p1510:client id="{2E1DD270-125A-4AC9-B361-21AF6157950E}" v="265" dt="2024-03-15T06:20:18.117"/>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22" autoAdjust="0"/>
    <p:restoredTop sz="95388" autoAdjust="0"/>
  </p:normalViewPr>
  <p:slideViewPr>
    <p:cSldViewPr snapToGrid="0" snapToObjects="1">
      <p:cViewPr varScale="1">
        <p:scale>
          <a:sx n="81" d="100"/>
          <a:sy n="81" d="100"/>
        </p:scale>
        <p:origin x="859" y="48"/>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409505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9041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684892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8430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453018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5144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41258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3/15/2024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1193922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9630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23690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82102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76160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42282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71972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04492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648156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12766749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78632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019646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32315142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6092831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20562669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18515595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30601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5015889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2366557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9216246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34688539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61344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24910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461441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68777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8098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1643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51190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19057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89434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3/15/2024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0441487"/>
      </p:ext>
    </p:extLst>
  </p:cSld>
  <p:clrMap bg1="dk1" tx1="lt1" bg2="dk2" tx2="lt2" accent1="accent1" accent2="accent2" accent3="accent3" accent4="accent4" accent5="accent5" accent6="accent6" hlink="hlink" folHlink="folHlink"/>
  <p:sldLayoutIdLst>
    <p:sldLayoutId id="2147484109" r:id="rId1"/>
    <p:sldLayoutId id="2147484110" r:id="rId2"/>
    <p:sldLayoutId id="2147484111" r:id="rId3"/>
    <p:sldLayoutId id="2147484112" r:id="rId4"/>
    <p:sldLayoutId id="2147484113" r:id="rId5"/>
    <p:sldLayoutId id="2147484114" r:id="rId6"/>
    <p:sldLayoutId id="2147484115" r:id="rId7"/>
    <p:sldLayoutId id="2147484116" r:id="rId8"/>
    <p:sldLayoutId id="2147484117" r:id="rId9"/>
    <p:sldLayoutId id="2147484118" r:id="rId10"/>
    <p:sldLayoutId id="2147484119" r:id="rId11"/>
    <p:sldLayoutId id="2147484120" r:id="rId12"/>
    <p:sldLayoutId id="2147484121" r:id="rId13"/>
    <p:sldLayoutId id="2147484122" r:id="rId14"/>
    <p:sldLayoutId id="2147484123" r:id="rId15"/>
    <p:sldLayoutId id="2147484124" r:id="rId16"/>
    <p:sldLayoutId id="2147484125" r:id="rId17"/>
    <p:sldLayoutId id="2147484126" r:id="rId18"/>
    <p:sldLayoutId id="2147484127" r:id="rId19"/>
    <p:sldLayoutId id="2147484128" r:id="rId20"/>
    <p:sldLayoutId id="2147484129" r:id="rId21"/>
    <p:sldLayoutId id="2147484130" r:id="rId22"/>
    <p:sldLayoutId id="2147484131" r:id="rId23"/>
    <p:sldLayoutId id="2147484132" r:id="rId24"/>
    <p:sldLayoutId id="2147484133" r:id="rId25"/>
    <p:sldLayoutId id="2147484134" r:id="rId26"/>
    <p:sldLayoutId id="2147484135" r:id="rId27"/>
    <p:sldLayoutId id="2147484136" r:id="rId28"/>
    <p:sldLayoutId id="2147484137" r:id="rId29"/>
    <p:sldLayoutId id="2147484138" r:id="rId30"/>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0.xml"/><Relationship Id="rId1" Type="http://schemas.openxmlformats.org/officeDocument/2006/relationships/slideLayout" Target="../slideLayouts/slideLayout25.xml"/><Relationship Id="rId4" Type="http://schemas.openxmlformats.org/officeDocument/2006/relationships/image" Target="../media/image26.jpg"/></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jpeg"/><Relationship Id="rId7" Type="http://schemas.openxmlformats.org/officeDocument/2006/relationships/hyperlink" Target="https://creativecommons.org/licenses/by-nc-sa/3.0/" TargetMode="External"/><Relationship Id="rId2" Type="http://schemas.openxmlformats.org/officeDocument/2006/relationships/notesSlide" Target="../notesSlides/notesSlide11.xml"/><Relationship Id="rId1" Type="http://schemas.openxmlformats.org/officeDocument/2006/relationships/slideLayout" Target="../slideLayouts/slideLayout25.xml"/><Relationship Id="rId6" Type="http://schemas.openxmlformats.org/officeDocument/2006/relationships/hyperlink" Target="https://www.flickr.com/photos/nichodesign/10612734075" TargetMode="External"/><Relationship Id="rId5" Type="http://schemas.openxmlformats.org/officeDocument/2006/relationships/image" Target="../media/image28.jpe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6.jpeg"/><Relationship Id="rId7" Type="http://schemas.openxmlformats.org/officeDocument/2006/relationships/hyperlink" Target="https://creativecommons.org/licenses/by-nc-sa/3.0/" TargetMode="External"/><Relationship Id="rId2" Type="http://schemas.openxmlformats.org/officeDocument/2006/relationships/notesSlide" Target="../notesSlides/notesSlide12.xml"/><Relationship Id="rId1" Type="http://schemas.openxmlformats.org/officeDocument/2006/relationships/slideLayout" Target="../slideLayouts/slideLayout25.xml"/><Relationship Id="rId6" Type="http://schemas.openxmlformats.org/officeDocument/2006/relationships/hyperlink" Target="https://www.flickr.com/photos/nichodesign/10612734075" TargetMode="External"/><Relationship Id="rId5" Type="http://schemas.openxmlformats.org/officeDocument/2006/relationships/image" Target="../media/image28.jpe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6.jpeg"/><Relationship Id="rId7" Type="http://schemas.openxmlformats.org/officeDocument/2006/relationships/hyperlink" Target="https://creativecommons.org/licenses/by-nc-sa/3.0/" TargetMode="External"/><Relationship Id="rId2" Type="http://schemas.openxmlformats.org/officeDocument/2006/relationships/notesSlide" Target="../notesSlides/notesSlide13.xml"/><Relationship Id="rId1" Type="http://schemas.openxmlformats.org/officeDocument/2006/relationships/slideLayout" Target="../slideLayouts/slideLayout25.xml"/><Relationship Id="rId6" Type="http://schemas.openxmlformats.org/officeDocument/2006/relationships/hyperlink" Target="https://www.flickr.com/photos/nichodesign/10612734075" TargetMode="External"/><Relationship Id="rId5" Type="http://schemas.openxmlformats.org/officeDocument/2006/relationships/image" Target="../media/image28.jpe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4.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5.xml"/><Relationship Id="rId4" Type="http://schemas.openxmlformats.org/officeDocument/2006/relationships/image" Target="../media/image26.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4" name="Picture 3" descr="Purple light on gadgets">
            <a:extLst>
              <a:ext uri="{FF2B5EF4-FFF2-40B4-BE49-F238E27FC236}">
                <a16:creationId xmlns:a16="http://schemas.microsoft.com/office/drawing/2014/main" id="{F2D2B9BF-AF2F-69BC-1F7F-48766ACF1266}"/>
              </a:ext>
            </a:extLst>
          </p:cNvPr>
          <p:cNvPicPr>
            <a:picLocks noChangeAspect="1"/>
          </p:cNvPicPr>
          <p:nvPr/>
        </p:nvPicPr>
        <p:blipFill rotWithShape="1">
          <a:blip r:embed="rId5"/>
          <a:srcRect l="9091" t="14040" b="9352"/>
          <a:stretch/>
        </p:blipFill>
        <p:spPr>
          <a:xfrm>
            <a:off x="20" y="11555"/>
            <a:ext cx="12191980" cy="6857990"/>
          </a:xfrm>
          <a:prstGeom prst="rect">
            <a:avLst/>
          </a:prstGeom>
        </p:spPr>
      </p:pic>
      <p:pic>
        <p:nvPicPr>
          <p:cNvPr id="20" name="Picture 19">
            <a:extLst>
              <a:ext uri="{FF2B5EF4-FFF2-40B4-BE49-F238E27FC236}">
                <a16:creationId xmlns:a16="http://schemas.microsoft.com/office/drawing/2014/main" id="{8EC1A43B-D167-4E96-B7AD-61D3D9225C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22" name="Picture 21">
            <a:extLst>
              <a:ext uri="{FF2B5EF4-FFF2-40B4-BE49-F238E27FC236}">
                <a16:creationId xmlns:a16="http://schemas.microsoft.com/office/drawing/2014/main" id="{86623E07-B4B3-43D5-AB6E-5FD9A1C11D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l="41427"/>
          <a:stretch/>
        </p:blipFill>
        <p:spPr>
          <a:xfrm>
            <a:off x="5147732" y="93132"/>
            <a:ext cx="7044267" cy="6764867"/>
          </a:xfrm>
          <a:prstGeom prst="rect">
            <a:avLst/>
          </a:prstGeom>
        </p:spPr>
      </p:pic>
      <p:sp>
        <p:nvSpPr>
          <p:cNvPr id="24" name="Freeform 5">
            <a:extLst>
              <a:ext uri="{FF2B5EF4-FFF2-40B4-BE49-F238E27FC236}">
                <a16:creationId xmlns:a16="http://schemas.microsoft.com/office/drawing/2014/main" id="{C727912B-C157-4CDB-8486-00E702D36C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2">
              <a:alpha val="7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solidFill>
                <a:schemeClr val="bg2">
                  <a:lumMod val="75000"/>
                </a:schemeClr>
              </a:solidFill>
            </a:endParaRPr>
          </a:p>
        </p:txBody>
      </p:sp>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5810596" y="1206630"/>
            <a:ext cx="6114312" cy="5649583"/>
          </a:xfrm>
        </p:spPr>
        <p:txBody>
          <a:bodyPr vert="horz" lIns="91440" tIns="45720" rIns="91440" bIns="45720" rtlCol="0" anchor="b">
            <a:normAutofit/>
          </a:bodyPr>
          <a:lstStyle/>
          <a:p>
            <a:pPr algn="r"/>
            <a:r>
              <a:rPr lang="en-US" sz="4800" dirty="0" err="1">
                <a:solidFill>
                  <a:schemeClr val="bg2">
                    <a:lumMod val="75000"/>
                  </a:schemeClr>
                </a:solidFill>
                <a:highlight>
                  <a:srgbClr val="FFFF00"/>
                </a:highlight>
              </a:rPr>
              <a:t>Mentorness</a:t>
            </a:r>
            <a:br>
              <a:rPr lang="en-US" sz="4800" dirty="0">
                <a:solidFill>
                  <a:schemeClr val="bg2">
                    <a:lumMod val="75000"/>
                  </a:schemeClr>
                </a:solidFill>
                <a:highlight>
                  <a:srgbClr val="FFFF00"/>
                </a:highlight>
              </a:rPr>
            </a:br>
            <a:r>
              <a:rPr lang="en-US" sz="4800" dirty="0">
                <a:solidFill>
                  <a:schemeClr val="bg2">
                    <a:lumMod val="75000"/>
                  </a:schemeClr>
                </a:solidFill>
                <a:highlight>
                  <a:srgbClr val="FFFF00"/>
                </a:highlight>
              </a:rPr>
              <a:t>internship Task-3</a:t>
            </a:r>
            <a:br>
              <a:rPr lang="en-US" sz="4800" dirty="0">
                <a:solidFill>
                  <a:schemeClr val="bg2">
                    <a:lumMod val="75000"/>
                  </a:schemeClr>
                </a:solidFill>
                <a:highlight>
                  <a:srgbClr val="FFFF00"/>
                </a:highlight>
              </a:rPr>
            </a:br>
            <a:br>
              <a:rPr lang="en-US" sz="4800" dirty="0">
                <a:solidFill>
                  <a:schemeClr val="bg2">
                    <a:lumMod val="75000"/>
                  </a:schemeClr>
                </a:solidFill>
              </a:rPr>
            </a:br>
            <a:r>
              <a:rPr lang="en-US" sz="4800" dirty="0">
                <a:solidFill>
                  <a:schemeClr val="bg2">
                    <a:lumMod val="75000"/>
                  </a:schemeClr>
                </a:solidFill>
                <a:highlight>
                  <a:srgbClr val="FFFF00"/>
                </a:highlight>
              </a:rPr>
              <a:t>Project</a:t>
            </a:r>
            <a:r>
              <a:rPr lang="en-US" sz="4800" dirty="0">
                <a:solidFill>
                  <a:schemeClr val="bg2">
                    <a:lumMod val="75000"/>
                  </a:schemeClr>
                </a:solidFill>
              </a:rPr>
              <a:t>-You-Tube Songs Analysis</a:t>
            </a:r>
            <a:br>
              <a:rPr lang="en-US" sz="4800" dirty="0">
                <a:solidFill>
                  <a:schemeClr val="bg2">
                    <a:lumMod val="75000"/>
                  </a:schemeClr>
                </a:solidFill>
              </a:rPr>
            </a:br>
            <a:br>
              <a:rPr lang="en-US" sz="4800" dirty="0">
                <a:solidFill>
                  <a:schemeClr val="bg2">
                    <a:lumMod val="75000"/>
                  </a:schemeClr>
                </a:solidFill>
              </a:rPr>
            </a:br>
            <a:br>
              <a:rPr lang="en-US" sz="4800" dirty="0">
                <a:solidFill>
                  <a:schemeClr val="bg2">
                    <a:lumMod val="75000"/>
                  </a:schemeClr>
                </a:solidFill>
              </a:rPr>
            </a:br>
            <a:r>
              <a:rPr lang="en-US" sz="2000" dirty="0">
                <a:solidFill>
                  <a:schemeClr val="bg2">
                    <a:lumMod val="75000"/>
                  </a:schemeClr>
                </a:solidFill>
                <a:highlight>
                  <a:srgbClr val="00FFFF"/>
                </a:highlight>
              </a:rPr>
              <a:t>Pooja Jadhav(MIP-da-03)</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1750663" y="445675"/>
            <a:ext cx="5564038" cy="619785"/>
          </a:xfrm>
        </p:spPr>
        <p:txBody>
          <a:bodyPr>
            <a:normAutofit/>
          </a:bodyPr>
          <a:lstStyle/>
          <a:p>
            <a:r>
              <a:rPr lang="en-US" dirty="0">
                <a:solidFill>
                  <a:schemeClr val="tx1"/>
                </a:solidFill>
                <a:ea typeface="Calibri Light"/>
                <a:cs typeface="Calibri Light"/>
              </a:rPr>
              <a:t>Summary Dashboard</a:t>
            </a:r>
            <a:endParaRPr lang="en-US" dirty="0" err="1">
              <a:solidFill>
                <a:schemeClr val="tx1"/>
              </a:solidFill>
            </a:endParaRPr>
          </a:p>
        </p:txBody>
      </p:sp>
      <p:pic>
        <p:nvPicPr>
          <p:cNvPr id="6" name="Content Placeholder 5" descr="A screenshot of a computer&#10;&#10;Description automatically generated">
            <a:extLst>
              <a:ext uri="{FF2B5EF4-FFF2-40B4-BE49-F238E27FC236}">
                <a16:creationId xmlns:a16="http://schemas.microsoft.com/office/drawing/2014/main" id="{E08D9E11-E51A-EC43-6E16-8399F12F6ACB}"/>
              </a:ext>
            </a:extLst>
          </p:cNvPr>
          <p:cNvPicPr>
            <a:picLocks noGrp="1" noChangeAspect="1"/>
          </p:cNvPicPr>
          <p:nvPr>
            <p:ph sz="half" idx="1"/>
          </p:nvPr>
        </p:nvPicPr>
        <p:blipFill>
          <a:blip r:embed="rId3"/>
          <a:stretch>
            <a:fillRect/>
          </a:stretch>
        </p:blipFill>
        <p:spPr>
          <a:xfrm>
            <a:off x="113123" y="1160894"/>
            <a:ext cx="8749072" cy="5577963"/>
          </a:xfrm>
        </p:spPr>
      </p:pic>
      <p:pic>
        <p:nvPicPr>
          <p:cNvPr id="10" name="Picture Placeholder 9" descr="A person wearing a blue suit and headphones pointing at a computer">
            <a:extLst>
              <a:ext uri="{FF2B5EF4-FFF2-40B4-BE49-F238E27FC236}">
                <a16:creationId xmlns:a16="http://schemas.microsoft.com/office/drawing/2014/main" id="{DD0A0899-5B02-CEB5-E5DD-448B169C2377}"/>
              </a:ext>
            </a:extLst>
          </p:cNvPr>
          <p:cNvPicPr>
            <a:picLocks noGrp="1" noChangeAspect="1"/>
          </p:cNvPicPr>
          <p:nvPr>
            <p:ph type="pic" sz="quarter" idx="14"/>
          </p:nvPr>
        </p:nvPicPr>
        <p:blipFill rotWithShape="1">
          <a:blip r:embed="rId4">
            <a:duotone>
              <a:prstClr val="black"/>
              <a:schemeClr val="accent1">
                <a:tint val="45000"/>
                <a:satMod val="400000"/>
              </a:schemeClr>
            </a:duotone>
          </a:blip>
          <a:srcRect l="31888" r="31888"/>
          <a:stretch/>
        </p:blipFill>
        <p:spPr>
          <a:xfrm>
            <a:off x="8989454" y="388121"/>
            <a:ext cx="3202545" cy="6469879"/>
          </a:xfrm>
        </p:spPr>
      </p:pic>
    </p:spTree>
    <p:extLst>
      <p:ext uri="{BB962C8B-B14F-4D97-AF65-F5344CB8AC3E}">
        <p14:creationId xmlns:p14="http://schemas.microsoft.com/office/powerpoint/2010/main" val="2779258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E3FC1144-BD64-4C61-ACB8-497711C416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cxnSp>
        <p:nvCxnSpPr>
          <p:cNvPr id="35" name="Straight Connector 34">
            <a:extLst>
              <a:ext uri="{FF2B5EF4-FFF2-40B4-BE49-F238E27FC236}">
                <a16:creationId xmlns:a16="http://schemas.microsoft.com/office/drawing/2014/main" id="{B4E57998-7D20-4BE8-9019-4A4122CE3E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90" y="3429000"/>
            <a:ext cx="4637598" cy="0"/>
          </a:xfrm>
          <a:prstGeom prst="line">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a:extLst>
              <a:ext uri="{FF2B5EF4-FFF2-40B4-BE49-F238E27FC236}">
                <a16:creationId xmlns:a16="http://schemas.microsoft.com/office/drawing/2014/main" id="{1EC01BF1-FEAA-4AF6-96A5-24556C1F6B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096" y="0"/>
            <a:ext cx="680" cy="6858000"/>
          </a:xfrm>
          <a:prstGeom prst="line">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9" name="Title 3">
            <a:extLst>
              <a:ext uri="{FF2B5EF4-FFF2-40B4-BE49-F238E27FC236}">
                <a16:creationId xmlns:a16="http://schemas.microsoft.com/office/drawing/2014/main" id="{7A62378F-7D12-F8C3-3DBC-954F054EA5B4}"/>
              </a:ext>
            </a:extLst>
          </p:cNvPr>
          <p:cNvSpPr>
            <a:spLocks noGrp="1"/>
          </p:cNvSpPr>
          <p:nvPr/>
        </p:nvSpPr>
        <p:spPr>
          <a:xfrm>
            <a:off x="1788197" y="1393688"/>
            <a:ext cx="2314595" cy="1014527"/>
          </a:xfrm>
          <a:prstGeom prst="rect">
            <a:avLst/>
          </a:prstGeom>
          <a:effectLst/>
        </p:spPr>
        <p:txBody>
          <a:bodyPr vert="horz" lIns="91440" tIns="45720" rIns="91440" bIns="45720" rtlCol="0" anchor="ctr">
            <a:normAutofit/>
          </a:bodyPr>
          <a:lstStyle>
            <a:lvl1pPr algn="l" defTabSz="457200" rtl="0" eaLnBrk="1" latinLnBrk="0" hangingPunct="1">
              <a:lnSpc>
                <a:spcPct val="100000"/>
              </a:lnSpc>
              <a:spcBef>
                <a:spcPct val="0"/>
              </a:spcBef>
              <a:buNone/>
              <a:defRPr sz="3600" kern="1200" cap="all">
                <a:ln w="3175" cmpd="sng">
                  <a:noFill/>
                </a:ln>
                <a:solidFill>
                  <a:schemeClr val="accent6"/>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 </a:t>
            </a:r>
            <a:r>
              <a:rPr lang="en-US" dirty="0" err="1">
                <a:solidFill>
                  <a:schemeClr val="tx1"/>
                </a:solidFill>
              </a:rPr>
              <a:t>Kpi's</a:t>
            </a:r>
          </a:p>
        </p:txBody>
      </p:sp>
      <p:sp>
        <p:nvSpPr>
          <p:cNvPr id="16" name="Content Placeholder 15">
            <a:extLst>
              <a:ext uri="{FF2B5EF4-FFF2-40B4-BE49-F238E27FC236}">
                <a16:creationId xmlns:a16="http://schemas.microsoft.com/office/drawing/2014/main" id="{5285D667-4E49-9BF3-49C2-EDC9EEF2D057}"/>
              </a:ext>
            </a:extLst>
          </p:cNvPr>
          <p:cNvSpPr>
            <a:spLocks noGrp="1"/>
          </p:cNvSpPr>
          <p:nvPr>
            <p:ph sz="half" idx="1"/>
          </p:nvPr>
        </p:nvSpPr>
        <p:spPr>
          <a:xfrm>
            <a:off x="541465" y="3694506"/>
            <a:ext cx="8380121" cy="2774800"/>
          </a:xfrm>
        </p:spPr>
        <p:txBody>
          <a:bodyPr/>
          <a:lstStyle/>
          <a:p>
            <a:r>
              <a:rPr lang="en-US" sz="2000" dirty="0">
                <a:highlight>
                  <a:srgbClr val="800000"/>
                </a:highlight>
                <a:cs typeface="Calibri"/>
              </a:rPr>
              <a:t>Correlation between Tags and views</a:t>
            </a:r>
          </a:p>
          <a:p>
            <a:pPr marL="285750" indent="-285750">
              <a:buChar char="•"/>
            </a:pPr>
            <a:r>
              <a:rPr lang="en-US" dirty="0">
                <a:cs typeface="Calibri"/>
              </a:rPr>
              <a:t>Here we see that </a:t>
            </a:r>
            <a:r>
              <a:rPr lang="en-US" dirty="0">
                <a:solidFill>
                  <a:srgbClr val="FFFFFF"/>
                </a:solidFill>
                <a:latin typeface="Calibri"/>
                <a:cs typeface="Calibri"/>
              </a:rPr>
              <a:t>﻿['</a:t>
            </a:r>
            <a:r>
              <a:rPr lang="en-US" dirty="0" err="1">
                <a:solidFill>
                  <a:srgbClr val="FFFFFF"/>
                </a:solidFill>
                <a:latin typeface="Calibri"/>
                <a:cs typeface="Calibri"/>
              </a:rPr>
              <a:t>कबीर</a:t>
            </a:r>
            <a:r>
              <a:rPr lang="en-US" dirty="0">
                <a:solidFill>
                  <a:srgbClr val="FFFFFF"/>
                </a:solidFill>
                <a:latin typeface="Calibri"/>
                <a:cs typeface="Calibri"/>
              </a:rPr>
              <a:t> </a:t>
            </a:r>
            <a:r>
              <a:rPr lang="en-US" dirty="0" err="1">
                <a:solidFill>
                  <a:srgbClr val="FFFFFF"/>
                </a:solidFill>
                <a:latin typeface="Calibri"/>
                <a:cs typeface="Calibri"/>
              </a:rPr>
              <a:t>के</a:t>
            </a:r>
            <a:r>
              <a:rPr lang="en-US" dirty="0">
                <a:solidFill>
                  <a:srgbClr val="FFFFFF"/>
                </a:solidFill>
                <a:latin typeface="Calibri"/>
                <a:cs typeface="Calibri"/>
              </a:rPr>
              <a:t> </a:t>
            </a:r>
            <a:r>
              <a:rPr lang="en-US" dirty="0" err="1">
                <a:solidFill>
                  <a:srgbClr val="FFFFFF"/>
                </a:solidFill>
                <a:latin typeface="Calibri"/>
                <a:cs typeface="Calibri"/>
              </a:rPr>
              <a:t>दोहे</a:t>
            </a:r>
            <a:r>
              <a:rPr lang="en-US" dirty="0">
                <a:solidFill>
                  <a:srgbClr val="FFFFFF"/>
                </a:solidFill>
                <a:latin typeface="Calibri"/>
                <a:cs typeface="Calibri"/>
              </a:rPr>
              <a:t>', '</a:t>
            </a:r>
            <a:r>
              <a:rPr lang="en-US" dirty="0" err="1">
                <a:solidFill>
                  <a:srgbClr val="FFFFFF"/>
                </a:solidFill>
                <a:latin typeface="Calibri"/>
                <a:cs typeface="Calibri"/>
              </a:rPr>
              <a:t>सन्त</a:t>
            </a:r>
            <a:r>
              <a:rPr lang="en-US" dirty="0">
                <a:solidFill>
                  <a:srgbClr val="FFFFFF"/>
                </a:solidFill>
                <a:latin typeface="Calibri"/>
                <a:cs typeface="Calibri"/>
              </a:rPr>
              <a:t> </a:t>
            </a:r>
            <a:r>
              <a:rPr lang="en-US" dirty="0" err="1">
                <a:solidFill>
                  <a:srgbClr val="FFFFFF"/>
                </a:solidFill>
                <a:latin typeface="Calibri"/>
                <a:cs typeface="Calibri"/>
              </a:rPr>
              <a:t>कबीर</a:t>
            </a:r>
            <a:r>
              <a:rPr lang="en-US" dirty="0">
                <a:solidFill>
                  <a:srgbClr val="FFFFFF"/>
                </a:solidFill>
                <a:latin typeface="Calibri"/>
                <a:cs typeface="Calibri"/>
              </a:rPr>
              <a:t>', '</a:t>
            </a:r>
            <a:r>
              <a:rPr lang="en-US" dirty="0" err="1">
                <a:solidFill>
                  <a:srgbClr val="FFFFFF"/>
                </a:solidFill>
                <a:latin typeface="Calibri"/>
                <a:cs typeface="Calibri"/>
              </a:rPr>
              <a:t>कबीरदास</a:t>
            </a:r>
            <a:r>
              <a:rPr lang="en-US" dirty="0">
                <a:solidFill>
                  <a:srgbClr val="FFFFFF"/>
                </a:solidFill>
                <a:latin typeface="Calibri"/>
                <a:cs typeface="Calibri"/>
              </a:rPr>
              <a:t>', 'poet', 'popular </a:t>
            </a:r>
            <a:r>
              <a:rPr lang="en-US" dirty="0" err="1">
                <a:solidFill>
                  <a:srgbClr val="FFFFFF"/>
                </a:solidFill>
                <a:latin typeface="Calibri"/>
                <a:cs typeface="Calibri"/>
              </a:rPr>
              <a:t>dohe</a:t>
            </a:r>
            <a:r>
              <a:rPr lang="en-US" dirty="0">
                <a:solidFill>
                  <a:srgbClr val="FFFFFF"/>
                </a:solidFill>
                <a:latin typeface="Calibri"/>
                <a:cs typeface="Calibri"/>
              </a:rPr>
              <a:t>', 'Popular Dohe', 'Kabir', '</a:t>
            </a:r>
            <a:r>
              <a:rPr lang="en-US" dirty="0" err="1">
                <a:solidFill>
                  <a:srgbClr val="FFFFFF"/>
                </a:solidFill>
                <a:latin typeface="Calibri"/>
                <a:cs typeface="Calibri"/>
              </a:rPr>
              <a:t>kabir</a:t>
            </a:r>
            <a:r>
              <a:rPr lang="en-US" dirty="0">
                <a:solidFill>
                  <a:srgbClr val="FFFFFF"/>
                </a:solidFill>
                <a:latin typeface="Calibri"/>
                <a:cs typeface="Calibri"/>
              </a:rPr>
              <a:t> </a:t>
            </a:r>
            <a:r>
              <a:rPr lang="en-US" dirty="0" err="1">
                <a:solidFill>
                  <a:srgbClr val="FFFFFF"/>
                </a:solidFill>
                <a:latin typeface="Calibri"/>
                <a:cs typeface="Calibri"/>
              </a:rPr>
              <a:t>dohe</a:t>
            </a:r>
            <a:r>
              <a:rPr lang="en-US" dirty="0">
                <a:solidFill>
                  <a:srgbClr val="FFFFFF"/>
                </a:solidFill>
                <a:latin typeface="Calibri"/>
                <a:cs typeface="Calibri"/>
              </a:rPr>
              <a:t>', '</a:t>
            </a:r>
            <a:r>
              <a:rPr lang="en-US" dirty="0" err="1">
                <a:solidFill>
                  <a:srgbClr val="FFFFFF"/>
                </a:solidFill>
                <a:latin typeface="Calibri"/>
                <a:cs typeface="Calibri"/>
              </a:rPr>
              <a:t>kabir</a:t>
            </a:r>
            <a:r>
              <a:rPr lang="en-US" dirty="0">
                <a:solidFill>
                  <a:srgbClr val="FFFFFF"/>
                </a:solidFill>
                <a:latin typeface="Calibri"/>
                <a:cs typeface="Calibri"/>
              </a:rPr>
              <a:t> </a:t>
            </a:r>
            <a:r>
              <a:rPr lang="en-US" dirty="0" err="1">
                <a:solidFill>
                  <a:srgbClr val="FFFFFF"/>
                </a:solidFill>
                <a:latin typeface="Calibri"/>
                <a:cs typeface="Calibri"/>
              </a:rPr>
              <a:t>dohe</a:t>
            </a:r>
            <a:r>
              <a:rPr lang="en-US" dirty="0">
                <a:solidFill>
                  <a:srgbClr val="FFFFFF"/>
                </a:solidFill>
                <a:latin typeface="Calibri"/>
                <a:cs typeface="Calibri"/>
              </a:rPr>
              <a:t> song', '</a:t>
            </a:r>
            <a:r>
              <a:rPr lang="en-US" dirty="0" err="1">
                <a:solidFill>
                  <a:srgbClr val="FFFFFF"/>
                </a:solidFill>
                <a:latin typeface="Calibri"/>
                <a:cs typeface="Calibri"/>
              </a:rPr>
              <a:t>jubin</a:t>
            </a:r>
            <a:r>
              <a:rPr lang="en-US" dirty="0">
                <a:solidFill>
                  <a:srgbClr val="FFFFFF"/>
                </a:solidFill>
                <a:latin typeface="Calibri"/>
                <a:cs typeface="Calibri"/>
              </a:rPr>
              <a:t> </a:t>
            </a:r>
            <a:r>
              <a:rPr lang="en-US" dirty="0" err="1">
                <a:solidFill>
                  <a:srgbClr val="FFFFFF"/>
                </a:solidFill>
                <a:latin typeface="Calibri"/>
                <a:cs typeface="Calibri"/>
              </a:rPr>
              <a:t>nautiyal</a:t>
            </a:r>
            <a:r>
              <a:rPr lang="en-US" dirty="0">
                <a:solidFill>
                  <a:srgbClr val="FFFFFF"/>
                </a:solidFill>
                <a:latin typeface="Calibri"/>
                <a:cs typeface="Calibri"/>
              </a:rPr>
              <a:t> new song', '</a:t>
            </a:r>
            <a:r>
              <a:rPr lang="en-US" dirty="0" err="1">
                <a:solidFill>
                  <a:srgbClr val="FFFFFF"/>
                </a:solidFill>
                <a:latin typeface="Calibri"/>
                <a:cs typeface="Calibri"/>
              </a:rPr>
              <a:t>jubin</a:t>
            </a:r>
            <a:r>
              <a:rPr lang="en-US" dirty="0">
                <a:solidFill>
                  <a:srgbClr val="FFFFFF"/>
                </a:solidFill>
                <a:latin typeface="Calibri"/>
                <a:cs typeface="Calibri"/>
              </a:rPr>
              <a:t> </a:t>
            </a:r>
            <a:r>
              <a:rPr lang="en-US" dirty="0" err="1">
                <a:solidFill>
                  <a:srgbClr val="FFFFFF"/>
                </a:solidFill>
                <a:latin typeface="Calibri"/>
                <a:cs typeface="Calibri"/>
              </a:rPr>
              <a:t>kabir</a:t>
            </a:r>
            <a:r>
              <a:rPr lang="en-US" dirty="0">
                <a:solidFill>
                  <a:srgbClr val="FFFFFF"/>
                </a:solidFill>
                <a:latin typeface="Calibri"/>
                <a:cs typeface="Calibri"/>
              </a:rPr>
              <a:t> </a:t>
            </a:r>
            <a:r>
              <a:rPr lang="en-US" dirty="0" err="1">
                <a:solidFill>
                  <a:srgbClr val="FFFFFF"/>
                </a:solidFill>
                <a:latin typeface="Calibri"/>
                <a:cs typeface="Calibri"/>
              </a:rPr>
              <a:t>dohe</a:t>
            </a:r>
            <a:r>
              <a:rPr lang="en-US" dirty="0">
                <a:solidFill>
                  <a:srgbClr val="FFFFFF"/>
                </a:solidFill>
                <a:latin typeface="Calibri"/>
                <a:cs typeface="Calibri"/>
              </a:rPr>
              <a:t>', 'Kabir </a:t>
            </a:r>
            <a:r>
              <a:rPr lang="en-US" dirty="0" err="1">
                <a:solidFill>
                  <a:srgbClr val="FFFFFF"/>
                </a:solidFill>
                <a:latin typeface="Calibri"/>
                <a:cs typeface="Calibri"/>
              </a:rPr>
              <a:t>dohe</a:t>
            </a:r>
            <a:r>
              <a:rPr lang="en-US" dirty="0">
                <a:solidFill>
                  <a:srgbClr val="FFFFFF"/>
                </a:solidFill>
                <a:latin typeface="Calibri"/>
                <a:cs typeface="Calibri"/>
              </a:rPr>
              <a:t>', '</a:t>
            </a:r>
            <a:r>
              <a:rPr lang="en-US" dirty="0" err="1">
                <a:solidFill>
                  <a:srgbClr val="FFFFFF"/>
                </a:solidFill>
                <a:latin typeface="Calibri"/>
                <a:cs typeface="Calibri"/>
              </a:rPr>
              <a:t>kabir</a:t>
            </a:r>
            <a:r>
              <a:rPr lang="en-US" dirty="0">
                <a:solidFill>
                  <a:srgbClr val="FFFFFF"/>
                </a:solidFill>
                <a:latin typeface="Calibri"/>
                <a:cs typeface="Calibri"/>
              </a:rPr>
              <a:t> </a:t>
            </a:r>
            <a:r>
              <a:rPr lang="en-US" dirty="0" err="1">
                <a:solidFill>
                  <a:srgbClr val="FFFFFF"/>
                </a:solidFill>
                <a:latin typeface="Calibri"/>
                <a:cs typeface="Calibri"/>
              </a:rPr>
              <a:t>ke</a:t>
            </a:r>
            <a:r>
              <a:rPr lang="en-US" dirty="0">
                <a:solidFill>
                  <a:srgbClr val="FFFFFF"/>
                </a:solidFill>
                <a:latin typeface="Calibri"/>
                <a:cs typeface="Calibri"/>
              </a:rPr>
              <a:t> </a:t>
            </a:r>
            <a:r>
              <a:rPr lang="en-US" dirty="0" err="1">
                <a:solidFill>
                  <a:srgbClr val="FFFFFF"/>
                </a:solidFill>
                <a:latin typeface="Calibri"/>
                <a:cs typeface="Calibri"/>
              </a:rPr>
              <a:t>dohe</a:t>
            </a:r>
            <a:r>
              <a:rPr lang="en-US" dirty="0">
                <a:solidFill>
                  <a:srgbClr val="FFFFFF"/>
                </a:solidFill>
                <a:latin typeface="Calibri"/>
                <a:cs typeface="Calibri"/>
              </a:rPr>
              <a:t>', '</a:t>
            </a:r>
            <a:r>
              <a:rPr lang="en-US" dirty="0" err="1">
                <a:solidFill>
                  <a:srgbClr val="FFFFFF"/>
                </a:solidFill>
                <a:latin typeface="Calibri"/>
                <a:cs typeface="Calibri"/>
              </a:rPr>
              <a:t>dohe</a:t>
            </a:r>
            <a:r>
              <a:rPr lang="en-US" dirty="0">
                <a:solidFill>
                  <a:srgbClr val="FFFFFF"/>
                </a:solidFill>
                <a:latin typeface="Calibri"/>
                <a:cs typeface="Calibri"/>
              </a:rPr>
              <a:t> of </a:t>
            </a:r>
            <a:r>
              <a:rPr lang="en-US" dirty="0" err="1">
                <a:solidFill>
                  <a:srgbClr val="FFFFFF"/>
                </a:solidFill>
                <a:latin typeface="Calibri"/>
                <a:cs typeface="Calibri"/>
              </a:rPr>
              <a:t>kabir</a:t>
            </a:r>
            <a:r>
              <a:rPr lang="en-US" dirty="0">
                <a:solidFill>
                  <a:srgbClr val="FFFFFF"/>
                </a:solidFill>
                <a:latin typeface="Calibri"/>
                <a:cs typeface="Calibri"/>
              </a:rPr>
              <a:t>', 'famous </a:t>
            </a:r>
            <a:r>
              <a:rPr lang="en-US" dirty="0" err="1">
                <a:solidFill>
                  <a:srgbClr val="FFFFFF"/>
                </a:solidFill>
                <a:latin typeface="Calibri"/>
                <a:cs typeface="Calibri"/>
              </a:rPr>
              <a:t>kabir</a:t>
            </a:r>
            <a:r>
              <a:rPr lang="en-US" dirty="0">
                <a:solidFill>
                  <a:srgbClr val="FFFFFF"/>
                </a:solidFill>
                <a:latin typeface="Calibri"/>
                <a:cs typeface="Calibri"/>
              </a:rPr>
              <a:t> </a:t>
            </a:r>
            <a:r>
              <a:rPr lang="en-US" dirty="0" err="1">
                <a:solidFill>
                  <a:srgbClr val="FFFFFF"/>
                </a:solidFill>
                <a:latin typeface="Calibri"/>
                <a:cs typeface="Calibri"/>
              </a:rPr>
              <a:t>dohe</a:t>
            </a:r>
            <a:r>
              <a:rPr lang="en-US" dirty="0">
                <a:solidFill>
                  <a:srgbClr val="FFFFFF"/>
                </a:solidFill>
                <a:latin typeface="Calibri"/>
                <a:cs typeface="Calibri"/>
              </a:rPr>
              <a:t>', 'best </a:t>
            </a:r>
            <a:r>
              <a:rPr lang="en-US" dirty="0" err="1">
                <a:solidFill>
                  <a:srgbClr val="FFFFFF"/>
                </a:solidFill>
                <a:latin typeface="Calibri"/>
                <a:cs typeface="Calibri"/>
              </a:rPr>
              <a:t>kabir</a:t>
            </a:r>
            <a:r>
              <a:rPr lang="en-US" dirty="0">
                <a:solidFill>
                  <a:srgbClr val="FFFFFF"/>
                </a:solidFill>
                <a:latin typeface="Calibri"/>
                <a:cs typeface="Calibri"/>
              </a:rPr>
              <a:t> </a:t>
            </a:r>
            <a:r>
              <a:rPr lang="en-US" dirty="0" err="1">
                <a:solidFill>
                  <a:srgbClr val="FFFFFF"/>
                </a:solidFill>
                <a:latin typeface="Calibri"/>
                <a:cs typeface="Calibri"/>
              </a:rPr>
              <a:t>ke</a:t>
            </a:r>
            <a:r>
              <a:rPr lang="en-US" dirty="0">
                <a:solidFill>
                  <a:srgbClr val="FFFFFF"/>
                </a:solidFill>
                <a:latin typeface="Calibri"/>
                <a:cs typeface="Calibri"/>
              </a:rPr>
              <a:t> </a:t>
            </a:r>
            <a:r>
              <a:rPr lang="en-US" dirty="0" err="1">
                <a:solidFill>
                  <a:srgbClr val="FFFFFF"/>
                </a:solidFill>
                <a:latin typeface="Calibri"/>
                <a:cs typeface="Calibri"/>
              </a:rPr>
              <a:t>dohe</a:t>
            </a:r>
            <a:r>
              <a:rPr lang="en-US" dirty="0">
                <a:solidFill>
                  <a:srgbClr val="FFFFFF"/>
                </a:solidFill>
                <a:latin typeface="Calibri"/>
                <a:cs typeface="Calibri"/>
              </a:rPr>
              <a:t>', '</a:t>
            </a:r>
            <a:r>
              <a:rPr lang="en-US" dirty="0" err="1">
                <a:solidFill>
                  <a:srgbClr val="FFFFFF"/>
                </a:solidFill>
                <a:latin typeface="Calibri"/>
                <a:cs typeface="Calibri"/>
              </a:rPr>
              <a:t>kabir</a:t>
            </a:r>
            <a:r>
              <a:rPr lang="en-US" dirty="0">
                <a:solidFill>
                  <a:srgbClr val="FFFFFF"/>
                </a:solidFill>
                <a:latin typeface="Calibri"/>
                <a:cs typeface="Calibri"/>
              </a:rPr>
              <a:t> </a:t>
            </a:r>
            <a:r>
              <a:rPr lang="en-US" dirty="0" err="1">
                <a:solidFill>
                  <a:srgbClr val="FFFFFF"/>
                </a:solidFill>
                <a:latin typeface="Calibri"/>
                <a:cs typeface="Calibri"/>
              </a:rPr>
              <a:t>dohas</a:t>
            </a:r>
            <a:r>
              <a:rPr lang="en-US" dirty="0">
                <a:solidFill>
                  <a:srgbClr val="FFFFFF"/>
                </a:solidFill>
                <a:latin typeface="Calibri"/>
                <a:cs typeface="Calibri"/>
              </a:rPr>
              <a:t>', 'Famous Kabir Ke Dohe', '</a:t>
            </a:r>
            <a:r>
              <a:rPr lang="en-US" dirty="0" err="1">
                <a:solidFill>
                  <a:srgbClr val="FFFFFF"/>
                </a:solidFill>
                <a:latin typeface="Calibri"/>
                <a:cs typeface="Calibri"/>
              </a:rPr>
              <a:t>tseries</a:t>
            </a:r>
            <a:r>
              <a:rPr lang="en-US" dirty="0">
                <a:solidFill>
                  <a:srgbClr val="FFFFFF"/>
                </a:solidFill>
                <a:latin typeface="Calibri"/>
                <a:cs typeface="Calibri"/>
              </a:rPr>
              <a:t>', '</a:t>
            </a:r>
            <a:r>
              <a:rPr lang="en-US" dirty="0" err="1">
                <a:solidFill>
                  <a:srgbClr val="FFFFFF"/>
                </a:solidFill>
                <a:latin typeface="Calibri"/>
                <a:cs typeface="Calibri"/>
              </a:rPr>
              <a:t>jubin</a:t>
            </a:r>
            <a:r>
              <a:rPr lang="en-US" dirty="0">
                <a:solidFill>
                  <a:srgbClr val="FFFFFF"/>
                </a:solidFill>
                <a:latin typeface="Calibri"/>
                <a:cs typeface="Calibri"/>
              </a:rPr>
              <a:t> </a:t>
            </a:r>
            <a:r>
              <a:rPr lang="en-US" dirty="0" err="1">
                <a:solidFill>
                  <a:srgbClr val="FFFFFF"/>
                </a:solidFill>
                <a:latin typeface="Calibri"/>
                <a:cs typeface="Calibri"/>
              </a:rPr>
              <a:t>nautiyal</a:t>
            </a:r>
            <a:r>
              <a:rPr lang="en-US" dirty="0">
                <a:solidFill>
                  <a:srgbClr val="FFFFFF"/>
                </a:solidFill>
                <a:latin typeface="Calibri"/>
                <a:cs typeface="Calibri"/>
              </a:rPr>
              <a:t> songs', '</a:t>
            </a:r>
            <a:r>
              <a:rPr lang="en-US" dirty="0" err="1">
                <a:solidFill>
                  <a:srgbClr val="FFFFFF"/>
                </a:solidFill>
                <a:latin typeface="Calibri"/>
                <a:cs typeface="Calibri"/>
              </a:rPr>
              <a:t>jubin</a:t>
            </a:r>
            <a:r>
              <a:rPr lang="en-US" dirty="0">
                <a:solidFill>
                  <a:srgbClr val="FFFFFF"/>
                </a:solidFill>
                <a:latin typeface="Calibri"/>
                <a:cs typeface="Calibri"/>
              </a:rPr>
              <a:t> </a:t>
            </a:r>
            <a:r>
              <a:rPr lang="en-US" dirty="0" err="1">
                <a:solidFill>
                  <a:srgbClr val="FFFFFF"/>
                </a:solidFill>
                <a:latin typeface="Calibri"/>
                <a:cs typeface="Calibri"/>
              </a:rPr>
              <a:t>nautiyal</a:t>
            </a:r>
            <a:r>
              <a:rPr lang="en-US" dirty="0">
                <a:solidFill>
                  <a:srgbClr val="FFFFFF"/>
                </a:solidFill>
                <a:latin typeface="Calibri"/>
                <a:cs typeface="Calibri"/>
              </a:rPr>
              <a:t>', '(</a:t>
            </a:r>
            <a:r>
              <a:rPr lang="en-US" dirty="0" err="1">
                <a:solidFill>
                  <a:srgbClr val="FFFFFF"/>
                </a:solidFill>
                <a:latin typeface="Calibri"/>
                <a:cs typeface="Calibri"/>
              </a:rPr>
              <a:t>कबीर</a:t>
            </a:r>
            <a:r>
              <a:rPr lang="en-US" dirty="0">
                <a:solidFill>
                  <a:srgbClr val="FFFFFF"/>
                </a:solidFill>
                <a:latin typeface="Calibri"/>
                <a:cs typeface="Calibri"/>
              </a:rPr>
              <a:t> </a:t>
            </a:r>
            <a:r>
              <a:rPr lang="en-US" dirty="0" err="1">
                <a:solidFill>
                  <a:srgbClr val="FFFFFF"/>
                </a:solidFill>
                <a:latin typeface="Calibri"/>
                <a:cs typeface="Calibri"/>
              </a:rPr>
              <a:t>दोहे</a:t>
            </a:r>
            <a:r>
              <a:rPr lang="en-US" dirty="0">
                <a:solidFill>
                  <a:srgbClr val="FFFFFF"/>
                </a:solidFill>
                <a:latin typeface="Calibri"/>
                <a:cs typeface="Calibri"/>
              </a:rPr>
              <a:t>)'] have high i.e. 50.21% of Sum of </a:t>
            </a:r>
            <a:r>
              <a:rPr lang="en-US" dirty="0" err="1">
                <a:solidFill>
                  <a:srgbClr val="FFFFFF"/>
                </a:solidFill>
                <a:latin typeface="Calibri"/>
                <a:cs typeface="Calibri"/>
              </a:rPr>
              <a:t>viewCount</a:t>
            </a:r>
            <a:r>
              <a:rPr lang="en-US" dirty="0">
                <a:solidFill>
                  <a:srgbClr val="FFFFFF"/>
                </a:solidFill>
                <a:latin typeface="Calibri"/>
                <a:cs typeface="Calibri"/>
              </a:rPr>
              <a:t>.</a:t>
            </a:r>
          </a:p>
        </p:txBody>
      </p:sp>
      <p:pic>
        <p:nvPicPr>
          <p:cNvPr id="11" name="Picture Placeholder 10" descr="A rainbow colored vertical lines&#10;&#10;Description automatically generated">
            <a:extLst>
              <a:ext uri="{FF2B5EF4-FFF2-40B4-BE49-F238E27FC236}">
                <a16:creationId xmlns:a16="http://schemas.microsoft.com/office/drawing/2014/main" id="{42A915FB-3ADD-5183-8F29-09B0407E1E87}"/>
              </a:ext>
            </a:extLst>
          </p:cNvPr>
          <p:cNvPicPr>
            <a:picLocks noGrp="1" noChangeAspect="1"/>
          </p:cNvPicPr>
          <p:nvPr>
            <p:ph type="pic" sz="quarter" idx="14"/>
          </p:nvPr>
        </p:nvPicPr>
        <p:blipFill>
          <a:blip r:embed="rId5">
            <a:extLst>
              <a:ext uri="{837473B0-CC2E-450A-ABE3-18F120FF3D39}">
                <a1611:picAttrSrcUrl xmlns:a1611="http://schemas.microsoft.com/office/drawing/2016/11/main" r:id="rId6"/>
              </a:ext>
            </a:extLst>
          </a:blip>
          <a:srcRect l="34718" r="34718"/>
          <a:stretch/>
        </p:blipFill>
        <p:spPr>
          <a:xfrm>
            <a:off x="8989454" y="3350784"/>
            <a:ext cx="3202545" cy="3507216"/>
          </a:xfrm>
        </p:spPr>
      </p:pic>
      <p:sp>
        <p:nvSpPr>
          <p:cNvPr id="12" name="TextBox 11">
            <a:extLst>
              <a:ext uri="{FF2B5EF4-FFF2-40B4-BE49-F238E27FC236}">
                <a16:creationId xmlns:a16="http://schemas.microsoft.com/office/drawing/2014/main" id="{18E078A8-CFF6-DB57-7421-1039F3B47D23}"/>
              </a:ext>
            </a:extLst>
          </p:cNvPr>
          <p:cNvSpPr txBox="1"/>
          <p:nvPr/>
        </p:nvSpPr>
        <p:spPr>
          <a:xfrm>
            <a:off x="8990013" y="6990521"/>
            <a:ext cx="3201987" cy="184979"/>
          </a:xfrm>
          <a:prstGeom prst="rect">
            <a:avLst/>
          </a:prstGeom>
        </p:spPr>
        <p:txBody>
          <a:bodyPr>
            <a:normAutofit fontScale="40000" lnSpcReduction="20000"/>
          </a:bodyPr>
          <a:lstStyle/>
          <a:p>
            <a:r>
              <a:rPr lang="en-US">
                <a:hlinkClick r:id="rId6"/>
              </a:rPr>
              <a:t>This Photo</a:t>
            </a:r>
            <a:r>
              <a:rPr lang="en-US"/>
              <a:t> by Unknown author is licensed under </a:t>
            </a:r>
            <a:r>
              <a:rPr lang="en-US">
                <a:hlinkClick r:id="rId7"/>
              </a:rPr>
              <a:t>CC BY-SA-NC</a:t>
            </a:r>
            <a:r>
              <a:rPr lang="en-US"/>
              <a:t>.</a:t>
            </a:r>
          </a:p>
        </p:txBody>
      </p:sp>
      <p:pic>
        <p:nvPicPr>
          <p:cNvPr id="15" name="Picture 14" descr="A blue circle with green and blue numbers and text&#10;&#10;Description automatically generated">
            <a:extLst>
              <a:ext uri="{FF2B5EF4-FFF2-40B4-BE49-F238E27FC236}">
                <a16:creationId xmlns:a16="http://schemas.microsoft.com/office/drawing/2014/main" id="{A4536635-4C6E-345F-BEE9-A7C200F6D5B3}"/>
              </a:ext>
            </a:extLst>
          </p:cNvPr>
          <p:cNvPicPr>
            <a:picLocks noChangeAspect="1"/>
          </p:cNvPicPr>
          <p:nvPr/>
        </p:nvPicPr>
        <p:blipFill>
          <a:blip r:embed="rId8"/>
          <a:stretch>
            <a:fillRect/>
          </a:stretch>
        </p:blipFill>
        <p:spPr>
          <a:xfrm>
            <a:off x="3674924" y="433387"/>
            <a:ext cx="5460584" cy="2943225"/>
          </a:xfrm>
          <a:prstGeom prst="rect">
            <a:avLst/>
          </a:prstGeom>
        </p:spPr>
      </p:pic>
    </p:spTree>
    <p:extLst>
      <p:ext uri="{BB962C8B-B14F-4D97-AF65-F5344CB8AC3E}">
        <p14:creationId xmlns:p14="http://schemas.microsoft.com/office/powerpoint/2010/main" val="4030270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E3FC1144-BD64-4C61-ACB8-497711C416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cxnSp>
        <p:nvCxnSpPr>
          <p:cNvPr id="35" name="Straight Connector 34">
            <a:extLst>
              <a:ext uri="{FF2B5EF4-FFF2-40B4-BE49-F238E27FC236}">
                <a16:creationId xmlns:a16="http://schemas.microsoft.com/office/drawing/2014/main" id="{B4E57998-7D20-4BE8-9019-4A4122CE3E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90" y="3429000"/>
            <a:ext cx="4637598" cy="0"/>
          </a:xfrm>
          <a:prstGeom prst="line">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a:extLst>
              <a:ext uri="{FF2B5EF4-FFF2-40B4-BE49-F238E27FC236}">
                <a16:creationId xmlns:a16="http://schemas.microsoft.com/office/drawing/2014/main" id="{1EC01BF1-FEAA-4AF6-96A5-24556C1F6B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096" y="0"/>
            <a:ext cx="680" cy="6858000"/>
          </a:xfrm>
          <a:prstGeom prst="line">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9" name="Title 3">
            <a:extLst>
              <a:ext uri="{FF2B5EF4-FFF2-40B4-BE49-F238E27FC236}">
                <a16:creationId xmlns:a16="http://schemas.microsoft.com/office/drawing/2014/main" id="{7A62378F-7D12-F8C3-3DBC-954F054EA5B4}"/>
              </a:ext>
            </a:extLst>
          </p:cNvPr>
          <p:cNvSpPr>
            <a:spLocks noGrp="1"/>
          </p:cNvSpPr>
          <p:nvPr/>
        </p:nvSpPr>
        <p:spPr>
          <a:xfrm>
            <a:off x="1788197" y="1393688"/>
            <a:ext cx="2314595" cy="1014527"/>
          </a:xfrm>
          <a:prstGeom prst="rect">
            <a:avLst/>
          </a:prstGeom>
          <a:effectLst/>
        </p:spPr>
        <p:txBody>
          <a:bodyPr vert="horz" lIns="91440" tIns="45720" rIns="91440" bIns="45720" rtlCol="0" anchor="ctr">
            <a:normAutofit/>
          </a:bodyPr>
          <a:lstStyle>
            <a:lvl1pPr algn="l" defTabSz="457200" rtl="0" eaLnBrk="1" latinLnBrk="0" hangingPunct="1">
              <a:lnSpc>
                <a:spcPct val="100000"/>
              </a:lnSpc>
              <a:spcBef>
                <a:spcPct val="0"/>
              </a:spcBef>
              <a:buNone/>
              <a:defRPr sz="3600" kern="1200" cap="all">
                <a:ln w="3175" cmpd="sng">
                  <a:noFill/>
                </a:ln>
                <a:solidFill>
                  <a:schemeClr val="accent6"/>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 </a:t>
            </a:r>
            <a:r>
              <a:rPr lang="en-US" dirty="0" err="1">
                <a:solidFill>
                  <a:schemeClr val="tx1"/>
                </a:solidFill>
              </a:rPr>
              <a:t>Kpi's</a:t>
            </a:r>
          </a:p>
        </p:txBody>
      </p:sp>
      <p:sp>
        <p:nvSpPr>
          <p:cNvPr id="16" name="Content Placeholder 15">
            <a:extLst>
              <a:ext uri="{FF2B5EF4-FFF2-40B4-BE49-F238E27FC236}">
                <a16:creationId xmlns:a16="http://schemas.microsoft.com/office/drawing/2014/main" id="{5285D667-4E49-9BF3-49C2-EDC9EEF2D057}"/>
              </a:ext>
            </a:extLst>
          </p:cNvPr>
          <p:cNvSpPr>
            <a:spLocks noGrp="1"/>
          </p:cNvSpPr>
          <p:nvPr>
            <p:ph sz="half" idx="1"/>
          </p:nvPr>
        </p:nvSpPr>
        <p:spPr>
          <a:xfrm>
            <a:off x="541465" y="3694506"/>
            <a:ext cx="8380121" cy="2774800"/>
          </a:xfrm>
        </p:spPr>
        <p:txBody>
          <a:bodyPr/>
          <a:lstStyle/>
          <a:p>
            <a:r>
              <a:rPr lang="en-US" sz="2000" dirty="0">
                <a:highlight>
                  <a:srgbClr val="800000"/>
                </a:highlight>
                <a:cs typeface="Calibri"/>
              </a:rPr>
              <a:t>Duration of songs :</a:t>
            </a:r>
          </a:p>
          <a:p>
            <a:pPr marL="285750" indent="-285750">
              <a:buChar char="•"/>
            </a:pPr>
            <a:r>
              <a:rPr lang="en-US" dirty="0">
                <a:solidFill>
                  <a:srgbClr val="FFFFFF"/>
                </a:solidFill>
                <a:latin typeface="Calibri"/>
                <a:cs typeface="Calibri"/>
              </a:rPr>
              <a:t>In this Average of duration was highest for harmonious </a:t>
            </a:r>
            <a:r>
              <a:rPr lang="en-US" dirty="0" err="1">
                <a:solidFill>
                  <a:srgbClr val="FFFFFF"/>
                </a:solidFill>
                <a:latin typeface="Calibri"/>
                <a:cs typeface="Calibri"/>
              </a:rPr>
              <a:t>himesh</a:t>
            </a:r>
            <a:r>
              <a:rPr lang="en-US" dirty="0">
                <a:solidFill>
                  <a:srgbClr val="FFFFFF"/>
                </a:solidFill>
                <a:latin typeface="Calibri"/>
                <a:cs typeface="Calibri"/>
              </a:rPr>
              <a:t> - 101 hits of </a:t>
            </a:r>
            <a:r>
              <a:rPr lang="en-US" dirty="0" err="1">
                <a:solidFill>
                  <a:srgbClr val="FFFFFF"/>
                </a:solidFill>
                <a:latin typeface="Calibri"/>
                <a:cs typeface="Calibri"/>
              </a:rPr>
              <a:t>himesh</a:t>
            </a:r>
            <a:r>
              <a:rPr lang="en-US" dirty="0">
                <a:solidFill>
                  <a:srgbClr val="FFFFFF"/>
                </a:solidFill>
                <a:latin typeface="Calibri"/>
                <a:cs typeface="Calibri"/>
              </a:rPr>
              <a:t> </a:t>
            </a:r>
            <a:r>
              <a:rPr lang="en-US" dirty="0" err="1">
                <a:solidFill>
                  <a:srgbClr val="FFFFFF"/>
                </a:solidFill>
                <a:latin typeface="Calibri"/>
                <a:cs typeface="Calibri"/>
              </a:rPr>
              <a:t>reshammiya</a:t>
            </a:r>
            <a:r>
              <a:rPr lang="en-US" dirty="0">
                <a:solidFill>
                  <a:srgbClr val="FFFFFF"/>
                </a:solidFill>
                <a:latin typeface="Calibri"/>
                <a:cs typeface="Calibri"/>
              </a:rPr>
              <a:t> | </a:t>
            </a:r>
            <a:r>
              <a:rPr lang="en-US" dirty="0" err="1">
                <a:solidFill>
                  <a:srgbClr val="FFFFFF"/>
                </a:solidFill>
                <a:latin typeface="Calibri"/>
                <a:cs typeface="Calibri"/>
              </a:rPr>
              <a:t>aashiq</a:t>
            </a:r>
            <a:r>
              <a:rPr lang="en-US" dirty="0">
                <a:solidFill>
                  <a:srgbClr val="FFFFFF"/>
                </a:solidFill>
                <a:latin typeface="Calibri"/>
                <a:cs typeface="Calibri"/>
              </a:rPr>
              <a:t> </a:t>
            </a:r>
            <a:r>
              <a:rPr lang="en-US" dirty="0" err="1">
                <a:solidFill>
                  <a:srgbClr val="FFFFFF"/>
                </a:solidFill>
                <a:latin typeface="Calibri"/>
                <a:cs typeface="Calibri"/>
              </a:rPr>
              <a:t>banaya</a:t>
            </a:r>
            <a:r>
              <a:rPr lang="en-US" dirty="0">
                <a:solidFill>
                  <a:srgbClr val="FFFFFF"/>
                </a:solidFill>
                <a:latin typeface="Calibri"/>
                <a:cs typeface="Calibri"/>
              </a:rPr>
              <a:t> </a:t>
            </a:r>
            <a:r>
              <a:rPr lang="en-US" dirty="0" err="1">
                <a:solidFill>
                  <a:srgbClr val="FFFFFF"/>
                </a:solidFill>
                <a:latin typeface="Calibri"/>
                <a:cs typeface="Calibri"/>
              </a:rPr>
              <a:t>aapne</a:t>
            </a:r>
            <a:r>
              <a:rPr lang="en-US" dirty="0">
                <a:solidFill>
                  <a:srgbClr val="FFFFFF"/>
                </a:solidFill>
                <a:latin typeface="Calibri"/>
                <a:cs typeface="Calibri"/>
              </a:rPr>
              <a:t> | </a:t>
            </a:r>
            <a:r>
              <a:rPr lang="en-US" dirty="0" err="1">
                <a:solidFill>
                  <a:srgbClr val="FFFFFF"/>
                </a:solidFill>
                <a:latin typeface="Calibri"/>
                <a:cs typeface="Calibri"/>
              </a:rPr>
              <a:t>gustakh</a:t>
            </a:r>
            <a:r>
              <a:rPr lang="en-US" dirty="0">
                <a:solidFill>
                  <a:srgbClr val="FFFFFF"/>
                </a:solidFill>
                <a:latin typeface="Calibri"/>
                <a:cs typeface="Calibri"/>
              </a:rPr>
              <a:t> </a:t>
            </a:r>
            <a:r>
              <a:rPr lang="en-US" dirty="0" err="1">
                <a:solidFill>
                  <a:srgbClr val="FFFFFF"/>
                </a:solidFill>
                <a:latin typeface="Calibri"/>
                <a:cs typeface="Calibri"/>
              </a:rPr>
              <a:t>dil</a:t>
            </a:r>
            <a:r>
              <a:rPr lang="en-US" dirty="0">
                <a:solidFill>
                  <a:srgbClr val="FFFFFF"/>
                </a:solidFill>
                <a:latin typeface="Calibri"/>
                <a:cs typeface="Calibri"/>
              </a:rPr>
              <a:t> | </a:t>
            </a:r>
            <a:r>
              <a:rPr lang="en-US" dirty="0" err="1">
                <a:solidFill>
                  <a:srgbClr val="FFFFFF"/>
                </a:solidFill>
                <a:latin typeface="Calibri"/>
                <a:cs typeface="Calibri"/>
              </a:rPr>
              <a:t>bichdann</a:t>
            </a:r>
            <a:r>
              <a:rPr lang="en-US" dirty="0">
                <a:solidFill>
                  <a:srgbClr val="FFFFFF"/>
                </a:solidFill>
                <a:latin typeface="Calibri"/>
                <a:cs typeface="Calibri"/>
              </a:rPr>
              <a:t> at 0.37, followed by </a:t>
            </a:r>
            <a:r>
              <a:rPr lang="en-US" dirty="0" err="1">
                <a:solidFill>
                  <a:srgbClr val="FFFFFF"/>
                </a:solidFill>
                <a:latin typeface="Calibri"/>
                <a:cs typeface="Calibri"/>
              </a:rPr>
              <a:t>maha</a:t>
            </a:r>
            <a:r>
              <a:rPr lang="en-US" dirty="0">
                <a:solidFill>
                  <a:srgbClr val="FFFFFF"/>
                </a:solidFill>
                <a:latin typeface="Calibri"/>
                <a:cs typeface="Calibri"/>
              </a:rPr>
              <a:t> </a:t>
            </a:r>
            <a:r>
              <a:rPr lang="en-US" dirty="0" err="1">
                <a:solidFill>
                  <a:srgbClr val="FFFFFF"/>
                </a:solidFill>
                <a:latin typeface="Calibri"/>
                <a:cs typeface="Calibri"/>
              </a:rPr>
              <a:t>shivratri</a:t>
            </a:r>
            <a:r>
              <a:rPr lang="en-US" dirty="0">
                <a:solidFill>
                  <a:srgbClr val="FFFFFF"/>
                </a:solidFill>
                <a:latin typeface="Calibri"/>
                <a:cs typeface="Calibri"/>
              </a:rPr>
              <a:t> - a night with divine | </a:t>
            </a:r>
            <a:r>
              <a:rPr lang="en-US" dirty="0" err="1">
                <a:solidFill>
                  <a:srgbClr val="FFFFFF"/>
                </a:solidFill>
                <a:latin typeface="Calibri"/>
                <a:cs typeface="Calibri"/>
              </a:rPr>
              <a:t>sadhguru</a:t>
            </a:r>
            <a:r>
              <a:rPr lang="en-US" dirty="0">
                <a:solidFill>
                  <a:srgbClr val="FFFFFF"/>
                </a:solidFill>
                <a:latin typeface="Calibri"/>
                <a:cs typeface="Calibri"/>
              </a:rPr>
              <a:t> | full event | t-series and </a:t>
            </a:r>
            <a:r>
              <a:rPr lang="en-US" dirty="0" err="1">
                <a:solidFill>
                  <a:srgbClr val="FFFFFF"/>
                </a:solidFill>
                <a:latin typeface="Calibri"/>
                <a:cs typeface="Calibri"/>
              </a:rPr>
              <a:t>radhe</a:t>
            </a:r>
            <a:r>
              <a:rPr lang="en-US" dirty="0">
                <a:solidFill>
                  <a:srgbClr val="FFFFFF"/>
                </a:solidFill>
                <a:latin typeface="Calibri"/>
                <a:cs typeface="Calibri"/>
              </a:rPr>
              <a:t> </a:t>
            </a:r>
            <a:r>
              <a:rPr lang="en-US" dirty="0" err="1">
                <a:solidFill>
                  <a:srgbClr val="FFFFFF"/>
                </a:solidFill>
                <a:latin typeface="Calibri"/>
                <a:cs typeface="Calibri"/>
              </a:rPr>
              <a:t>shyam</a:t>
            </a:r>
            <a:r>
              <a:rPr lang="en-US" dirty="0">
                <a:solidFill>
                  <a:srgbClr val="FFFFFF"/>
                </a:solidFill>
                <a:latin typeface="Calibri"/>
                <a:cs typeface="Calibri"/>
              </a:rPr>
              <a:t> </a:t>
            </a:r>
            <a:r>
              <a:rPr lang="en-US" dirty="0" err="1">
                <a:solidFill>
                  <a:srgbClr val="FFFFFF"/>
                </a:solidFill>
                <a:latin typeface="Calibri"/>
                <a:cs typeface="Calibri"/>
              </a:rPr>
              <a:t>pre release</a:t>
            </a:r>
            <a:r>
              <a:rPr lang="en-US" dirty="0">
                <a:solidFill>
                  <a:srgbClr val="FFFFFF"/>
                </a:solidFill>
                <a:latin typeface="Calibri"/>
                <a:cs typeface="Calibri"/>
              </a:rPr>
              <a:t> event live | </a:t>
            </a:r>
            <a:r>
              <a:rPr lang="en-US" dirty="0" err="1">
                <a:solidFill>
                  <a:srgbClr val="FFFFFF"/>
                </a:solidFill>
                <a:latin typeface="Calibri"/>
                <a:cs typeface="Calibri"/>
              </a:rPr>
              <a:t>prabhas</a:t>
            </a:r>
            <a:r>
              <a:rPr lang="en-US" dirty="0">
                <a:solidFill>
                  <a:srgbClr val="FFFFFF"/>
                </a:solidFill>
                <a:latin typeface="Calibri"/>
                <a:cs typeface="Calibri"/>
              </a:rPr>
              <a:t> | pooja </a:t>
            </a:r>
            <a:r>
              <a:rPr lang="en-US" dirty="0" err="1">
                <a:solidFill>
                  <a:srgbClr val="FFFFFF"/>
                </a:solidFill>
                <a:latin typeface="Calibri"/>
                <a:cs typeface="Calibri"/>
              </a:rPr>
              <a:t>hegde</a:t>
            </a:r>
            <a:r>
              <a:rPr lang="en-US" dirty="0">
                <a:solidFill>
                  <a:srgbClr val="FFFFFF"/>
                </a:solidFill>
                <a:latin typeface="Calibri"/>
                <a:cs typeface="Calibri"/>
              </a:rPr>
              <a:t> | </a:t>
            </a:r>
            <a:r>
              <a:rPr lang="en-US" dirty="0" err="1">
                <a:solidFill>
                  <a:srgbClr val="FFFFFF"/>
                </a:solidFill>
                <a:latin typeface="Calibri"/>
                <a:cs typeface="Calibri"/>
              </a:rPr>
              <a:t>bhushan</a:t>
            </a:r>
            <a:r>
              <a:rPr lang="en-US" dirty="0">
                <a:solidFill>
                  <a:srgbClr val="FFFFFF"/>
                </a:solidFill>
                <a:latin typeface="Calibri"/>
                <a:cs typeface="Calibri"/>
              </a:rPr>
              <a:t> </a:t>
            </a:r>
            <a:r>
              <a:rPr lang="en-US" dirty="0" err="1">
                <a:solidFill>
                  <a:srgbClr val="FFFFFF"/>
                </a:solidFill>
                <a:latin typeface="Calibri"/>
                <a:cs typeface="Calibri"/>
              </a:rPr>
              <a:t>kumar</a:t>
            </a:r>
            <a:r>
              <a:rPr lang="en-US" dirty="0">
                <a:solidFill>
                  <a:srgbClr val="FFFFFF"/>
                </a:solidFill>
                <a:latin typeface="Calibri"/>
                <a:cs typeface="Calibri"/>
              </a:rPr>
              <a:t> | 11th march 2022.</a:t>
            </a:r>
          </a:p>
          <a:p>
            <a:pPr marL="285750" indent="-285750">
              <a:buClr>
                <a:srgbClr val="FFFFFF"/>
              </a:buClr>
              <a:buChar char="•"/>
            </a:pPr>
            <a:r>
              <a:rPr lang="en-US" dirty="0">
                <a:solidFill>
                  <a:srgbClr val="FFFFFF"/>
                </a:solidFill>
                <a:latin typeface="Calibri"/>
                <a:cs typeface="Calibri"/>
              </a:rPr>
              <a:t>﻿Here we see that ﻿Across all 19,217 title, Average of duration ranged from 0 to 0.37.﻿﻿ ﻿﻿</a:t>
            </a:r>
            <a:endParaRPr lang="en-US" dirty="0"/>
          </a:p>
        </p:txBody>
      </p:sp>
      <p:pic>
        <p:nvPicPr>
          <p:cNvPr id="11" name="Picture Placeholder 10" descr="A rainbow colored vertical lines&#10;&#10;Description automatically generated">
            <a:extLst>
              <a:ext uri="{FF2B5EF4-FFF2-40B4-BE49-F238E27FC236}">
                <a16:creationId xmlns:a16="http://schemas.microsoft.com/office/drawing/2014/main" id="{42A915FB-3ADD-5183-8F29-09B0407E1E87}"/>
              </a:ext>
            </a:extLst>
          </p:cNvPr>
          <p:cNvPicPr>
            <a:picLocks noGrp="1" noChangeAspect="1"/>
          </p:cNvPicPr>
          <p:nvPr>
            <p:ph type="pic" sz="quarter" idx="14"/>
          </p:nvPr>
        </p:nvPicPr>
        <p:blipFill>
          <a:blip r:embed="rId5">
            <a:extLst>
              <a:ext uri="{837473B0-CC2E-450A-ABE3-18F120FF3D39}">
                <a1611:picAttrSrcUrl xmlns:a1611="http://schemas.microsoft.com/office/drawing/2016/11/main" r:id="rId6"/>
              </a:ext>
            </a:extLst>
          </a:blip>
          <a:srcRect l="34718" r="34718"/>
          <a:stretch/>
        </p:blipFill>
        <p:spPr>
          <a:xfrm>
            <a:off x="8989454" y="3350784"/>
            <a:ext cx="3202545" cy="3507216"/>
          </a:xfrm>
        </p:spPr>
      </p:pic>
      <p:sp>
        <p:nvSpPr>
          <p:cNvPr id="12" name="TextBox 11">
            <a:extLst>
              <a:ext uri="{FF2B5EF4-FFF2-40B4-BE49-F238E27FC236}">
                <a16:creationId xmlns:a16="http://schemas.microsoft.com/office/drawing/2014/main" id="{18E078A8-CFF6-DB57-7421-1039F3B47D23}"/>
              </a:ext>
            </a:extLst>
          </p:cNvPr>
          <p:cNvSpPr txBox="1"/>
          <p:nvPr/>
        </p:nvSpPr>
        <p:spPr>
          <a:xfrm>
            <a:off x="8990013" y="6990521"/>
            <a:ext cx="3201987" cy="184979"/>
          </a:xfrm>
          <a:prstGeom prst="rect">
            <a:avLst/>
          </a:prstGeom>
        </p:spPr>
        <p:txBody>
          <a:bodyPr>
            <a:normAutofit fontScale="40000" lnSpcReduction="20000"/>
          </a:bodyPr>
          <a:lstStyle/>
          <a:p>
            <a:r>
              <a:rPr lang="en-US">
                <a:hlinkClick r:id="rId6"/>
              </a:rPr>
              <a:t>This Photo</a:t>
            </a:r>
            <a:r>
              <a:rPr lang="en-US"/>
              <a:t> by Unknown author is licensed under </a:t>
            </a:r>
            <a:r>
              <a:rPr lang="en-US">
                <a:hlinkClick r:id="rId7"/>
              </a:rPr>
              <a:t>CC BY-SA-NC</a:t>
            </a:r>
            <a:r>
              <a:rPr lang="en-US"/>
              <a:t>.</a:t>
            </a:r>
          </a:p>
        </p:txBody>
      </p:sp>
      <p:pic>
        <p:nvPicPr>
          <p:cNvPr id="2" name="Picture 1">
            <a:extLst>
              <a:ext uri="{FF2B5EF4-FFF2-40B4-BE49-F238E27FC236}">
                <a16:creationId xmlns:a16="http://schemas.microsoft.com/office/drawing/2014/main" id="{FBD4000C-2B69-4265-3BDF-A3960D7758A7}"/>
              </a:ext>
            </a:extLst>
          </p:cNvPr>
          <p:cNvPicPr>
            <a:picLocks noChangeAspect="1"/>
          </p:cNvPicPr>
          <p:nvPr/>
        </p:nvPicPr>
        <p:blipFill>
          <a:blip r:embed="rId8"/>
          <a:stretch>
            <a:fillRect/>
          </a:stretch>
        </p:blipFill>
        <p:spPr>
          <a:xfrm>
            <a:off x="4197626" y="410541"/>
            <a:ext cx="4801704" cy="3022048"/>
          </a:xfrm>
          <a:prstGeom prst="rect">
            <a:avLst/>
          </a:prstGeom>
        </p:spPr>
      </p:pic>
    </p:spTree>
    <p:extLst>
      <p:ext uri="{BB962C8B-B14F-4D97-AF65-F5344CB8AC3E}">
        <p14:creationId xmlns:p14="http://schemas.microsoft.com/office/powerpoint/2010/main" val="831060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E3FC1144-BD64-4C61-ACB8-497711C416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cxnSp>
        <p:nvCxnSpPr>
          <p:cNvPr id="35" name="Straight Connector 34">
            <a:extLst>
              <a:ext uri="{FF2B5EF4-FFF2-40B4-BE49-F238E27FC236}">
                <a16:creationId xmlns:a16="http://schemas.microsoft.com/office/drawing/2014/main" id="{B4E57998-7D20-4BE8-9019-4A4122CE3E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90" y="3429000"/>
            <a:ext cx="4637598" cy="0"/>
          </a:xfrm>
          <a:prstGeom prst="line">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a:extLst>
              <a:ext uri="{FF2B5EF4-FFF2-40B4-BE49-F238E27FC236}">
                <a16:creationId xmlns:a16="http://schemas.microsoft.com/office/drawing/2014/main" id="{1EC01BF1-FEAA-4AF6-96A5-24556C1F6B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096" y="0"/>
            <a:ext cx="680" cy="6858000"/>
          </a:xfrm>
          <a:prstGeom prst="line">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9" name="Title 3">
            <a:extLst>
              <a:ext uri="{FF2B5EF4-FFF2-40B4-BE49-F238E27FC236}">
                <a16:creationId xmlns:a16="http://schemas.microsoft.com/office/drawing/2014/main" id="{7A62378F-7D12-F8C3-3DBC-954F054EA5B4}"/>
              </a:ext>
            </a:extLst>
          </p:cNvPr>
          <p:cNvSpPr>
            <a:spLocks noGrp="1"/>
          </p:cNvSpPr>
          <p:nvPr/>
        </p:nvSpPr>
        <p:spPr>
          <a:xfrm>
            <a:off x="1788197" y="1393688"/>
            <a:ext cx="2314595" cy="1014527"/>
          </a:xfrm>
          <a:prstGeom prst="rect">
            <a:avLst/>
          </a:prstGeom>
          <a:effectLst/>
        </p:spPr>
        <p:txBody>
          <a:bodyPr vert="horz" lIns="91440" tIns="45720" rIns="91440" bIns="45720" rtlCol="0" anchor="ctr">
            <a:normAutofit/>
          </a:bodyPr>
          <a:lstStyle>
            <a:lvl1pPr algn="l" defTabSz="457200" rtl="0" eaLnBrk="1" latinLnBrk="0" hangingPunct="1">
              <a:lnSpc>
                <a:spcPct val="100000"/>
              </a:lnSpc>
              <a:spcBef>
                <a:spcPct val="0"/>
              </a:spcBef>
              <a:buNone/>
              <a:defRPr sz="3600" kern="1200" cap="all">
                <a:ln w="3175" cmpd="sng">
                  <a:noFill/>
                </a:ln>
                <a:solidFill>
                  <a:schemeClr val="accent6"/>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 </a:t>
            </a:r>
            <a:r>
              <a:rPr lang="en-US" dirty="0" err="1">
                <a:solidFill>
                  <a:schemeClr val="tx1"/>
                </a:solidFill>
              </a:rPr>
              <a:t>Kpi's</a:t>
            </a:r>
          </a:p>
        </p:txBody>
      </p:sp>
      <p:sp>
        <p:nvSpPr>
          <p:cNvPr id="16" name="Content Placeholder 15">
            <a:extLst>
              <a:ext uri="{FF2B5EF4-FFF2-40B4-BE49-F238E27FC236}">
                <a16:creationId xmlns:a16="http://schemas.microsoft.com/office/drawing/2014/main" id="{5285D667-4E49-9BF3-49C2-EDC9EEF2D057}"/>
              </a:ext>
            </a:extLst>
          </p:cNvPr>
          <p:cNvSpPr>
            <a:spLocks noGrp="1"/>
          </p:cNvSpPr>
          <p:nvPr>
            <p:ph sz="half" idx="1"/>
          </p:nvPr>
        </p:nvSpPr>
        <p:spPr>
          <a:xfrm>
            <a:off x="541465" y="3694506"/>
            <a:ext cx="8380121" cy="2774800"/>
          </a:xfrm>
        </p:spPr>
        <p:txBody>
          <a:bodyPr/>
          <a:lstStyle/>
          <a:p>
            <a:r>
              <a:rPr lang="en-US" sz="2000" dirty="0">
                <a:highlight>
                  <a:srgbClr val="800000"/>
                </a:highlight>
                <a:cs typeface="Calibri"/>
              </a:rPr>
              <a:t>Like count of title :</a:t>
            </a:r>
          </a:p>
          <a:p>
            <a:pPr marL="285750" indent="-285750">
              <a:buChar char="•"/>
            </a:pPr>
            <a:r>
              <a:rPr lang="en-US" dirty="0">
                <a:solidFill>
                  <a:srgbClr val="FFFFFF"/>
                </a:solidFill>
                <a:latin typeface="Calibri"/>
                <a:cs typeface="Calibri"/>
              </a:rPr>
              <a:t>﻿In this at 12840215, </a:t>
            </a:r>
            <a:r>
              <a:rPr lang="en-US" dirty="0" err="1">
                <a:solidFill>
                  <a:srgbClr val="FFFFFF"/>
                </a:solidFill>
                <a:latin typeface="Calibri"/>
                <a:cs typeface="Calibri"/>
              </a:rPr>
              <a:t>vaaste</a:t>
            </a:r>
            <a:r>
              <a:rPr lang="en-US" dirty="0">
                <a:solidFill>
                  <a:srgbClr val="FFFFFF"/>
                </a:solidFill>
                <a:latin typeface="Calibri"/>
                <a:cs typeface="Calibri"/>
              </a:rPr>
              <a:t> song: </a:t>
            </a:r>
            <a:r>
              <a:rPr lang="en-US" dirty="0" err="1">
                <a:solidFill>
                  <a:srgbClr val="FFFFFF"/>
                </a:solidFill>
                <a:latin typeface="Calibri"/>
                <a:cs typeface="Calibri"/>
              </a:rPr>
              <a:t>dhvani</a:t>
            </a:r>
            <a:r>
              <a:rPr lang="en-US" dirty="0">
                <a:solidFill>
                  <a:srgbClr val="FFFFFF"/>
                </a:solidFill>
                <a:latin typeface="Calibri"/>
                <a:cs typeface="Calibri"/>
              </a:rPr>
              <a:t> </a:t>
            </a:r>
            <a:r>
              <a:rPr lang="en-US" dirty="0" err="1">
                <a:solidFill>
                  <a:srgbClr val="FFFFFF"/>
                </a:solidFill>
                <a:latin typeface="Calibri"/>
                <a:cs typeface="Calibri"/>
              </a:rPr>
              <a:t>bhanushali</a:t>
            </a:r>
            <a:r>
              <a:rPr lang="en-US" dirty="0">
                <a:solidFill>
                  <a:srgbClr val="FFFFFF"/>
                </a:solidFill>
                <a:latin typeface="Calibri"/>
                <a:cs typeface="Calibri"/>
              </a:rPr>
              <a:t>, </a:t>
            </a:r>
            <a:r>
              <a:rPr lang="en-US" dirty="0" err="1">
                <a:solidFill>
                  <a:srgbClr val="FFFFFF"/>
                </a:solidFill>
                <a:latin typeface="Calibri"/>
                <a:cs typeface="Calibri"/>
              </a:rPr>
              <a:t>tanishk</a:t>
            </a:r>
            <a:r>
              <a:rPr lang="en-US" dirty="0">
                <a:solidFill>
                  <a:srgbClr val="FFFFFF"/>
                </a:solidFill>
                <a:latin typeface="Calibri"/>
                <a:cs typeface="Calibri"/>
              </a:rPr>
              <a:t> </a:t>
            </a:r>
            <a:r>
              <a:rPr lang="en-US" dirty="0" err="1">
                <a:solidFill>
                  <a:srgbClr val="FFFFFF"/>
                </a:solidFill>
                <a:latin typeface="Calibri"/>
                <a:cs typeface="Calibri"/>
              </a:rPr>
              <a:t>bagchi</a:t>
            </a:r>
            <a:r>
              <a:rPr lang="en-US" dirty="0">
                <a:solidFill>
                  <a:srgbClr val="FFFFFF"/>
                </a:solidFill>
                <a:latin typeface="Calibri"/>
                <a:cs typeface="Calibri"/>
              </a:rPr>
              <a:t> | </a:t>
            </a:r>
            <a:r>
              <a:rPr lang="en-US" dirty="0" err="1">
                <a:solidFill>
                  <a:srgbClr val="FFFFFF"/>
                </a:solidFill>
                <a:latin typeface="Calibri"/>
                <a:cs typeface="Calibri"/>
              </a:rPr>
              <a:t>nikhil</a:t>
            </a:r>
            <a:r>
              <a:rPr lang="en-US" dirty="0">
                <a:solidFill>
                  <a:srgbClr val="FFFFFF"/>
                </a:solidFill>
                <a:latin typeface="Calibri"/>
                <a:cs typeface="Calibri"/>
              </a:rPr>
              <a:t> d | </a:t>
            </a:r>
            <a:r>
              <a:rPr lang="en-US" dirty="0" err="1">
                <a:solidFill>
                  <a:srgbClr val="FFFFFF"/>
                </a:solidFill>
                <a:latin typeface="Calibri"/>
                <a:cs typeface="Calibri"/>
              </a:rPr>
              <a:t>bhushan</a:t>
            </a:r>
            <a:r>
              <a:rPr lang="en-US" dirty="0">
                <a:solidFill>
                  <a:srgbClr val="FFFFFF"/>
                </a:solidFill>
                <a:latin typeface="Calibri"/>
                <a:cs typeface="Calibri"/>
              </a:rPr>
              <a:t> </a:t>
            </a:r>
            <a:r>
              <a:rPr lang="en-US" dirty="0" err="1">
                <a:solidFill>
                  <a:srgbClr val="FFFFFF"/>
                </a:solidFill>
                <a:latin typeface="Calibri"/>
                <a:cs typeface="Calibri"/>
              </a:rPr>
              <a:t>kumar</a:t>
            </a:r>
            <a:r>
              <a:rPr lang="en-US" dirty="0">
                <a:solidFill>
                  <a:srgbClr val="FFFFFF"/>
                </a:solidFill>
                <a:latin typeface="Calibri"/>
                <a:cs typeface="Calibri"/>
              </a:rPr>
              <a:t> | </a:t>
            </a:r>
            <a:r>
              <a:rPr lang="en-US" dirty="0" err="1">
                <a:solidFill>
                  <a:srgbClr val="FFFFFF"/>
                </a:solidFill>
                <a:latin typeface="Calibri"/>
                <a:cs typeface="Calibri"/>
              </a:rPr>
              <a:t>radhika</a:t>
            </a:r>
            <a:r>
              <a:rPr lang="en-US" dirty="0">
                <a:solidFill>
                  <a:srgbClr val="FFFFFF"/>
                </a:solidFill>
                <a:latin typeface="Calibri"/>
                <a:cs typeface="Calibri"/>
              </a:rPr>
              <a:t> </a:t>
            </a:r>
            <a:r>
              <a:rPr lang="en-US" dirty="0" err="1">
                <a:solidFill>
                  <a:srgbClr val="FFFFFF"/>
                </a:solidFill>
                <a:latin typeface="Calibri"/>
                <a:cs typeface="Calibri"/>
              </a:rPr>
              <a:t>rao</a:t>
            </a:r>
            <a:r>
              <a:rPr lang="en-US" dirty="0">
                <a:solidFill>
                  <a:srgbClr val="FFFFFF"/>
                </a:solidFill>
                <a:latin typeface="Calibri"/>
                <a:cs typeface="Calibri"/>
              </a:rPr>
              <a:t>, </a:t>
            </a:r>
            <a:r>
              <a:rPr lang="en-US" dirty="0" err="1">
                <a:solidFill>
                  <a:srgbClr val="FFFFFF"/>
                </a:solidFill>
                <a:latin typeface="Calibri"/>
                <a:cs typeface="Calibri"/>
              </a:rPr>
              <a:t>vinay</a:t>
            </a:r>
            <a:r>
              <a:rPr lang="en-US" dirty="0">
                <a:solidFill>
                  <a:srgbClr val="FFFFFF"/>
                </a:solidFill>
                <a:latin typeface="Calibri"/>
                <a:cs typeface="Calibri"/>
              </a:rPr>
              <a:t> </a:t>
            </a:r>
            <a:r>
              <a:rPr lang="en-US" dirty="0" err="1">
                <a:solidFill>
                  <a:srgbClr val="FFFFFF"/>
                </a:solidFill>
                <a:latin typeface="Calibri"/>
                <a:cs typeface="Calibri"/>
              </a:rPr>
              <a:t>sapru</a:t>
            </a:r>
            <a:r>
              <a:rPr lang="en-US" dirty="0">
                <a:solidFill>
                  <a:srgbClr val="FFFFFF"/>
                </a:solidFill>
                <a:latin typeface="Calibri"/>
                <a:cs typeface="Calibri"/>
              </a:rPr>
              <a:t> had the highest Sum of </a:t>
            </a:r>
            <a:r>
              <a:rPr lang="en-US" dirty="0" err="1">
                <a:solidFill>
                  <a:srgbClr val="FFFFFF"/>
                </a:solidFill>
                <a:latin typeface="Calibri"/>
                <a:cs typeface="Calibri"/>
              </a:rPr>
              <a:t>likeCount</a:t>
            </a:r>
            <a:r>
              <a:rPr lang="en-US" dirty="0">
                <a:solidFill>
                  <a:srgbClr val="FFFFFF"/>
                </a:solidFill>
                <a:latin typeface="Calibri"/>
                <a:cs typeface="Calibri"/>
              </a:rPr>
              <a:t> and was higher than </a:t>
            </a:r>
            <a:r>
              <a:rPr lang="en-US" dirty="0" err="1">
                <a:solidFill>
                  <a:srgbClr val="FFFFFF"/>
                </a:solidFill>
                <a:latin typeface="Calibri"/>
                <a:cs typeface="Calibri"/>
              </a:rPr>
              <a:t>saiyaan</a:t>
            </a:r>
            <a:r>
              <a:rPr lang="en-US" dirty="0">
                <a:solidFill>
                  <a:srgbClr val="FFFFFF"/>
                </a:solidFill>
                <a:latin typeface="Calibri"/>
                <a:cs typeface="Calibri"/>
              </a:rPr>
              <a:t> ji ► </a:t>
            </a:r>
            <a:r>
              <a:rPr lang="en-US" dirty="0" err="1">
                <a:solidFill>
                  <a:srgbClr val="FFFFFF"/>
                </a:solidFill>
                <a:latin typeface="Calibri"/>
                <a:cs typeface="Calibri"/>
              </a:rPr>
              <a:t>yo</a:t>
            </a:r>
            <a:r>
              <a:rPr lang="en-US" dirty="0">
                <a:solidFill>
                  <a:srgbClr val="FFFFFF"/>
                </a:solidFill>
                <a:latin typeface="Calibri"/>
                <a:cs typeface="Calibri"/>
              </a:rPr>
              <a:t> </a:t>
            </a:r>
            <a:r>
              <a:rPr lang="en-US" dirty="0" err="1">
                <a:solidFill>
                  <a:srgbClr val="FFFFFF"/>
                </a:solidFill>
                <a:latin typeface="Calibri"/>
                <a:cs typeface="Calibri"/>
              </a:rPr>
              <a:t>yo</a:t>
            </a:r>
            <a:r>
              <a:rPr lang="en-US" dirty="0">
                <a:solidFill>
                  <a:srgbClr val="FFFFFF"/>
                </a:solidFill>
                <a:latin typeface="Calibri"/>
                <a:cs typeface="Calibri"/>
              </a:rPr>
              <a:t> honey </a:t>
            </a:r>
            <a:r>
              <a:rPr lang="en-US" dirty="0" err="1">
                <a:solidFill>
                  <a:srgbClr val="FFFFFF"/>
                </a:solidFill>
                <a:latin typeface="Calibri"/>
                <a:cs typeface="Calibri"/>
              </a:rPr>
              <a:t>singh</a:t>
            </a:r>
            <a:r>
              <a:rPr lang="en-US" dirty="0">
                <a:solidFill>
                  <a:srgbClr val="FFFFFF"/>
                </a:solidFill>
                <a:latin typeface="Calibri"/>
                <a:cs typeface="Calibri"/>
              </a:rPr>
              <a:t>, </a:t>
            </a:r>
            <a:r>
              <a:rPr lang="en-US" dirty="0" err="1">
                <a:solidFill>
                  <a:srgbClr val="FFFFFF"/>
                </a:solidFill>
                <a:latin typeface="Calibri"/>
                <a:cs typeface="Calibri"/>
              </a:rPr>
              <a:t>neha</a:t>
            </a:r>
            <a:r>
              <a:rPr lang="en-US" dirty="0">
                <a:solidFill>
                  <a:srgbClr val="FFFFFF"/>
                </a:solidFill>
                <a:latin typeface="Calibri"/>
                <a:cs typeface="Calibri"/>
              </a:rPr>
              <a:t> </a:t>
            </a:r>
            <a:r>
              <a:rPr lang="en-US" dirty="0" err="1">
                <a:solidFill>
                  <a:srgbClr val="FFFFFF"/>
                </a:solidFill>
                <a:latin typeface="Calibri"/>
                <a:cs typeface="Calibri"/>
              </a:rPr>
              <a:t>kakkar|nushrratt</a:t>
            </a:r>
            <a:r>
              <a:rPr lang="en-US" dirty="0">
                <a:solidFill>
                  <a:srgbClr val="FFFFFF"/>
                </a:solidFill>
                <a:latin typeface="Calibri"/>
                <a:cs typeface="Calibri"/>
              </a:rPr>
              <a:t> </a:t>
            </a:r>
            <a:r>
              <a:rPr lang="en-US" dirty="0" err="1">
                <a:solidFill>
                  <a:srgbClr val="FFFFFF"/>
                </a:solidFill>
                <a:latin typeface="Calibri"/>
                <a:cs typeface="Calibri"/>
              </a:rPr>
              <a:t>bharuccha</a:t>
            </a:r>
            <a:r>
              <a:rPr lang="en-US" dirty="0">
                <a:solidFill>
                  <a:srgbClr val="FFFFFF"/>
                </a:solidFill>
                <a:latin typeface="Calibri"/>
                <a:cs typeface="Calibri"/>
              </a:rPr>
              <a:t>| </a:t>
            </a:r>
            <a:r>
              <a:rPr lang="en-US" dirty="0" err="1">
                <a:solidFill>
                  <a:srgbClr val="FFFFFF"/>
                </a:solidFill>
                <a:latin typeface="Calibri"/>
                <a:cs typeface="Calibri"/>
              </a:rPr>
              <a:t>lil</a:t>
            </a:r>
            <a:r>
              <a:rPr lang="en-US" dirty="0">
                <a:solidFill>
                  <a:srgbClr val="FFFFFF"/>
                </a:solidFill>
                <a:latin typeface="Calibri"/>
                <a:cs typeface="Calibri"/>
              </a:rPr>
              <a:t> g, </a:t>
            </a:r>
            <a:r>
              <a:rPr lang="en-US" dirty="0" err="1">
                <a:solidFill>
                  <a:srgbClr val="FFFFFF"/>
                </a:solidFill>
                <a:latin typeface="Calibri"/>
                <a:cs typeface="Calibri"/>
              </a:rPr>
              <a:t>hommie</a:t>
            </a:r>
            <a:r>
              <a:rPr lang="en-US" dirty="0">
                <a:solidFill>
                  <a:srgbClr val="FFFFFF"/>
                </a:solidFill>
                <a:latin typeface="Calibri"/>
                <a:cs typeface="Calibri"/>
              </a:rPr>
              <a:t> d| </a:t>
            </a:r>
            <a:r>
              <a:rPr lang="en-US" dirty="0" err="1">
                <a:solidFill>
                  <a:srgbClr val="FFFFFF"/>
                </a:solidFill>
                <a:latin typeface="Calibri"/>
                <a:cs typeface="Calibri"/>
              </a:rPr>
              <a:t>mihir</a:t>
            </a:r>
            <a:r>
              <a:rPr lang="en-US" dirty="0">
                <a:solidFill>
                  <a:srgbClr val="FFFFFF"/>
                </a:solidFill>
                <a:latin typeface="Calibri"/>
                <a:cs typeface="Calibri"/>
              </a:rPr>
              <a:t> </a:t>
            </a:r>
            <a:r>
              <a:rPr lang="en-US" dirty="0" err="1">
                <a:solidFill>
                  <a:srgbClr val="FFFFFF"/>
                </a:solidFill>
                <a:latin typeface="Calibri"/>
                <a:cs typeface="Calibri"/>
              </a:rPr>
              <a:t>g|bhushan</a:t>
            </a:r>
            <a:r>
              <a:rPr lang="en-US" dirty="0">
                <a:solidFill>
                  <a:srgbClr val="FFFFFF"/>
                </a:solidFill>
                <a:latin typeface="Calibri"/>
                <a:cs typeface="Calibri"/>
              </a:rPr>
              <a:t> k, which had the lowest Sum of </a:t>
            </a:r>
            <a:r>
              <a:rPr lang="en-US" dirty="0" err="1">
                <a:solidFill>
                  <a:srgbClr val="FFFFFF"/>
                </a:solidFill>
                <a:latin typeface="Calibri"/>
                <a:cs typeface="Calibri"/>
              </a:rPr>
              <a:t>likeCount</a:t>
            </a:r>
            <a:r>
              <a:rPr lang="en-US" dirty="0">
                <a:solidFill>
                  <a:srgbClr val="FFFFFF"/>
                </a:solidFill>
                <a:latin typeface="Calibri"/>
                <a:cs typeface="Calibri"/>
              </a:rPr>
              <a:t> at 6387196.</a:t>
            </a:r>
          </a:p>
          <a:p>
            <a:pPr marL="285750" indent="-285750">
              <a:buClr>
                <a:srgbClr val="FFFFFF"/>
              </a:buClr>
              <a:buChar char="•"/>
            </a:pPr>
            <a:r>
              <a:rPr lang="en-US" dirty="0">
                <a:solidFill>
                  <a:srgbClr val="FFFFFF"/>
                </a:solidFill>
                <a:latin typeface="Calibri"/>
                <a:cs typeface="Calibri"/>
              </a:rPr>
              <a:t>﻿﻿Across all 5 title, Sum of </a:t>
            </a:r>
            <a:r>
              <a:rPr lang="en-US" dirty="0" err="1">
                <a:solidFill>
                  <a:srgbClr val="FFFFFF"/>
                </a:solidFill>
                <a:latin typeface="Calibri"/>
                <a:cs typeface="Calibri"/>
              </a:rPr>
              <a:t>likeCount</a:t>
            </a:r>
            <a:r>
              <a:rPr lang="en-US" dirty="0">
                <a:solidFill>
                  <a:srgbClr val="FFFFFF"/>
                </a:solidFill>
                <a:latin typeface="Calibri"/>
                <a:cs typeface="Calibri"/>
              </a:rPr>
              <a:t> ranged from 6387196 to 12840215.</a:t>
            </a:r>
          </a:p>
        </p:txBody>
      </p:sp>
      <p:pic>
        <p:nvPicPr>
          <p:cNvPr id="11" name="Picture Placeholder 10" descr="A rainbow colored vertical lines&#10;&#10;Description automatically generated">
            <a:extLst>
              <a:ext uri="{FF2B5EF4-FFF2-40B4-BE49-F238E27FC236}">
                <a16:creationId xmlns:a16="http://schemas.microsoft.com/office/drawing/2014/main" id="{42A915FB-3ADD-5183-8F29-09B0407E1E87}"/>
              </a:ext>
            </a:extLst>
          </p:cNvPr>
          <p:cNvPicPr>
            <a:picLocks noGrp="1" noChangeAspect="1"/>
          </p:cNvPicPr>
          <p:nvPr>
            <p:ph type="pic" sz="quarter" idx="14"/>
          </p:nvPr>
        </p:nvPicPr>
        <p:blipFill>
          <a:blip r:embed="rId5">
            <a:extLst>
              <a:ext uri="{837473B0-CC2E-450A-ABE3-18F120FF3D39}">
                <a1611:picAttrSrcUrl xmlns:a1611="http://schemas.microsoft.com/office/drawing/2016/11/main" r:id="rId6"/>
              </a:ext>
            </a:extLst>
          </a:blip>
          <a:srcRect l="34718" r="34718"/>
          <a:stretch/>
        </p:blipFill>
        <p:spPr>
          <a:xfrm>
            <a:off x="8989454" y="3350784"/>
            <a:ext cx="3202545" cy="3507216"/>
          </a:xfrm>
        </p:spPr>
      </p:pic>
      <p:sp>
        <p:nvSpPr>
          <p:cNvPr id="12" name="TextBox 11">
            <a:extLst>
              <a:ext uri="{FF2B5EF4-FFF2-40B4-BE49-F238E27FC236}">
                <a16:creationId xmlns:a16="http://schemas.microsoft.com/office/drawing/2014/main" id="{18E078A8-CFF6-DB57-7421-1039F3B47D23}"/>
              </a:ext>
            </a:extLst>
          </p:cNvPr>
          <p:cNvSpPr txBox="1"/>
          <p:nvPr/>
        </p:nvSpPr>
        <p:spPr>
          <a:xfrm>
            <a:off x="8990013" y="6990521"/>
            <a:ext cx="3201987" cy="184979"/>
          </a:xfrm>
          <a:prstGeom prst="rect">
            <a:avLst/>
          </a:prstGeom>
        </p:spPr>
        <p:txBody>
          <a:bodyPr>
            <a:normAutofit fontScale="40000" lnSpcReduction="20000"/>
          </a:bodyPr>
          <a:lstStyle/>
          <a:p>
            <a:r>
              <a:rPr lang="en-US">
                <a:hlinkClick r:id="rId6"/>
              </a:rPr>
              <a:t>This Photo</a:t>
            </a:r>
            <a:r>
              <a:rPr lang="en-US"/>
              <a:t> by Unknown author is licensed under </a:t>
            </a:r>
            <a:r>
              <a:rPr lang="en-US">
                <a:hlinkClick r:id="rId7"/>
              </a:rPr>
              <a:t>CC BY-SA-NC</a:t>
            </a:r>
            <a:r>
              <a:rPr lang="en-US"/>
              <a:t>.</a:t>
            </a:r>
          </a:p>
        </p:txBody>
      </p:sp>
      <p:pic>
        <p:nvPicPr>
          <p:cNvPr id="3" name="Picture 2" descr="A screenshot of a computer screen&#10;&#10;Description automatically generated">
            <a:extLst>
              <a:ext uri="{FF2B5EF4-FFF2-40B4-BE49-F238E27FC236}">
                <a16:creationId xmlns:a16="http://schemas.microsoft.com/office/drawing/2014/main" id="{F0A51FF9-FD4E-14DB-F034-6E8DB8407711}"/>
              </a:ext>
            </a:extLst>
          </p:cNvPr>
          <p:cNvPicPr>
            <a:picLocks noChangeAspect="1"/>
          </p:cNvPicPr>
          <p:nvPr/>
        </p:nvPicPr>
        <p:blipFill>
          <a:blip r:embed="rId8"/>
          <a:stretch>
            <a:fillRect/>
          </a:stretch>
        </p:blipFill>
        <p:spPr>
          <a:xfrm>
            <a:off x="3481663" y="386866"/>
            <a:ext cx="5648325" cy="2958962"/>
          </a:xfrm>
          <a:prstGeom prst="rect">
            <a:avLst/>
          </a:prstGeom>
        </p:spPr>
      </p:pic>
    </p:spTree>
    <p:extLst>
      <p:ext uri="{BB962C8B-B14F-4D97-AF65-F5344CB8AC3E}">
        <p14:creationId xmlns:p14="http://schemas.microsoft.com/office/powerpoint/2010/main" val="2759919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205055" y="405352"/>
            <a:ext cx="7843837" cy="716437"/>
          </a:xfrm>
        </p:spPr>
        <p:txBody>
          <a:bodyPr/>
          <a:lstStyle/>
          <a:p>
            <a:r>
              <a:rPr lang="en-US" dirty="0"/>
              <a:t>CONCLUSION</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205055" y="1312607"/>
            <a:ext cx="7807324" cy="5332497"/>
          </a:xfrm>
          <a:ln>
            <a:solidFill>
              <a:schemeClr val="bg2"/>
            </a:solidFill>
          </a:ln>
        </p:spPr>
        <p:txBody>
          <a:bodyPr>
            <a:normAutofit fontScale="92500"/>
          </a:bodyPr>
          <a:lstStyle/>
          <a:p>
            <a:r>
              <a:rPr lang="en-US" dirty="0">
                <a:ea typeface="Calibri"/>
                <a:cs typeface="Calibri"/>
              </a:rPr>
              <a:t>In conclusion, </a:t>
            </a:r>
          </a:p>
          <a:p>
            <a:pPr marL="342900" indent="-342900">
              <a:buFont typeface="Arial" panose="020B0604020202020204" pitchFamily="34" charset="0"/>
              <a:buChar char="•"/>
            </a:pPr>
            <a:r>
              <a:rPr lang="en-US" dirty="0">
                <a:ea typeface="Calibri"/>
                <a:cs typeface="Calibri"/>
              </a:rPr>
              <a:t>The analysis of YouTube songs data using Power BI has provided valuable insights into the performance, popularity, and user engagement of videos. </a:t>
            </a:r>
          </a:p>
          <a:p>
            <a:pPr marL="342900" indent="-342900">
              <a:buFont typeface="Arial" panose="020B0604020202020204" pitchFamily="34" charset="0"/>
              <a:buChar char="•"/>
            </a:pPr>
            <a:r>
              <a:rPr lang="en-US" dirty="0">
                <a:ea typeface="Calibri"/>
                <a:cs typeface="Calibri"/>
              </a:rPr>
              <a:t>By leveraging data-driven decision-making, content creators and stakeholders can optimize their strategies to enhance video performance and audience engagement. </a:t>
            </a:r>
          </a:p>
          <a:p>
            <a:pPr marL="342900" indent="-342900">
              <a:buFont typeface="Arial" panose="020B0604020202020204" pitchFamily="34" charset="0"/>
              <a:buChar char="•"/>
            </a:pPr>
            <a:r>
              <a:rPr lang="en-US" dirty="0">
                <a:ea typeface="Calibri"/>
                <a:cs typeface="Calibri"/>
              </a:rPr>
              <a:t>The project highlights the importance of continuous analysis, adaptation, and strategic planning in the dynamic landscape of online content creation. </a:t>
            </a:r>
          </a:p>
          <a:p>
            <a:pPr marL="342900" indent="-342900">
              <a:buFont typeface="Arial" panose="020B0604020202020204" pitchFamily="34" charset="0"/>
              <a:buChar char="•"/>
            </a:pPr>
            <a:r>
              <a:rPr lang="en-US" dirty="0">
                <a:ea typeface="Calibri"/>
                <a:cs typeface="Calibri"/>
              </a:rPr>
              <a:t>Through interactive visualizations and in-depth analysis, this internship project contributes meaningful recommendations for improving YouTube song video performance and maximizing user engagement in a competitive digital environment.</a:t>
            </a:r>
          </a:p>
        </p:txBody>
      </p:sp>
      <p:pic>
        <p:nvPicPr>
          <p:cNvPr id="7" name="Picture Placeholder 6" descr="A person wearing glasses and a blue shirt">
            <a:extLst>
              <a:ext uri="{FF2B5EF4-FFF2-40B4-BE49-F238E27FC236}">
                <a16:creationId xmlns:a16="http://schemas.microsoft.com/office/drawing/2014/main" id="{C570EB79-053B-0283-9D2D-6266701EEDDD}"/>
              </a:ext>
            </a:extLst>
          </p:cNvPr>
          <p:cNvPicPr>
            <a:picLocks noGrp="1" noChangeAspect="1"/>
          </p:cNvPicPr>
          <p:nvPr>
            <p:ph type="pic" sz="quarter" idx="14"/>
          </p:nvPr>
        </p:nvPicPr>
        <p:blipFill rotWithShape="1">
          <a:blip r:embed="rId3">
            <a:duotone>
              <a:prstClr val="black"/>
              <a:schemeClr val="accent4">
                <a:tint val="45000"/>
                <a:satMod val="400000"/>
              </a:schemeClr>
            </a:duotone>
          </a:blip>
          <a:srcRect l="19088" r="19088"/>
          <a:stretch/>
        </p:blipFill>
        <p:spPr>
          <a:xfrm>
            <a:off x="8248049" y="2004757"/>
            <a:ext cx="3943951" cy="4853243"/>
          </a:xfrm>
        </p:spPr>
      </p:pic>
    </p:spTree>
    <p:extLst>
      <p:ext uri="{BB962C8B-B14F-4D97-AF65-F5344CB8AC3E}">
        <p14:creationId xmlns:p14="http://schemas.microsoft.com/office/powerpoint/2010/main" val="3910746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440724" y="212896"/>
            <a:ext cx="7843837" cy="1012782"/>
          </a:xfrm>
        </p:spPr>
        <p:txBody>
          <a:bodyPr/>
          <a:lstStyle/>
          <a:p>
            <a:r>
              <a:rPr lang="en-US" dirty="0"/>
              <a:t>RECOMMENDATIONS</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440725" y="1112556"/>
            <a:ext cx="7619194" cy="5632322"/>
          </a:xfrm>
          <a:ln>
            <a:solidFill>
              <a:schemeClr val="bg2"/>
            </a:solidFill>
          </a:ln>
        </p:spPr>
        <p:txBody>
          <a:bodyPr>
            <a:noAutofit/>
          </a:bodyPr>
          <a:lstStyle/>
          <a:p>
            <a:pPr algn="l"/>
            <a:r>
              <a:rPr lang="en-US" sz="2000" b="0" i="0" dirty="0">
                <a:solidFill>
                  <a:srgbClr val="FDFBF6"/>
                </a:solidFill>
                <a:effectLst/>
              </a:rPr>
              <a:t>1.</a:t>
            </a:r>
            <a:r>
              <a:rPr lang="en-US" sz="2000" b="0" i="0" dirty="0">
                <a:solidFill>
                  <a:srgbClr val="FDFBF6"/>
                </a:solidFill>
                <a:effectLst/>
                <a:highlight>
                  <a:srgbClr val="000080"/>
                </a:highlight>
              </a:rPr>
              <a:t>Content Strategy Optimization:</a:t>
            </a:r>
          </a:p>
          <a:p>
            <a:pPr marL="342900" indent="-342900" algn="l">
              <a:buFont typeface="Arial" panose="020B0604020202020204" pitchFamily="34" charset="0"/>
              <a:buChar char="•"/>
            </a:pPr>
            <a:r>
              <a:rPr lang="en-US" sz="2000" b="0" i="0" dirty="0">
                <a:solidFill>
                  <a:srgbClr val="FDFBF6"/>
                </a:solidFill>
                <a:effectLst/>
              </a:rPr>
              <a:t>Utilize insights on popular tags to enhance visibility and engagement.</a:t>
            </a:r>
          </a:p>
          <a:p>
            <a:pPr marL="342900" indent="-342900" algn="l">
              <a:buFont typeface="Arial" panose="020B0604020202020204" pitchFamily="34" charset="0"/>
              <a:buChar char="•"/>
            </a:pPr>
            <a:r>
              <a:rPr lang="en-US" sz="2000" b="0" i="0" dirty="0">
                <a:solidFill>
                  <a:srgbClr val="FDFBF6"/>
                </a:solidFill>
                <a:effectLst/>
              </a:rPr>
              <a:t>Experiment with video duration and quality based on user preferences.</a:t>
            </a:r>
          </a:p>
          <a:p>
            <a:r>
              <a:rPr lang="en-US" sz="2000" b="0" i="0" dirty="0">
                <a:solidFill>
                  <a:srgbClr val="FDFBF6"/>
                </a:solidFill>
                <a:effectLst/>
              </a:rPr>
              <a:t>2.</a:t>
            </a:r>
            <a:r>
              <a:rPr lang="en-US" sz="2000" b="0" i="0" dirty="0">
                <a:solidFill>
                  <a:srgbClr val="FDFBF6"/>
                </a:solidFill>
                <a:effectLst/>
                <a:highlight>
                  <a:srgbClr val="000080"/>
                </a:highlight>
              </a:rPr>
              <a:t>Engagement Enhancement:</a:t>
            </a:r>
          </a:p>
          <a:p>
            <a:pPr marL="342900" indent="-342900" algn="l">
              <a:buFont typeface="Arial" panose="020B0604020202020204" pitchFamily="34" charset="0"/>
              <a:buChar char="•"/>
            </a:pPr>
            <a:r>
              <a:rPr lang="en-US" sz="2000" b="0" i="0" dirty="0">
                <a:solidFill>
                  <a:srgbClr val="FDFBF6"/>
                </a:solidFill>
                <a:effectLst/>
              </a:rPr>
              <a:t>Encourage viewer interaction through calls-to-action for likes and comments.</a:t>
            </a:r>
          </a:p>
          <a:p>
            <a:pPr marL="342900" indent="-342900" algn="l">
              <a:buFont typeface="Arial" panose="020B0604020202020204" pitchFamily="34" charset="0"/>
              <a:buChar char="•"/>
            </a:pPr>
            <a:r>
              <a:rPr lang="en-US" sz="2000" b="0" i="0" dirty="0">
                <a:solidFill>
                  <a:srgbClr val="FDFBF6"/>
                </a:solidFill>
                <a:effectLst/>
              </a:rPr>
              <a:t>Respond actively to comments to foster a sense of community and engagement.</a:t>
            </a:r>
          </a:p>
          <a:p>
            <a:pPr algn="l"/>
            <a:r>
              <a:rPr lang="en-US" sz="2000" b="0" i="0" dirty="0">
                <a:solidFill>
                  <a:srgbClr val="FDFBF6"/>
                </a:solidFill>
                <a:effectLst/>
              </a:rPr>
              <a:t>3.</a:t>
            </a:r>
            <a:r>
              <a:rPr lang="en-US" sz="2000" b="0" i="0" dirty="0">
                <a:solidFill>
                  <a:srgbClr val="FDFBF6"/>
                </a:solidFill>
                <a:effectLst/>
                <a:highlight>
                  <a:srgbClr val="000080"/>
                </a:highlight>
              </a:rPr>
              <a:t>Temporal Strategy:</a:t>
            </a:r>
          </a:p>
          <a:p>
            <a:pPr marL="342900" indent="-342900" algn="l">
              <a:buFont typeface="Arial" panose="020B0604020202020204" pitchFamily="34" charset="0"/>
              <a:buChar char="•"/>
            </a:pPr>
            <a:r>
              <a:rPr lang="en-US" sz="2000" b="0" i="0" dirty="0">
                <a:solidFill>
                  <a:srgbClr val="FDFBF6"/>
                </a:solidFill>
                <a:effectLst/>
              </a:rPr>
              <a:t>Schedule uploads during peak times to maximize visibility and engagement.</a:t>
            </a:r>
          </a:p>
          <a:p>
            <a:pPr marL="342900" indent="-342900" algn="l">
              <a:buFont typeface="Arial" panose="020B0604020202020204" pitchFamily="34" charset="0"/>
              <a:buChar char="•"/>
            </a:pPr>
            <a:r>
              <a:rPr lang="en-US" sz="2000" b="0" i="0" dirty="0">
                <a:solidFill>
                  <a:srgbClr val="FDFBF6"/>
                </a:solidFill>
                <a:effectLst/>
              </a:rPr>
              <a:t>Analyze temporal trends to align content release with audience behavior.</a:t>
            </a:r>
          </a:p>
        </p:txBody>
      </p:sp>
      <p:pic>
        <p:nvPicPr>
          <p:cNvPr id="7" name="Picture Placeholder 6" descr="A person wearing glasses and a blue shirt">
            <a:extLst>
              <a:ext uri="{FF2B5EF4-FFF2-40B4-BE49-F238E27FC236}">
                <a16:creationId xmlns:a16="http://schemas.microsoft.com/office/drawing/2014/main" id="{C570EB79-053B-0283-9D2D-6266701EEDDD}"/>
              </a:ext>
            </a:extLst>
          </p:cNvPr>
          <p:cNvPicPr>
            <a:picLocks noGrp="1" noChangeAspect="1"/>
          </p:cNvPicPr>
          <p:nvPr>
            <p:ph type="pic" sz="quarter" idx="14"/>
          </p:nvPr>
        </p:nvPicPr>
        <p:blipFill rotWithShape="1">
          <a:blip r:embed="rId3">
            <a:duotone>
              <a:prstClr val="black"/>
              <a:schemeClr val="accent4">
                <a:tint val="45000"/>
                <a:satMod val="400000"/>
              </a:schemeClr>
            </a:duotone>
          </a:blip>
          <a:srcRect l="19088" r="19088"/>
          <a:stretch/>
        </p:blipFill>
        <p:spPr>
          <a:xfrm>
            <a:off x="8248049" y="2004757"/>
            <a:ext cx="3943951" cy="4853243"/>
          </a:xfrm>
        </p:spPr>
      </p:pic>
    </p:spTree>
    <p:extLst>
      <p:ext uri="{BB962C8B-B14F-4D97-AF65-F5344CB8AC3E}">
        <p14:creationId xmlns:p14="http://schemas.microsoft.com/office/powerpoint/2010/main" val="4072101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28" name="Picture 127">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4" name="Picture 3" descr="Purple light on gadgets">
            <a:extLst>
              <a:ext uri="{FF2B5EF4-FFF2-40B4-BE49-F238E27FC236}">
                <a16:creationId xmlns:a16="http://schemas.microsoft.com/office/drawing/2014/main" id="{F2D2B9BF-AF2F-69BC-1F7F-48766ACF1266}"/>
              </a:ext>
            </a:extLst>
          </p:cNvPr>
          <p:cNvPicPr>
            <a:picLocks noChangeAspect="1"/>
          </p:cNvPicPr>
          <p:nvPr/>
        </p:nvPicPr>
        <p:blipFill rotWithShape="1">
          <a:blip r:embed="rId5"/>
          <a:srcRect l="9091" t="14040" b="9352"/>
          <a:stretch/>
        </p:blipFill>
        <p:spPr>
          <a:xfrm>
            <a:off x="20" y="10"/>
            <a:ext cx="12191980" cy="6857990"/>
          </a:xfrm>
          <a:prstGeom prst="rect">
            <a:avLst/>
          </a:prstGeom>
        </p:spPr>
      </p:pic>
      <p:pic>
        <p:nvPicPr>
          <p:cNvPr id="130" name="Picture 129">
            <a:extLst>
              <a:ext uri="{FF2B5EF4-FFF2-40B4-BE49-F238E27FC236}">
                <a16:creationId xmlns:a16="http://schemas.microsoft.com/office/drawing/2014/main" id="{8EC1A43B-D167-4E96-B7AD-61D3D9225C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32" name="Picture 131">
            <a:extLst>
              <a:ext uri="{FF2B5EF4-FFF2-40B4-BE49-F238E27FC236}">
                <a16:creationId xmlns:a16="http://schemas.microsoft.com/office/drawing/2014/main" id="{86623E07-B4B3-43D5-AB6E-5FD9A1C11D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l="41427"/>
          <a:stretch/>
        </p:blipFill>
        <p:spPr>
          <a:xfrm>
            <a:off x="5147732" y="93132"/>
            <a:ext cx="7044267" cy="6764867"/>
          </a:xfrm>
          <a:prstGeom prst="rect">
            <a:avLst/>
          </a:prstGeom>
        </p:spPr>
      </p:pic>
      <p:sp>
        <p:nvSpPr>
          <p:cNvPr id="134" name="Freeform 5">
            <a:extLst>
              <a:ext uri="{FF2B5EF4-FFF2-40B4-BE49-F238E27FC236}">
                <a16:creationId xmlns:a16="http://schemas.microsoft.com/office/drawing/2014/main" id="{C727912B-C157-4CDB-8486-00E702D36C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2">
              <a:alpha val="7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solidFill>
                <a:schemeClr val="bg2">
                  <a:lumMod val="75000"/>
                </a:schemeClr>
              </a:solidFill>
            </a:endParaRPr>
          </a:p>
        </p:txBody>
      </p:sp>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6646333" y="2032000"/>
            <a:ext cx="4513792" cy="2819398"/>
          </a:xfrm>
        </p:spPr>
        <p:txBody>
          <a:bodyPr vert="horz" lIns="91440" tIns="45720" rIns="91440" bIns="45720" rtlCol="0" anchor="b">
            <a:normAutofit/>
          </a:bodyPr>
          <a:lstStyle/>
          <a:p>
            <a:pPr algn="r"/>
            <a:r>
              <a:rPr lang="en-US" sz="6000" dirty="0">
                <a:solidFill>
                  <a:schemeClr val="bg2">
                    <a:lumMod val="75000"/>
                  </a:schemeClr>
                </a:solidFill>
              </a:rPr>
              <a:t>Thank you</a:t>
            </a:r>
            <a:br>
              <a:rPr lang="en-US" sz="6000" dirty="0"/>
            </a:br>
            <a:endParaRPr lang="en-US" sz="6000" dirty="0">
              <a:solidFill>
                <a:schemeClr val="bg2">
                  <a:lumMod val="75000"/>
                </a:schemeClr>
              </a:solidFill>
              <a:cs typeface="Calibri Light"/>
            </a:endParaRPr>
          </a:p>
        </p:txBody>
      </p:sp>
    </p:spTree>
    <p:extLst>
      <p:ext uri="{BB962C8B-B14F-4D97-AF65-F5344CB8AC3E}">
        <p14:creationId xmlns:p14="http://schemas.microsoft.com/office/powerpoint/2010/main" val="569495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404594"/>
            <a:ext cx="6583680" cy="829559"/>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234153"/>
            <a:ext cx="6583680" cy="3462838"/>
          </a:xfrm>
        </p:spPr>
        <p:txBody>
          <a:bodyPr>
            <a:normAutofit fontScale="92500" lnSpcReduction="10000"/>
          </a:bodyPr>
          <a:lstStyle/>
          <a:p>
            <a:r>
              <a:rPr lang="en-US" dirty="0"/>
              <a:t>Introduction</a:t>
            </a:r>
          </a:p>
          <a:p>
            <a:r>
              <a:rPr lang="en-US" dirty="0"/>
              <a:t>Problem statement</a:t>
            </a:r>
          </a:p>
          <a:p>
            <a:r>
              <a:rPr lang="en-US" dirty="0"/>
              <a:t>Data description</a:t>
            </a:r>
          </a:p>
          <a:p>
            <a:r>
              <a:rPr lang="en-US" dirty="0"/>
              <a:t>Project objectives</a:t>
            </a:r>
          </a:p>
          <a:p>
            <a:r>
              <a:rPr lang="en-US" dirty="0"/>
              <a:t>Dashboard &amp; some KPI’s</a:t>
            </a:r>
          </a:p>
          <a:p>
            <a:r>
              <a:rPr lang="en-US" dirty="0"/>
              <a:t>Conclusion and recommendation</a:t>
            </a:r>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p:txBody>
          <a:bodyPr/>
          <a:lstStyle/>
          <a:p>
            <a:r>
              <a:rPr lang="en-US" dirty="0"/>
              <a:t>Introduction to YouTube Songs Analysis</a:t>
            </a:r>
          </a:p>
        </p:txBody>
      </p:sp>
      <p:pic>
        <p:nvPicPr>
          <p:cNvPr id="7" name="Picture Placeholder 6" descr="A person standing in front of a whiteboard">
            <a:extLst>
              <a:ext uri="{FF2B5EF4-FFF2-40B4-BE49-F238E27FC236}">
                <a16:creationId xmlns:a16="http://schemas.microsoft.com/office/drawing/2014/main" id="{DD186EAB-37C7-E7E6-AE8D-F077D02804F9}"/>
              </a:ext>
            </a:extLst>
          </p:cNvPr>
          <p:cNvPicPr>
            <a:picLocks noGrp="1" noChangeAspect="1"/>
          </p:cNvPicPr>
          <p:nvPr>
            <p:ph type="pic" sz="quarter" idx="11"/>
          </p:nvPr>
        </p:nvPicPr>
        <p:blipFill>
          <a:blip r:embed="rId3">
            <a:duotone>
              <a:prstClr val="black"/>
              <a:schemeClr val="accent1">
                <a:tint val="45000"/>
                <a:satMod val="400000"/>
              </a:schemeClr>
            </a:duotone>
          </a:blip>
          <a:srcRect l="27208" r="27208"/>
          <a:stretch/>
        </p:blipFill>
        <p:spPr/>
      </p:pic>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737656" y="865996"/>
            <a:ext cx="7965460" cy="4037162"/>
          </a:xfrm>
        </p:spPr>
        <p:txBody>
          <a:bodyPr>
            <a:normAutofit/>
          </a:bodyPr>
          <a:lstStyle/>
          <a:p>
            <a:r>
              <a:rPr lang="en-US" dirty="0">
                <a:solidFill>
                  <a:prstClr val="white"/>
                </a:solidFill>
                <a:latin typeface="Calibri"/>
                <a:ea typeface="Calibri"/>
                <a:cs typeface="Calibri"/>
              </a:rPr>
              <a:t>In this YouTube song data analysis project, we'll delve into various aspects of popular songs on YouTube. We'll uncover trends in viewership, analyze user engagement patterns, and extract hidden insights from the data. Through this exploration, we aim to gain a deeper understanding of the dynamics behind the most popular music videos on YouTube.</a:t>
            </a:r>
          </a:p>
          <a:p>
            <a:r>
              <a:rPr lang="en-US" dirty="0"/>
              <a:t>The objective of this analysis is to delve deep into the wealth of YouTube song data using the powerful analytics capabilities of Power BI. By leveraging this tool, we aim to extract actionable insights that can drive informed decision-making and strategy formulation in the dynamic landscape of music content creation and promotion.</a:t>
            </a:r>
          </a:p>
        </p:txBody>
      </p:sp>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681487" y="712218"/>
            <a:ext cx="5259554" cy="897421"/>
          </a:xfrm>
          <a:noFill/>
          <a:ln>
            <a:solidFill>
              <a:srgbClr val="202C8F"/>
            </a:solidFill>
          </a:ln>
        </p:spPr>
        <p:txBody>
          <a:bodyPr/>
          <a:lstStyle/>
          <a:p>
            <a:r>
              <a:rPr lang="en-US" dirty="0"/>
              <a:t>Problem Statement</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681487" y="2038252"/>
            <a:ext cx="6521570" cy="4235644"/>
          </a:xfrm>
          <a:noFill/>
          <a:ln>
            <a:solidFill>
              <a:srgbClr val="202C8F"/>
            </a:solidFill>
          </a:ln>
        </p:spPr>
        <p:txBody>
          <a:bodyPr>
            <a:normAutofit fontScale="85000" lnSpcReduction="10000"/>
          </a:bodyPr>
          <a:lstStyle/>
          <a:p>
            <a:pPr>
              <a:lnSpc>
                <a:spcPct val="120000"/>
              </a:lnSpc>
            </a:pPr>
            <a:r>
              <a:rPr lang="en-US" dirty="0"/>
              <a:t>This internship project aims to conduct a comprehensive analysis of YouTube songs data using Power BI. The dataset contains key attributes such as video ID, channel title, title, description, tags, published date, view count, like count, favorite count, comment count, video duration, video definition, and caption details. The goal is to utilize Power BI to create insightful visualizations and reports that provide a deeper understanding of YouTube songs' performance, popularity, and user engagement. The analysis aims to uncover trends, preferences, and patterns in the data to aid content creators and stakeholders in optimizing their YouTube song content.</a:t>
            </a:r>
          </a:p>
        </p:txBody>
      </p:sp>
      <p:pic>
        <p:nvPicPr>
          <p:cNvPr id="6" name="Picture Placeholder 5" descr="A person holding a microphone and standing in front of a group of people">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rotWithShape="1">
          <a:blip r:embed="rId3">
            <a:duotone>
              <a:prstClr val="black"/>
              <a:schemeClr val="accent3">
                <a:tint val="45000"/>
                <a:satMod val="400000"/>
              </a:schemeClr>
            </a:duotone>
          </a:blip>
          <a:srcRect l="27745" r="27745"/>
          <a:stretch/>
        </p:blipFill>
        <p:spPr/>
      </p:pic>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648436" y="190799"/>
            <a:ext cx="4779191" cy="642503"/>
          </a:xfrm>
          <a:ln>
            <a:solidFill>
              <a:srgbClr val="202C8F"/>
            </a:solidFill>
          </a:ln>
        </p:spPr>
        <p:txBody>
          <a:bodyPr/>
          <a:lstStyle/>
          <a:p>
            <a:r>
              <a:rPr lang="en-US" dirty="0">
                <a:latin typeface="Calibri"/>
                <a:ea typeface="Calibri"/>
                <a:cs typeface="Calibri"/>
              </a:rPr>
              <a:t>Dataset Description</a:t>
            </a:r>
          </a:p>
        </p:txBody>
      </p:sp>
      <p:sp>
        <p:nvSpPr>
          <p:cNvPr id="7" name="Text 3">
            <a:extLst>
              <a:ext uri="{FF2B5EF4-FFF2-40B4-BE49-F238E27FC236}">
                <a16:creationId xmlns:a16="http://schemas.microsoft.com/office/drawing/2014/main" id="{BA7FF676-786B-3119-CB19-0885BF852FF4}"/>
              </a:ext>
            </a:extLst>
          </p:cNvPr>
          <p:cNvSpPr/>
          <p:nvPr/>
        </p:nvSpPr>
        <p:spPr>
          <a:xfrm>
            <a:off x="3739275" y="941761"/>
            <a:ext cx="7147261" cy="5398653"/>
          </a:xfrm>
          <a:prstGeom prst="rect">
            <a:avLst/>
          </a:prstGeom>
          <a:noFill/>
          <a:ln>
            <a:solidFill>
              <a:srgbClr val="202C8F"/>
            </a:solidFill>
          </a:ln>
        </p:spPr>
        <p:txBody>
          <a:bodyPr wrap="square" lIns="91440" tIns="45720" rIns="91440" bIns="45720" rtlCol="0" anchor="t"/>
          <a:lstStyle/>
          <a:p>
            <a:pPr algn="just">
              <a:lnSpc>
                <a:spcPts val="2799"/>
              </a:lnSpc>
            </a:pPr>
            <a:r>
              <a:rPr lang="en-US" kern="0" spc="-35" dirty="0">
                <a:latin typeface="Calibri"/>
                <a:ea typeface="Source Sans Pro"/>
                <a:cs typeface="Source Sans Pro" pitchFamily="34" charset="-120"/>
              </a:rPr>
              <a:t>1. video_id: Unique identifier for each YouTube video.</a:t>
            </a:r>
          </a:p>
          <a:p>
            <a:pPr algn="just">
              <a:lnSpc>
                <a:spcPts val="2799"/>
              </a:lnSpc>
            </a:pPr>
            <a:r>
              <a:rPr lang="en-US" kern="0" spc="-35" dirty="0">
                <a:latin typeface="Calibri"/>
                <a:ea typeface="Source Sans Pro"/>
                <a:cs typeface="Source Sans Pro" pitchFamily="34" charset="-120"/>
              </a:rPr>
              <a:t>2. channelTitle: Title of the YouTube channel publishing the song.</a:t>
            </a:r>
          </a:p>
          <a:p>
            <a:pPr algn="just">
              <a:lnSpc>
                <a:spcPts val="2799"/>
              </a:lnSpc>
            </a:pPr>
            <a:r>
              <a:rPr lang="en-US" kern="0" spc="-35" dirty="0">
                <a:latin typeface="Calibri"/>
                <a:ea typeface="Source Sans Pro"/>
                <a:cs typeface="Source Sans Pro" pitchFamily="34" charset="-120"/>
              </a:rPr>
              <a:t>3. title: Title of the YouTube song video.</a:t>
            </a:r>
          </a:p>
          <a:p>
            <a:pPr algn="just">
              <a:lnSpc>
                <a:spcPts val="2799"/>
              </a:lnSpc>
            </a:pPr>
            <a:r>
              <a:rPr lang="en-US" kern="0" spc="-35" dirty="0">
                <a:latin typeface="Calibri"/>
                <a:ea typeface="Source Sans Pro"/>
                <a:cs typeface="Source Sans Pro" pitchFamily="34" charset="-120"/>
              </a:rPr>
              <a:t>4. description: Description provided for the YouTube song video.</a:t>
            </a:r>
          </a:p>
          <a:p>
            <a:pPr algn="just">
              <a:lnSpc>
                <a:spcPts val="2799"/>
              </a:lnSpc>
            </a:pPr>
            <a:r>
              <a:rPr lang="en-US" kern="0" spc="-35" dirty="0">
                <a:latin typeface="Calibri"/>
                <a:ea typeface="Source Sans Pro"/>
                <a:cs typeface="Source Sans Pro" pitchFamily="34" charset="-120"/>
              </a:rPr>
              <a:t>5. tags: Tags associated with the YouTube song video.</a:t>
            </a:r>
          </a:p>
          <a:p>
            <a:pPr algn="just">
              <a:lnSpc>
                <a:spcPts val="2799"/>
              </a:lnSpc>
            </a:pPr>
            <a:r>
              <a:rPr lang="en-US" kern="0" spc="-35" dirty="0">
                <a:latin typeface="Calibri"/>
                <a:ea typeface="Source Sans Pro"/>
                <a:cs typeface="Source Sans Pro" pitchFamily="34" charset="-120"/>
              </a:rPr>
              <a:t>6. publishedAt: Date and time when the YouTube song video was published.</a:t>
            </a:r>
          </a:p>
          <a:p>
            <a:pPr algn="just">
              <a:lnSpc>
                <a:spcPts val="2799"/>
              </a:lnSpc>
            </a:pPr>
            <a:r>
              <a:rPr lang="en-US" kern="0" spc="-35" dirty="0">
                <a:latin typeface="Calibri"/>
                <a:ea typeface="Source Sans Pro"/>
                <a:cs typeface="Source Sans Pro" pitchFamily="34" charset="-120"/>
              </a:rPr>
              <a:t>7. viewCount: Number of views received by the YouTube song video.</a:t>
            </a:r>
          </a:p>
          <a:p>
            <a:pPr algn="just">
              <a:lnSpc>
                <a:spcPts val="2799"/>
              </a:lnSpc>
            </a:pPr>
            <a:r>
              <a:rPr lang="en-US" kern="0" spc="-35" dirty="0">
                <a:latin typeface="Calibri"/>
                <a:ea typeface="Source Sans Pro"/>
                <a:cs typeface="Source Sans Pro" pitchFamily="34" charset="-120"/>
              </a:rPr>
              <a:t>8. likeCount: Number of likes received by the YouTube song video.</a:t>
            </a:r>
          </a:p>
          <a:p>
            <a:pPr algn="just">
              <a:lnSpc>
                <a:spcPts val="2799"/>
              </a:lnSpc>
            </a:pPr>
            <a:r>
              <a:rPr lang="en-US" kern="0" spc="-35" dirty="0">
                <a:latin typeface="Calibri"/>
                <a:ea typeface="Source Sans Pro"/>
                <a:cs typeface="Source Sans Pro" pitchFamily="34" charset="-120"/>
              </a:rPr>
              <a:t>9. favoriteCount: Number of times the YouTube song video has been marked as a favorite.</a:t>
            </a:r>
          </a:p>
          <a:p>
            <a:pPr algn="just">
              <a:lnSpc>
                <a:spcPts val="2799"/>
              </a:lnSpc>
            </a:pPr>
            <a:r>
              <a:rPr lang="en-US" kern="0" spc="-35" dirty="0">
                <a:latin typeface="Calibri"/>
                <a:ea typeface="Source Sans Pro"/>
                <a:cs typeface="Source Sans Pro" pitchFamily="34" charset="-120"/>
              </a:rPr>
              <a:t>10. commentCount: Number of comments posted on the YouTube song video.</a:t>
            </a:r>
          </a:p>
          <a:p>
            <a:pPr algn="just">
              <a:lnSpc>
                <a:spcPts val="2799"/>
              </a:lnSpc>
            </a:pPr>
            <a:r>
              <a:rPr lang="en-US" kern="0" spc="-35" dirty="0">
                <a:latin typeface="Calibri"/>
                <a:ea typeface="Source Sans Pro"/>
                <a:cs typeface="Source Sans Pro" pitchFamily="34" charset="-120"/>
              </a:rPr>
              <a:t>11. duration: Duration of the YouTube song video.</a:t>
            </a:r>
          </a:p>
          <a:p>
            <a:pPr algn="just">
              <a:lnSpc>
                <a:spcPts val="2799"/>
              </a:lnSpc>
            </a:pPr>
            <a:r>
              <a:rPr lang="en-US" kern="0" spc="-35" dirty="0">
                <a:latin typeface="Calibri"/>
                <a:ea typeface="Source Sans Pro"/>
                <a:cs typeface="Source Sans Pro" pitchFamily="34" charset="-120"/>
              </a:rPr>
              <a:t>12. definition: Video definition or quality (e.g., HD, SD).</a:t>
            </a:r>
          </a:p>
          <a:p>
            <a:pPr algn="just">
              <a:lnSpc>
                <a:spcPts val="2799"/>
              </a:lnSpc>
            </a:pPr>
            <a:r>
              <a:rPr lang="en-US" kern="0" spc="-35" dirty="0">
                <a:latin typeface="Calibri"/>
                <a:ea typeface="Source Sans Pro"/>
                <a:cs typeface="Source Sans Pro" pitchFamily="34" charset="-120"/>
              </a:rPr>
              <a:t>13. caption: Availability of captions for the YouTube song video.</a:t>
            </a:r>
            <a:endParaRPr lang="en-US">
              <a:latin typeface="Calibri"/>
              <a:ea typeface="Source Sans Pro"/>
              <a:cs typeface="Calibri"/>
            </a:endParaRPr>
          </a:p>
        </p:txBody>
      </p:sp>
    </p:spTree>
    <p:extLst>
      <p:ext uri="{BB962C8B-B14F-4D97-AF65-F5344CB8AC3E}">
        <p14:creationId xmlns:p14="http://schemas.microsoft.com/office/powerpoint/2010/main" val="113171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189780" y="145798"/>
            <a:ext cx="4175185" cy="705246"/>
          </a:xfrm>
        </p:spPr>
        <p:txBody>
          <a:bodyPr/>
          <a:lstStyle/>
          <a:p>
            <a:r>
              <a:rPr lang="en-US" dirty="0"/>
              <a:t>Project Objectives</a:t>
            </a:r>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189780" y="1506727"/>
            <a:ext cx="3283119" cy="2424022"/>
          </a:xfrm>
          <a:ln>
            <a:solidFill>
              <a:schemeClr val="tx1"/>
            </a:solidFill>
          </a:ln>
          <a:effectLst>
            <a:glow rad="63500">
              <a:schemeClr val="accent2">
                <a:satMod val="175000"/>
                <a:alpha val="40000"/>
              </a:schemeClr>
            </a:glow>
          </a:effectLst>
        </p:spPr>
        <p:txBody>
          <a:bodyPr>
            <a:normAutofit lnSpcReduction="10000"/>
          </a:bodyPr>
          <a:lstStyle/>
          <a:p>
            <a:r>
              <a:rPr lang="en-US" dirty="0"/>
              <a:t>Data Loading:</a:t>
            </a:r>
          </a:p>
          <a:p>
            <a:pPr marL="285750" indent="-285750">
              <a:buFont typeface="Arial" panose="020B0604020202020204" pitchFamily="34" charset="0"/>
              <a:buChar char="•"/>
            </a:pPr>
            <a:r>
              <a:rPr lang="en-US" dirty="0"/>
              <a:t>Import the YouTube songs dataset into Power BI using appropriate data connectors.</a:t>
            </a:r>
          </a:p>
          <a:p>
            <a:pPr marL="285750" indent="-285750">
              <a:buFont typeface="Arial" panose="020B0604020202020204" pitchFamily="34" charset="0"/>
              <a:buChar char="•"/>
            </a:pPr>
            <a:r>
              <a:rPr lang="en-US" dirty="0"/>
              <a:t>Verify that the data is loaded correctly and review the structure of the dataset.</a:t>
            </a:r>
          </a:p>
        </p:txBody>
      </p:sp>
      <p:sp>
        <p:nvSpPr>
          <p:cNvPr id="17" name="Content Placeholder 6">
            <a:extLst>
              <a:ext uri="{FF2B5EF4-FFF2-40B4-BE49-F238E27FC236}">
                <a16:creationId xmlns:a16="http://schemas.microsoft.com/office/drawing/2014/main" id="{33680A80-5C61-DD02-1119-0565C0AD5372}"/>
              </a:ext>
            </a:extLst>
          </p:cNvPr>
          <p:cNvSpPr>
            <a:spLocks noGrp="1"/>
          </p:cNvSpPr>
          <p:nvPr>
            <p:ph sz="quarter" idx="4"/>
          </p:nvPr>
        </p:nvSpPr>
        <p:spPr>
          <a:xfrm>
            <a:off x="2655774" y="4133509"/>
            <a:ext cx="3284951" cy="2424022"/>
          </a:xfrm>
          <a:ln>
            <a:solidFill>
              <a:schemeClr val="tx1"/>
            </a:solidFill>
          </a:ln>
          <a:effectLst>
            <a:glow rad="63500">
              <a:schemeClr val="accent2">
                <a:satMod val="175000"/>
                <a:alpha val="40000"/>
              </a:schemeClr>
            </a:glow>
          </a:effectLst>
        </p:spPr>
        <p:txBody>
          <a:bodyPr>
            <a:normAutofit lnSpcReduction="10000"/>
          </a:bodyPr>
          <a:lstStyle/>
          <a:p>
            <a:pPr algn="l"/>
            <a:r>
              <a:rPr lang="en-US" b="1" i="0" dirty="0">
                <a:effectLst/>
              </a:rPr>
              <a:t>Data Type Conversion:</a:t>
            </a:r>
            <a:endParaRPr lang="en-US" b="0" i="0" dirty="0">
              <a:effectLst/>
            </a:endParaRPr>
          </a:p>
          <a:p>
            <a:pPr algn="l">
              <a:buFont typeface="Arial" panose="020B0604020202020204" pitchFamily="34" charset="0"/>
              <a:buChar char="•"/>
            </a:pPr>
            <a:r>
              <a:rPr lang="en-US" b="0" i="0" dirty="0">
                <a:effectLst/>
              </a:rPr>
              <a:t>Ensure that each column has the correct data type.</a:t>
            </a:r>
          </a:p>
          <a:p>
            <a:pPr algn="l">
              <a:buFont typeface="Arial" panose="020B0604020202020204" pitchFamily="34" charset="0"/>
              <a:buChar char="•"/>
            </a:pPr>
            <a:r>
              <a:rPr lang="en-US" b="0" i="0" dirty="0">
                <a:effectLst/>
              </a:rPr>
              <a:t>Convert columns to appropriate data types (e.g., date/time, numerical, categorical) based on their content and intended use.</a:t>
            </a:r>
          </a:p>
        </p:txBody>
      </p:sp>
      <p:sp>
        <p:nvSpPr>
          <p:cNvPr id="5" name="Text 1">
            <a:extLst>
              <a:ext uri="{FF2B5EF4-FFF2-40B4-BE49-F238E27FC236}">
                <a16:creationId xmlns:a16="http://schemas.microsoft.com/office/drawing/2014/main" id="{D374C76C-60E9-4A35-0BEF-DB2FCAF28E99}"/>
              </a:ext>
            </a:extLst>
          </p:cNvPr>
          <p:cNvSpPr/>
          <p:nvPr/>
        </p:nvSpPr>
        <p:spPr>
          <a:xfrm>
            <a:off x="901894" y="678315"/>
            <a:ext cx="5038831" cy="611193"/>
          </a:xfrm>
          <a:prstGeom prst="rect">
            <a:avLst/>
          </a:prstGeom>
          <a:noFill/>
          <a:ln/>
        </p:spPr>
        <p:txBody>
          <a:bodyPr wrap="square" rtlCol="0" anchor="t"/>
          <a:lstStyle/>
          <a:p>
            <a:pPr>
              <a:lnSpc>
                <a:spcPts val="5468"/>
              </a:lnSpc>
            </a:pPr>
            <a:r>
              <a:rPr lang="en-US" sz="2800" dirty="0">
                <a:solidFill>
                  <a:srgbClr val="FAEBEB"/>
                </a:solidFill>
                <a:latin typeface="+mj-lt"/>
                <a:ea typeface="Dela Gothic One" pitchFamily="34" charset="-122"/>
                <a:cs typeface="Dela Gothic One" pitchFamily="34" charset="-120"/>
              </a:rPr>
              <a:t>1.  Data Cleaning and Preparation</a:t>
            </a:r>
            <a:endParaRPr lang="en-US" sz="2800" dirty="0">
              <a:solidFill>
                <a:prstClr val="white"/>
              </a:solidFill>
              <a:latin typeface="+mj-lt"/>
            </a:endParaRPr>
          </a:p>
        </p:txBody>
      </p:sp>
      <p:sp>
        <p:nvSpPr>
          <p:cNvPr id="6" name="Content Placeholder 4">
            <a:extLst>
              <a:ext uri="{FF2B5EF4-FFF2-40B4-BE49-F238E27FC236}">
                <a16:creationId xmlns:a16="http://schemas.microsoft.com/office/drawing/2014/main" id="{672D68F5-BA0D-4CC1-8BBC-A1D4BAD92197}"/>
              </a:ext>
            </a:extLst>
          </p:cNvPr>
          <p:cNvSpPr txBox="1">
            <a:spLocks/>
          </p:cNvSpPr>
          <p:nvPr/>
        </p:nvSpPr>
        <p:spPr>
          <a:xfrm>
            <a:off x="5069790" y="1450189"/>
            <a:ext cx="3283119" cy="2522639"/>
          </a:xfrm>
          <a:prstGeom prst="rect">
            <a:avLst/>
          </a:prstGeom>
          <a:ln>
            <a:solidFill>
              <a:schemeClr val="tx1"/>
            </a:solidFill>
          </a:ln>
          <a:effectLst>
            <a:glow rad="101600">
              <a:schemeClr val="accent2">
                <a:satMod val="175000"/>
                <a:alpha val="40000"/>
              </a:schemeClr>
            </a:glow>
          </a:effectLst>
        </p:spPr>
        <p:txBody>
          <a:bodyPr vert="horz" lIns="91440" tIns="0" rIns="91440" bIns="0" rtlCol="0" anchor="ctr">
            <a:normAutofit/>
          </a:bodyPr>
          <a:lstStyle>
            <a:lvl1pPr marL="0" indent="0" algn="l" defTabSz="457200" rtl="0" eaLnBrk="1" latinLnBrk="0" hangingPunct="1">
              <a:spcBef>
                <a:spcPts val="100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283464" indent="-283464" algn="l" defTabSz="457200" rtl="0" eaLnBrk="1" latinLnBrk="0" hangingPunct="1">
              <a:spcBef>
                <a:spcPts val="1000"/>
              </a:spcBef>
              <a:spcAft>
                <a:spcPts val="1000"/>
              </a:spcAft>
              <a:buClr>
                <a:schemeClr val="tx1"/>
              </a:buClr>
              <a:buSzPct val="100000"/>
              <a:buFont typeface="Arial"/>
              <a:buChar char="•"/>
              <a:defRPr sz="1800" kern="1200" cap="none">
                <a:solidFill>
                  <a:schemeClr val="tx1"/>
                </a:solidFill>
                <a:effectLst/>
                <a:latin typeface="+mn-lt"/>
                <a:ea typeface="+mn-ea"/>
                <a:cs typeface="+mn-cs"/>
              </a:defRPr>
            </a:lvl2pPr>
            <a:lvl3pPr marL="283464" indent="-283464" algn="l" defTabSz="457200" rtl="0" eaLnBrk="1" latinLnBrk="0" hangingPunct="1">
              <a:spcBef>
                <a:spcPts val="1000"/>
              </a:spcBef>
              <a:spcAft>
                <a:spcPts val="1000"/>
              </a:spcAft>
              <a:buClr>
                <a:schemeClr val="tx1"/>
              </a:buClr>
              <a:buSzPct val="100000"/>
              <a:buFont typeface="Arial"/>
              <a:buChar char="•"/>
              <a:defRPr sz="1800" kern="1200" cap="none">
                <a:solidFill>
                  <a:schemeClr val="tx1"/>
                </a:solidFill>
                <a:effectLst/>
                <a:latin typeface="+mn-lt"/>
                <a:ea typeface="+mn-ea"/>
                <a:cs typeface="+mn-cs"/>
              </a:defRPr>
            </a:lvl3pPr>
            <a:lvl4pPr marL="283464" indent="-283464" algn="l" defTabSz="457200" rtl="0" eaLnBrk="1" latinLnBrk="0" hangingPunct="1">
              <a:spcBef>
                <a:spcPts val="1000"/>
              </a:spcBef>
              <a:spcAft>
                <a:spcPts val="1000"/>
              </a:spcAft>
              <a:buClr>
                <a:schemeClr val="tx1"/>
              </a:buClr>
              <a:buSzPct val="100000"/>
              <a:buFont typeface="Arial"/>
              <a:buChar char="•"/>
              <a:defRPr sz="1800" kern="1200" cap="none">
                <a:solidFill>
                  <a:schemeClr val="tx1"/>
                </a:solidFill>
                <a:effectLst/>
                <a:latin typeface="+mn-lt"/>
                <a:ea typeface="+mn-ea"/>
                <a:cs typeface="+mn-cs"/>
              </a:defRPr>
            </a:lvl4pPr>
            <a:lvl5pPr marL="283464" indent="-283464" algn="l" defTabSz="457200" rtl="0" eaLnBrk="1" latinLnBrk="0" hangingPunct="1">
              <a:spcBef>
                <a:spcPts val="1000"/>
              </a:spcBef>
              <a:spcAft>
                <a:spcPts val="1000"/>
              </a:spcAft>
              <a:buClr>
                <a:schemeClr val="tx1"/>
              </a:buClr>
              <a:buSzPct val="100000"/>
              <a:buFont typeface="Arial"/>
              <a:buChar char="•"/>
              <a:defRPr sz="18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t>Standardizing Text Data:</a:t>
            </a:r>
          </a:p>
          <a:p>
            <a:pPr marL="285750" indent="-285750">
              <a:buFont typeface="Arial" panose="020B0604020202020204" pitchFamily="34" charset="0"/>
              <a:buChar char="•"/>
            </a:pPr>
            <a:r>
              <a:rPr lang="en-US" dirty="0"/>
              <a:t>Standardize text data such as tags, descriptions, and titles to ensure consistency.</a:t>
            </a:r>
          </a:p>
          <a:p>
            <a:pPr marL="285750" indent="-285750">
              <a:buFont typeface="Arial" panose="020B0604020202020204" pitchFamily="34" charset="0"/>
              <a:buChar char="•"/>
            </a:pPr>
            <a:r>
              <a:rPr lang="en-US" dirty="0"/>
              <a:t>Perform tasks like removing special characters, converting text to lowercase.</a:t>
            </a:r>
          </a:p>
        </p:txBody>
      </p:sp>
      <p:pic>
        <p:nvPicPr>
          <p:cNvPr id="3" name="Picture 2" descr="A headphones with a wire attached to it&#10;&#10;Description automatically generated">
            <a:extLst>
              <a:ext uri="{FF2B5EF4-FFF2-40B4-BE49-F238E27FC236}">
                <a16:creationId xmlns:a16="http://schemas.microsoft.com/office/drawing/2014/main" id="{03EC8CE5-6AB0-488A-2727-60D664FB1DDA}"/>
              </a:ext>
            </a:extLst>
          </p:cNvPr>
          <p:cNvPicPr>
            <a:picLocks noChangeAspect="1"/>
          </p:cNvPicPr>
          <p:nvPr/>
        </p:nvPicPr>
        <p:blipFill>
          <a:blip r:embed="rId3"/>
          <a:stretch>
            <a:fillRect/>
          </a:stretch>
        </p:blipFill>
        <p:spPr>
          <a:xfrm>
            <a:off x="3414091" y="1851162"/>
            <a:ext cx="1708427" cy="1786284"/>
          </a:xfrm>
          <a:prstGeom prst="rect">
            <a:avLst/>
          </a:prstGeom>
        </p:spPr>
      </p:pic>
    </p:spTree>
    <p:extLst>
      <p:ext uri="{BB962C8B-B14F-4D97-AF65-F5344CB8AC3E}">
        <p14:creationId xmlns:p14="http://schemas.microsoft.com/office/powerpoint/2010/main" val="246859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1">
            <a:extLst>
              <a:ext uri="{FF2B5EF4-FFF2-40B4-BE49-F238E27FC236}">
                <a16:creationId xmlns:a16="http://schemas.microsoft.com/office/drawing/2014/main" id="{D374C76C-60E9-4A35-0BEF-DB2FCAF28E99}"/>
              </a:ext>
            </a:extLst>
          </p:cNvPr>
          <p:cNvSpPr/>
          <p:nvPr/>
        </p:nvSpPr>
        <p:spPr>
          <a:xfrm>
            <a:off x="1875054" y="302525"/>
            <a:ext cx="5938853" cy="707366"/>
          </a:xfrm>
          <a:prstGeom prst="rect">
            <a:avLst/>
          </a:prstGeom>
          <a:noFill/>
          <a:ln/>
        </p:spPr>
        <p:txBody>
          <a:bodyPr wrap="square" rtlCol="0" anchor="t"/>
          <a:lstStyle/>
          <a:p>
            <a:pPr>
              <a:lnSpc>
                <a:spcPts val="5468"/>
              </a:lnSpc>
            </a:pPr>
            <a:r>
              <a:rPr lang="en-US" sz="2800" dirty="0">
                <a:latin typeface="Calibri"/>
                <a:ea typeface="Calibri"/>
                <a:cs typeface="Calibri"/>
              </a:rPr>
              <a:t>2.  Exploratory Data Analysis (EDA)</a:t>
            </a:r>
          </a:p>
        </p:txBody>
      </p:sp>
      <p:pic>
        <p:nvPicPr>
          <p:cNvPr id="9" name="Image 2" descr="preencoded.png">
            <a:extLst>
              <a:ext uri="{FF2B5EF4-FFF2-40B4-BE49-F238E27FC236}">
                <a16:creationId xmlns:a16="http://schemas.microsoft.com/office/drawing/2014/main" id="{554E0350-6562-9963-30CB-4984EB8CCE60}"/>
              </a:ext>
            </a:extLst>
          </p:cNvPr>
          <p:cNvPicPr>
            <a:picLocks noChangeAspect="1"/>
          </p:cNvPicPr>
          <p:nvPr/>
        </p:nvPicPr>
        <p:blipFill>
          <a:blip r:embed="rId3"/>
          <a:stretch>
            <a:fillRect/>
          </a:stretch>
        </p:blipFill>
        <p:spPr>
          <a:xfrm>
            <a:off x="513852" y="1208915"/>
            <a:ext cx="1110972" cy="1777484"/>
          </a:xfrm>
          <a:prstGeom prst="rect">
            <a:avLst/>
          </a:prstGeom>
        </p:spPr>
      </p:pic>
      <p:pic>
        <p:nvPicPr>
          <p:cNvPr id="14" name="Image 3" descr="preencoded.png">
            <a:extLst>
              <a:ext uri="{FF2B5EF4-FFF2-40B4-BE49-F238E27FC236}">
                <a16:creationId xmlns:a16="http://schemas.microsoft.com/office/drawing/2014/main" id="{B1A0CF20-3615-58D6-CCC3-020181DC596A}"/>
              </a:ext>
            </a:extLst>
          </p:cNvPr>
          <p:cNvPicPr>
            <a:picLocks noChangeAspect="1"/>
          </p:cNvPicPr>
          <p:nvPr/>
        </p:nvPicPr>
        <p:blipFill>
          <a:blip r:embed="rId4"/>
          <a:stretch>
            <a:fillRect/>
          </a:stretch>
        </p:blipFill>
        <p:spPr>
          <a:xfrm>
            <a:off x="513852" y="2982860"/>
            <a:ext cx="1110972" cy="1777484"/>
          </a:xfrm>
          <a:prstGeom prst="rect">
            <a:avLst/>
          </a:prstGeom>
        </p:spPr>
      </p:pic>
      <p:pic>
        <p:nvPicPr>
          <p:cNvPr id="15" name="Image 4" descr="preencoded.png">
            <a:extLst>
              <a:ext uri="{FF2B5EF4-FFF2-40B4-BE49-F238E27FC236}">
                <a16:creationId xmlns:a16="http://schemas.microsoft.com/office/drawing/2014/main" id="{879B6927-26DE-4A07-B32D-306B3CBBF670}"/>
              </a:ext>
            </a:extLst>
          </p:cNvPr>
          <p:cNvPicPr>
            <a:picLocks noChangeAspect="1"/>
          </p:cNvPicPr>
          <p:nvPr/>
        </p:nvPicPr>
        <p:blipFill>
          <a:blip r:embed="rId5"/>
          <a:stretch>
            <a:fillRect/>
          </a:stretch>
        </p:blipFill>
        <p:spPr>
          <a:xfrm>
            <a:off x="513852" y="4760344"/>
            <a:ext cx="1110972" cy="1777484"/>
          </a:xfrm>
          <a:prstGeom prst="rect">
            <a:avLst/>
          </a:prstGeom>
        </p:spPr>
      </p:pic>
      <p:sp>
        <p:nvSpPr>
          <p:cNvPr id="30" name="Text 2">
            <a:extLst>
              <a:ext uri="{FF2B5EF4-FFF2-40B4-BE49-F238E27FC236}">
                <a16:creationId xmlns:a16="http://schemas.microsoft.com/office/drawing/2014/main" id="{F6BCA5AB-2F65-0E8D-C2F7-C5D78CA8EC9D}"/>
              </a:ext>
            </a:extLst>
          </p:cNvPr>
          <p:cNvSpPr/>
          <p:nvPr/>
        </p:nvSpPr>
        <p:spPr>
          <a:xfrm>
            <a:off x="1794294" y="1273863"/>
            <a:ext cx="2820569" cy="347186"/>
          </a:xfrm>
          <a:prstGeom prst="rect">
            <a:avLst/>
          </a:prstGeom>
          <a:noFill/>
          <a:ln/>
        </p:spPr>
        <p:txBody>
          <a:bodyPr wrap="none" rtlCol="0" anchor="t"/>
          <a:lstStyle/>
          <a:p>
            <a:pPr>
              <a:lnSpc>
                <a:spcPts val="2734"/>
              </a:lnSpc>
            </a:pPr>
            <a:r>
              <a:rPr lang="en-US" sz="2187" dirty="0">
                <a:solidFill>
                  <a:srgbClr val="FFE5E5"/>
                </a:solidFill>
                <a:latin typeface="Calibri"/>
                <a:ea typeface="Calibri"/>
                <a:cs typeface="Calibri"/>
              </a:rPr>
              <a:t> Data Patterns</a:t>
            </a:r>
            <a:endParaRPr lang="en-US" sz="2187" dirty="0">
              <a:latin typeface="Calibri"/>
              <a:ea typeface="Calibri"/>
              <a:cs typeface="Calibri"/>
            </a:endParaRPr>
          </a:p>
        </p:txBody>
      </p:sp>
      <p:sp>
        <p:nvSpPr>
          <p:cNvPr id="31" name="Text 3">
            <a:extLst>
              <a:ext uri="{FF2B5EF4-FFF2-40B4-BE49-F238E27FC236}">
                <a16:creationId xmlns:a16="http://schemas.microsoft.com/office/drawing/2014/main" id="{EF848F4C-C860-C1F7-DD19-CB727BCA543F}"/>
              </a:ext>
            </a:extLst>
          </p:cNvPr>
          <p:cNvSpPr/>
          <p:nvPr/>
        </p:nvSpPr>
        <p:spPr>
          <a:xfrm>
            <a:off x="1871932" y="1742254"/>
            <a:ext cx="7615065" cy="710803"/>
          </a:xfrm>
          <a:prstGeom prst="rect">
            <a:avLst/>
          </a:prstGeom>
          <a:noFill/>
          <a:ln/>
        </p:spPr>
        <p:txBody>
          <a:bodyPr wrap="square" lIns="91440" tIns="45720" rIns="91440" bIns="45720" rtlCol="0" anchor="t"/>
          <a:lstStyle/>
          <a:p>
            <a:pPr>
              <a:lnSpc>
                <a:spcPts val="2799"/>
              </a:lnSpc>
            </a:pPr>
            <a:r>
              <a:rPr lang="en-US" dirty="0">
                <a:solidFill>
                  <a:srgbClr val="FFE5E5"/>
                </a:solidFill>
                <a:latin typeface="Calibri"/>
                <a:ea typeface="Calibri"/>
                <a:cs typeface="Calibri"/>
              </a:rPr>
              <a:t>Identify recurring patterns and correlations within the dataset through comprehensive trend analysis.</a:t>
            </a:r>
            <a:endParaRPr lang="en-US">
              <a:latin typeface="Calibri"/>
              <a:ea typeface="Calibri"/>
              <a:cs typeface="Calibri"/>
            </a:endParaRPr>
          </a:p>
        </p:txBody>
      </p:sp>
      <p:sp>
        <p:nvSpPr>
          <p:cNvPr id="32" name="Text 4">
            <a:extLst>
              <a:ext uri="{FF2B5EF4-FFF2-40B4-BE49-F238E27FC236}">
                <a16:creationId xmlns:a16="http://schemas.microsoft.com/office/drawing/2014/main" id="{407628CB-38AC-C3A4-258C-8554CE6014C2}"/>
              </a:ext>
            </a:extLst>
          </p:cNvPr>
          <p:cNvSpPr/>
          <p:nvPr/>
        </p:nvSpPr>
        <p:spPr>
          <a:xfrm>
            <a:off x="1873985" y="2922507"/>
            <a:ext cx="2850713" cy="347186"/>
          </a:xfrm>
          <a:prstGeom prst="rect">
            <a:avLst/>
          </a:prstGeom>
          <a:noFill/>
          <a:ln/>
        </p:spPr>
        <p:txBody>
          <a:bodyPr wrap="none" rtlCol="0" anchor="t"/>
          <a:lstStyle/>
          <a:p>
            <a:pPr>
              <a:lnSpc>
                <a:spcPts val="2734"/>
              </a:lnSpc>
            </a:pPr>
            <a:r>
              <a:rPr lang="en-US" sz="2187" dirty="0">
                <a:solidFill>
                  <a:srgbClr val="FFE5E5"/>
                </a:solidFill>
                <a:latin typeface="Calibri"/>
                <a:ea typeface="Calibri"/>
                <a:cs typeface="Calibri"/>
              </a:rPr>
              <a:t>Emerging Trends</a:t>
            </a:r>
            <a:endParaRPr lang="en-US" sz="2187" dirty="0">
              <a:latin typeface="Calibri"/>
              <a:ea typeface="Calibri"/>
              <a:cs typeface="Calibri"/>
            </a:endParaRPr>
          </a:p>
        </p:txBody>
      </p:sp>
      <p:sp>
        <p:nvSpPr>
          <p:cNvPr id="33" name="Text 5">
            <a:extLst>
              <a:ext uri="{FF2B5EF4-FFF2-40B4-BE49-F238E27FC236}">
                <a16:creationId xmlns:a16="http://schemas.microsoft.com/office/drawing/2014/main" id="{F0D6AEC4-E511-6B86-3208-BE69A49746F7}"/>
              </a:ext>
            </a:extLst>
          </p:cNvPr>
          <p:cNvSpPr/>
          <p:nvPr/>
        </p:nvSpPr>
        <p:spPr>
          <a:xfrm>
            <a:off x="1871932" y="3399351"/>
            <a:ext cx="7862173" cy="710803"/>
          </a:xfrm>
          <a:prstGeom prst="rect">
            <a:avLst/>
          </a:prstGeom>
          <a:noFill/>
          <a:ln/>
        </p:spPr>
        <p:txBody>
          <a:bodyPr wrap="square" lIns="91440" tIns="45720" rIns="91440" bIns="45720" rtlCol="0" anchor="t"/>
          <a:lstStyle/>
          <a:p>
            <a:pPr>
              <a:lnSpc>
                <a:spcPts val="2799"/>
              </a:lnSpc>
            </a:pPr>
            <a:r>
              <a:rPr lang="en-US" dirty="0">
                <a:solidFill>
                  <a:srgbClr val="FFE5E5"/>
                </a:solidFill>
                <a:latin typeface="Calibri"/>
                <a:ea typeface="Calibri"/>
                <a:cs typeface="Calibri"/>
              </a:rPr>
              <a:t>Spotlight emerging trends and shifts in viewer engagement and music consumption behavior.</a:t>
            </a:r>
            <a:endParaRPr lang="en-US">
              <a:latin typeface="Calibri"/>
              <a:ea typeface="Calibri"/>
              <a:cs typeface="Calibri"/>
            </a:endParaRPr>
          </a:p>
        </p:txBody>
      </p:sp>
      <p:sp>
        <p:nvSpPr>
          <p:cNvPr id="34" name="Text 6">
            <a:extLst>
              <a:ext uri="{FF2B5EF4-FFF2-40B4-BE49-F238E27FC236}">
                <a16:creationId xmlns:a16="http://schemas.microsoft.com/office/drawing/2014/main" id="{5DDEE4C9-38E8-39A9-0E29-0B0CEFDD1A98}"/>
              </a:ext>
            </a:extLst>
          </p:cNvPr>
          <p:cNvSpPr/>
          <p:nvPr/>
        </p:nvSpPr>
        <p:spPr>
          <a:xfrm>
            <a:off x="1873985" y="4756295"/>
            <a:ext cx="3222784" cy="347186"/>
          </a:xfrm>
          <a:prstGeom prst="rect">
            <a:avLst/>
          </a:prstGeom>
          <a:noFill/>
          <a:ln/>
        </p:spPr>
        <p:txBody>
          <a:bodyPr wrap="none" rtlCol="0" anchor="t"/>
          <a:lstStyle/>
          <a:p>
            <a:pPr>
              <a:lnSpc>
                <a:spcPts val="2734"/>
              </a:lnSpc>
            </a:pPr>
            <a:r>
              <a:rPr lang="en-US" sz="2187" dirty="0">
                <a:solidFill>
                  <a:srgbClr val="FFE5E5"/>
                </a:solidFill>
                <a:latin typeface="Calibri"/>
                <a:ea typeface="Calibri"/>
                <a:cs typeface="Calibri"/>
              </a:rPr>
              <a:t>Statistical Insights</a:t>
            </a:r>
            <a:endParaRPr lang="en-US" sz="2187" dirty="0">
              <a:latin typeface="Calibri"/>
              <a:ea typeface="Calibri"/>
              <a:cs typeface="Calibri"/>
            </a:endParaRPr>
          </a:p>
        </p:txBody>
      </p:sp>
      <p:sp>
        <p:nvSpPr>
          <p:cNvPr id="35" name="Text 7">
            <a:extLst>
              <a:ext uri="{FF2B5EF4-FFF2-40B4-BE49-F238E27FC236}">
                <a16:creationId xmlns:a16="http://schemas.microsoft.com/office/drawing/2014/main" id="{54B30B17-8B4C-35D2-C02A-3389BBCDAECC}"/>
              </a:ext>
            </a:extLst>
          </p:cNvPr>
          <p:cNvSpPr/>
          <p:nvPr/>
        </p:nvSpPr>
        <p:spPr>
          <a:xfrm>
            <a:off x="1873985" y="5293684"/>
            <a:ext cx="7862173" cy="710803"/>
          </a:xfrm>
          <a:prstGeom prst="rect">
            <a:avLst/>
          </a:prstGeom>
          <a:noFill/>
          <a:ln/>
        </p:spPr>
        <p:txBody>
          <a:bodyPr wrap="square" lIns="91440" tIns="45720" rIns="91440" bIns="45720" rtlCol="0" anchor="t"/>
          <a:lstStyle/>
          <a:p>
            <a:pPr>
              <a:lnSpc>
                <a:spcPts val="2799"/>
              </a:lnSpc>
            </a:pPr>
            <a:r>
              <a:rPr lang="en-US" dirty="0">
                <a:solidFill>
                  <a:srgbClr val="FFE5E5"/>
                </a:solidFill>
                <a:latin typeface="Calibri"/>
                <a:ea typeface="Calibri"/>
                <a:cs typeface="Calibri"/>
              </a:rPr>
              <a:t>Derive statistical insights to uncover hidden trends and impactful data variations over time.</a:t>
            </a:r>
            <a:endParaRPr lang="en-US">
              <a:latin typeface="Calibri"/>
              <a:ea typeface="Calibri"/>
              <a:cs typeface="Calibri"/>
            </a:endParaRPr>
          </a:p>
        </p:txBody>
      </p:sp>
    </p:spTree>
    <p:extLst>
      <p:ext uri="{BB962C8B-B14F-4D97-AF65-F5344CB8AC3E}">
        <p14:creationId xmlns:p14="http://schemas.microsoft.com/office/powerpoint/2010/main" val="2903403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2601010" y="510358"/>
            <a:ext cx="4446557" cy="636051"/>
          </a:xfrm>
        </p:spPr>
        <p:txBody>
          <a:bodyPr>
            <a:normAutofit/>
          </a:bodyPr>
          <a:lstStyle/>
          <a:p>
            <a:r>
              <a:rPr lang="en-US" dirty="0">
                <a:solidFill>
                  <a:schemeClr val="tx1"/>
                </a:solidFill>
              </a:rPr>
              <a:t>Home Dashboard</a:t>
            </a:r>
          </a:p>
        </p:txBody>
      </p:sp>
      <p:pic>
        <p:nvPicPr>
          <p:cNvPr id="9" name="Content Placeholder 8">
            <a:extLst>
              <a:ext uri="{FF2B5EF4-FFF2-40B4-BE49-F238E27FC236}">
                <a16:creationId xmlns:a16="http://schemas.microsoft.com/office/drawing/2014/main" id="{BAA48A42-8F93-76B5-BA7C-BD8BF3E4EBB4}"/>
              </a:ext>
            </a:extLst>
          </p:cNvPr>
          <p:cNvPicPr>
            <a:picLocks noGrp="1" noChangeAspect="1"/>
          </p:cNvPicPr>
          <p:nvPr>
            <p:ph sz="half" idx="1"/>
          </p:nvPr>
        </p:nvPicPr>
        <p:blipFill>
          <a:blip r:embed="rId3"/>
          <a:stretch>
            <a:fillRect/>
          </a:stretch>
        </p:blipFill>
        <p:spPr>
          <a:xfrm>
            <a:off x="160256" y="1254134"/>
            <a:ext cx="8769210" cy="5412762"/>
          </a:xfrm>
          <a:ln>
            <a:solidFill>
              <a:srgbClr val="4472C4"/>
            </a:solidFill>
          </a:ln>
        </p:spPr>
      </p:pic>
      <p:pic>
        <p:nvPicPr>
          <p:cNvPr id="10" name="Picture Placeholder 9" descr="A person wearing a blue suit and headphones pointing at a computer">
            <a:extLst>
              <a:ext uri="{FF2B5EF4-FFF2-40B4-BE49-F238E27FC236}">
                <a16:creationId xmlns:a16="http://schemas.microsoft.com/office/drawing/2014/main" id="{DD0A0899-5B02-CEB5-E5DD-448B169C2377}"/>
              </a:ext>
            </a:extLst>
          </p:cNvPr>
          <p:cNvPicPr>
            <a:picLocks noGrp="1" noChangeAspect="1"/>
          </p:cNvPicPr>
          <p:nvPr>
            <p:ph type="pic" sz="quarter" idx="14"/>
          </p:nvPr>
        </p:nvPicPr>
        <p:blipFill rotWithShape="1">
          <a:blip r:embed="rId4">
            <a:duotone>
              <a:prstClr val="black"/>
              <a:schemeClr val="accent1">
                <a:tint val="45000"/>
                <a:satMod val="400000"/>
              </a:schemeClr>
            </a:duotone>
          </a:blip>
          <a:srcRect l="31888" r="31888"/>
          <a:stretch/>
        </p:blipFill>
        <p:spPr>
          <a:xfrm>
            <a:off x="8989454" y="376575"/>
            <a:ext cx="3202545" cy="6481425"/>
          </a:xfrm>
        </p:spPr>
      </p:pic>
    </p:spTree>
    <p:extLst>
      <p:ext uri="{BB962C8B-B14F-4D97-AF65-F5344CB8AC3E}">
        <p14:creationId xmlns:p14="http://schemas.microsoft.com/office/powerpoint/2010/main" val="19416196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DE99543C-82E8-4821-93BD-5A60BEB423E2}">
  <ds:schemaRefs>
    <ds:schemaRef ds:uri="http://schemas.microsoft.com/sharepoint/v3/contenttype/forms"/>
  </ds:schemaRefs>
</ds:datastoreItem>
</file>

<file path=customXml/itemProps2.xml><?xml version="1.0" encoding="utf-8"?>
<ds:datastoreItem xmlns:ds="http://schemas.openxmlformats.org/officeDocument/2006/customXml" ds:itemID="{5D7B7F6F-2C08-4296-B7AB-C2C3F4219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7FA76D1-3C6D-40BC-A42D-496B6EDE8B8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TM03457452[[fn=Celestial]]</Template>
  <TotalTime>0</TotalTime>
  <Words>1128</Words>
  <Application>Microsoft Office PowerPoint</Application>
  <PresentationFormat>Widescreen</PresentationFormat>
  <Paragraphs>78</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Celestial</vt:lpstr>
      <vt:lpstr>Mentorness internship Task-3  Project-You-Tube Songs Analysis   Pooja Jadhav(MIP-da-03)</vt:lpstr>
      <vt:lpstr>agenda</vt:lpstr>
      <vt:lpstr>Introduction to YouTube Songs Analysis</vt:lpstr>
      <vt:lpstr>PowerPoint Presentation</vt:lpstr>
      <vt:lpstr>Problem Statement</vt:lpstr>
      <vt:lpstr>Dataset Description</vt:lpstr>
      <vt:lpstr>Project Objectives</vt:lpstr>
      <vt:lpstr>PowerPoint Presentation</vt:lpstr>
      <vt:lpstr>Home Dashboard</vt:lpstr>
      <vt:lpstr>Summary Dashboard</vt:lpstr>
      <vt:lpstr>PowerPoint Presentation</vt:lpstr>
      <vt:lpstr>PowerPoint Presentation</vt:lpstr>
      <vt:lpstr>PowerPoint Presentation</vt:lpstr>
      <vt:lpstr>CONCLUSION</vt:lpstr>
      <vt:lpstr>RECOMMENDATIONS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Songs Analysis</dc:title>
  <dc:subject/>
  <dc:creator/>
  <cp:lastModifiedBy/>
  <cp:revision>675</cp:revision>
  <dcterms:created xsi:type="dcterms:W3CDTF">2024-03-14T10:55:46Z</dcterms:created>
  <dcterms:modified xsi:type="dcterms:W3CDTF">2024-03-15T11:18:18Z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