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Montserrat Light" charset="1" panose="00000400000000000000"/>
      <p:regular r:id="rId12"/>
    </p:embeddedFont>
    <p:embeddedFont>
      <p:font typeface="Montserrat Light Bold" charset="1" panose="00000800000000000000"/>
      <p:regular r:id="rId13"/>
    </p:embeddedFont>
    <p:embeddedFont>
      <p:font typeface="Montserrat Light Italics" charset="1" panose="00000400000000000000"/>
      <p:regular r:id="rId14"/>
    </p:embeddedFont>
    <p:embeddedFont>
      <p:font typeface="Montserrat Light Bold Italics" charset="1" panose="000008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 Italics" charset="1" panose="00000000000000000000"/>
      <p:regular r:id="rId18"/>
    </p:embeddedFont>
    <p:embeddedFont>
      <p:font typeface="DM Sans Bold Italics" charset="1" panose="000000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4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70085" y="2960421"/>
            <a:ext cx="11139944" cy="4366159"/>
            <a:chOff x="0" y="0"/>
            <a:chExt cx="2151304" cy="8431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1304" cy="843176"/>
            </a:xfrm>
            <a:custGeom>
              <a:avLst/>
              <a:gdLst/>
              <a:ahLst/>
              <a:cxnLst/>
              <a:rect r="r" b="b" t="t" l="l"/>
              <a:pathLst>
                <a:path h="843176" w="2151304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77971" y="3956598"/>
            <a:ext cx="11332058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ONLINE HEALTH RECORD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5029200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42930" y="337474"/>
            <a:ext cx="7316613" cy="9570246"/>
            <a:chOff x="0" y="0"/>
            <a:chExt cx="1927009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7009" cy="2520559"/>
            </a:xfrm>
            <a:custGeom>
              <a:avLst/>
              <a:gdLst/>
              <a:ahLst/>
              <a:cxnLst/>
              <a:rect r="r" b="b" t="t" l="l"/>
              <a:pathLst>
                <a:path h="2520559" w="192700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371799" y="5946503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42191" y="1109888"/>
            <a:ext cx="9752965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08899" y="3886336"/>
            <a:ext cx="7132181" cy="62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20"/>
              </a:lnSpc>
              <a:spcBef>
                <a:spcPct val="0"/>
              </a:spcBef>
            </a:pPr>
            <a:r>
              <a:rPr lang="en-US" sz="3710" spc="363">
                <a:solidFill>
                  <a:srgbClr val="231F20"/>
                </a:solidFill>
                <a:latin typeface="DM Sans"/>
              </a:rPr>
              <a:t>Pooja Kumari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08899" y="6187759"/>
            <a:ext cx="7132181" cy="62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20"/>
              </a:lnSpc>
              <a:spcBef>
                <a:spcPct val="0"/>
              </a:spcBef>
            </a:pPr>
            <a:r>
              <a:rPr lang="en-US" sz="3710" spc="363" strike="noStrike" u="none">
                <a:solidFill>
                  <a:srgbClr val="231F20"/>
                </a:solidFill>
                <a:latin typeface="DM Sans"/>
              </a:rPr>
              <a:t>Megha Chaudhary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71799" y="3645079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04718" y="3442596"/>
            <a:ext cx="10423751" cy="6122578"/>
            <a:chOff x="0" y="0"/>
            <a:chExt cx="2012996" cy="11823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12996" cy="1182369"/>
            </a:xfrm>
            <a:custGeom>
              <a:avLst/>
              <a:gdLst/>
              <a:ahLst/>
              <a:cxnLst/>
              <a:rect r="r" b="b" t="t" l="l"/>
              <a:pathLst>
                <a:path h="1182369" w="2012996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61762" y="3442596"/>
            <a:ext cx="6008351" cy="6122578"/>
          </a:xfrm>
          <a:custGeom>
            <a:avLst/>
            <a:gdLst/>
            <a:ahLst/>
            <a:cxnLst/>
            <a:rect r="r" b="b" t="t" l="l"/>
            <a:pathLst>
              <a:path h="6122578" w="6008351">
                <a:moveTo>
                  <a:pt x="0" y="0"/>
                </a:moveTo>
                <a:lnTo>
                  <a:pt x="6008351" y="0"/>
                </a:lnTo>
                <a:lnTo>
                  <a:pt x="6008351" y="6122577"/>
                </a:lnTo>
                <a:lnTo>
                  <a:pt x="0" y="612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920" t="0" r="-60321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61209" y="3748360"/>
            <a:ext cx="10110769" cy="546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6866" indent="-243433" lvl="1">
              <a:lnSpc>
                <a:spcPts val="3111"/>
              </a:lnSpc>
              <a:buFont typeface="Arial"/>
              <a:buChar char="•"/>
            </a:pPr>
            <a:r>
              <a:rPr lang="en-US" sz="2255" spc="220">
                <a:solidFill>
                  <a:srgbClr val="231F20"/>
                </a:solidFill>
                <a:latin typeface="DM Sans"/>
              </a:rPr>
              <a:t>Health record Management system is the digital version of the </a:t>
            </a:r>
            <a:r>
              <a:rPr lang="en-US" sz="2255" spc="220">
                <a:solidFill>
                  <a:srgbClr val="231F20"/>
                </a:solidFill>
                <a:latin typeface="DM Sans"/>
              </a:rPr>
              <a:t>clinical information regarding a patient.</a:t>
            </a:r>
          </a:p>
          <a:p>
            <a:pPr>
              <a:lnSpc>
                <a:spcPts val="3111"/>
              </a:lnSpc>
            </a:pPr>
          </a:p>
          <a:p>
            <a:pPr marL="486866" indent="-243433" lvl="1">
              <a:lnSpc>
                <a:spcPts val="3111"/>
              </a:lnSpc>
              <a:buFont typeface="Arial"/>
              <a:buChar char="•"/>
            </a:pPr>
            <a:r>
              <a:rPr lang="en-US" sz="2255" spc="220">
                <a:solidFill>
                  <a:srgbClr val="231F20"/>
                </a:solidFill>
                <a:latin typeface="DM Sans"/>
              </a:rPr>
              <a:t>It involves collecting, storing, manipulating and using the available clinical information in delivering care to the patient.</a:t>
            </a:r>
          </a:p>
          <a:p>
            <a:pPr>
              <a:lnSpc>
                <a:spcPts val="3111"/>
              </a:lnSpc>
            </a:pPr>
          </a:p>
          <a:p>
            <a:pPr marL="486866" indent="-243433" lvl="1">
              <a:lnSpc>
                <a:spcPts val="3111"/>
              </a:lnSpc>
              <a:buFont typeface="Arial"/>
              <a:buChar char="•"/>
            </a:pPr>
            <a:r>
              <a:rPr lang="en-US" sz="2255" spc="220">
                <a:solidFill>
                  <a:srgbClr val="231F20"/>
                </a:solidFill>
                <a:latin typeface="DM Sans"/>
              </a:rPr>
              <a:t>Our project aims to harness the power of technology to enhance healthcare services and patient experiences.</a:t>
            </a:r>
          </a:p>
          <a:p>
            <a:pPr>
              <a:lnSpc>
                <a:spcPts val="3111"/>
              </a:lnSpc>
            </a:pPr>
          </a:p>
          <a:p>
            <a:pPr marL="486866" indent="-243433" lvl="1">
              <a:lnSpc>
                <a:spcPts val="3111"/>
              </a:lnSpc>
              <a:buFont typeface="Arial"/>
              <a:buChar char="•"/>
            </a:pPr>
            <a:r>
              <a:rPr lang="en-US" sz="2255" spc="220">
                <a:solidFill>
                  <a:srgbClr val="231F20"/>
                </a:solidFill>
                <a:latin typeface="DM Sans"/>
              </a:rPr>
              <a:t>A compact Online Health Record Keeping System designed with the goal of simplifying healthcare data management while emphasizing user-friendliness and accessibility.</a:t>
            </a:r>
          </a:p>
          <a:p>
            <a:pPr>
              <a:lnSpc>
                <a:spcPts val="311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96468" y="3206190"/>
            <a:ext cx="4208081" cy="647719"/>
            <a:chOff x="0" y="0"/>
            <a:chExt cx="1108301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08301" cy="170593"/>
            </a:xfrm>
            <a:custGeom>
              <a:avLst/>
              <a:gdLst/>
              <a:ahLst/>
              <a:cxnLst/>
              <a:rect r="r" b="b" t="t" l="l"/>
              <a:pathLst>
                <a:path h="170593" w="1108301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HTML/CSS/JavaScript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0975" y="4045241"/>
            <a:ext cx="3360904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php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38875" y="4042536"/>
            <a:ext cx="6254887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It is valuable when building web applications that require server-side logic, database integration, and dynamic content generation.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MySql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40758" y="4045241"/>
            <a:ext cx="3360904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MySQL serves as the data storage and retrieval backbone for the projects, enabling efficient data management, security, and scalability.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8300" y="2719080"/>
            <a:ext cx="1345303" cy="2043969"/>
          </a:xfrm>
          <a:custGeom>
            <a:avLst/>
            <a:gdLst/>
            <a:ahLst/>
            <a:cxnLst/>
            <a:rect r="r" b="b" t="t" l="l"/>
            <a:pathLst>
              <a:path h="2043969" w="1345303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367514" y="5109350"/>
            <a:ext cx="11749257" cy="1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320410" y="4860125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00655" y="6255546"/>
            <a:ext cx="3204526" cy="187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1.Login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2.Manage Doctor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3.View Patients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4.View Appointments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5.View Feedback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551083" y="283262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37424" y="5561097"/>
            <a:ext cx="3467055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384680" y="2816157"/>
            <a:ext cx="1345303" cy="2043969"/>
          </a:xfrm>
          <a:custGeom>
            <a:avLst/>
            <a:gdLst/>
            <a:ahLst/>
            <a:cxnLst/>
            <a:rect r="r" b="b" t="t" l="l"/>
            <a:pathLst>
              <a:path h="2043969" w="1345303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808710" y="4860125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045478" y="283262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923994" y="2861406"/>
            <a:ext cx="1251627" cy="1901643"/>
          </a:xfrm>
          <a:custGeom>
            <a:avLst/>
            <a:gdLst/>
            <a:ahLst/>
            <a:cxnLst/>
            <a:rect r="r" b="b" t="t" l="l"/>
            <a:pathLst>
              <a:path h="1901643" w="1251627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299267" y="4860125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499395" y="283262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127720" y="6255546"/>
            <a:ext cx="3204526" cy="187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1.Login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2.Profile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3.Change Password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4.View Appointments</a:t>
            </a:r>
          </a:p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5.View Patients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7667695" y="5561097"/>
            <a:ext cx="270983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DOCTOR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15963" y="6255546"/>
            <a:ext cx="3204526" cy="281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1.Register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2.Login: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3.Profile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4.Change Password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5.New Booking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6.Booking History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7.Search Doctor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8.Feedback</a:t>
            </a:r>
          </a:p>
          <a:p>
            <a:pPr algn="just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9.</a:t>
            </a:r>
            <a:r>
              <a:rPr lang="en-US" sz="1844" spc="180">
                <a:solidFill>
                  <a:srgbClr val="231F20"/>
                </a:solidFill>
                <a:latin typeface="DM Sans"/>
              </a:rPr>
              <a:t>Treatments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58252" y="5561097"/>
            <a:ext cx="270983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PATIENT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10799999">
            <a:off x="-1853030" y="-6570533"/>
            <a:ext cx="6653686" cy="9289614"/>
          </a:xfrm>
          <a:custGeom>
            <a:avLst/>
            <a:gdLst/>
            <a:ahLst/>
            <a:cxnLst/>
            <a:rect r="r" b="b" t="t" l="l"/>
            <a:pathLst>
              <a:path h="9289614" w="6653686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367511" y="515742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176538" y="-961036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16387" y="421803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35290" y="2822386"/>
            <a:ext cx="6230266" cy="4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160" indent="-245080" lvl="1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Efficient Record Management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-11377163" y="1273287"/>
            <a:ext cx="14623686" cy="15005648"/>
          </a:xfrm>
          <a:custGeom>
            <a:avLst/>
            <a:gdLst/>
            <a:ahLst/>
            <a:cxnLst/>
            <a:rect r="r" b="b" t="t" l="l"/>
            <a:pathLst>
              <a:path h="15005648" w="14623686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35290" y="3785747"/>
            <a:ext cx="5066289" cy="4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160" indent="-245080" lvl="1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Improved Data Accuracy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35290" y="4749109"/>
            <a:ext cx="5241381" cy="4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160" indent="-245080" lvl="1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Enhanced Patient Care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35290" y="5712470"/>
            <a:ext cx="6515246" cy="4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160" indent="-245080" lvl="1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Streamlined Administrative Processes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35290" y="7737890"/>
            <a:ext cx="4867276" cy="4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160" indent="-245080" lvl="1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Remote Access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35290" y="6776381"/>
            <a:ext cx="6515246" cy="41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0160" indent="-245080" lvl="1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Increased Patient Engagement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76696" y="8296392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31805" y="2690238"/>
            <a:ext cx="10201854" cy="6122578"/>
          </a:xfrm>
          <a:custGeom>
            <a:avLst/>
            <a:gdLst/>
            <a:ahLst/>
            <a:cxnLst/>
            <a:rect r="r" b="b" t="t" l="l"/>
            <a:pathLst>
              <a:path h="6122578" w="10201854">
                <a:moveTo>
                  <a:pt x="0" y="0"/>
                </a:moveTo>
                <a:lnTo>
                  <a:pt x="10201854" y="0"/>
                </a:lnTo>
                <a:lnTo>
                  <a:pt x="10201854" y="6122578"/>
                </a:lnTo>
                <a:lnTo>
                  <a:pt x="0" y="61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41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91002" y="1162050"/>
            <a:ext cx="7902988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64106" y="3493183"/>
            <a:ext cx="6901663" cy="4465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9"/>
              </a:lnSpc>
            </a:pPr>
            <a:r>
              <a:rPr lang="en-US" sz="2565" spc="251">
                <a:solidFill>
                  <a:srgbClr val="231F20"/>
                </a:solidFill>
                <a:latin typeface="DM Sans"/>
              </a:rPr>
              <a:t>In conclusion, a Health Record Management System (HRMS) represents a transformative solution that addresses critical challenges in healthcare administration and patient care. By digitizing and centralizing health records, an HRMS offers a wide range of benefits that ultimately enhance the overall healthcare ecosystem.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09358" y="5719099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09358" y="4286524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909358" y="5777447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09358" y="166024"/>
            <a:ext cx="9752965" cy="342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76065" y="4514963"/>
            <a:ext cx="713218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Patient Empowerment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76065" y="5331479"/>
            <a:ext cx="713218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Improved Healthcare Efficiency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676065" y="6062482"/>
            <a:ext cx="7132181" cy="114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Contributing to the improvement of healthcare systems, public health initiatives, and healthcare accessibility.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DAFutljfPnc</dc:identifier>
  <dcterms:modified xsi:type="dcterms:W3CDTF">2011-08-01T06:04:30Z</dcterms:modified>
  <cp:revision>1</cp:revision>
  <dc:title>Business</dc:title>
</cp:coreProperties>
</file>