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9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9" r:id="rId34"/>
    <p:sldId id="290" r:id="rId35"/>
    <p:sldId id="291" r:id="rId36"/>
    <p:sldId id="293" r:id="rId37"/>
    <p:sldId id="292" r:id="rId38"/>
    <p:sldId id="294"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F8A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652" autoAdjust="0"/>
    <p:restoredTop sz="94660"/>
  </p:normalViewPr>
  <p:slideViewPr>
    <p:cSldViewPr snapToGrid="0">
      <p:cViewPr>
        <p:scale>
          <a:sx n="66" d="100"/>
          <a:sy n="66" d="100"/>
        </p:scale>
        <p:origin x="43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CCEA8-BDA6-442D-81D7-C740CE6355DD}"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372188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CEA8-BDA6-442D-81D7-C740CE6355DD}"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202267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CEA8-BDA6-442D-81D7-C740CE6355DD}"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78577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CCEA8-BDA6-442D-81D7-C740CE6355DD}"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421814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CCEA8-BDA6-442D-81D7-C740CE6355DD}"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44842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CCEA8-BDA6-442D-81D7-C740CE6355DD}"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319244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CCEA8-BDA6-442D-81D7-C740CE6355DD}" type="datetimeFigureOut">
              <a:rPr lang="en-US" smtClean="0"/>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37287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CCEA8-BDA6-442D-81D7-C740CE6355DD}" type="datetimeFigureOut">
              <a:rPr lang="en-US" smtClean="0"/>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220211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CCEA8-BDA6-442D-81D7-C740CE6355DD}" type="datetimeFigureOut">
              <a:rPr lang="en-US" smtClean="0"/>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3286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CCEA8-BDA6-442D-81D7-C740CE6355DD}"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158653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CCEA8-BDA6-442D-81D7-C740CE6355DD}"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D2FC0-8394-4508-B53D-0334AB153896}" type="slidenum">
              <a:rPr lang="en-US" smtClean="0"/>
              <a:t>‹#›</a:t>
            </a:fld>
            <a:endParaRPr lang="en-US"/>
          </a:p>
        </p:txBody>
      </p:sp>
    </p:spTree>
    <p:extLst>
      <p:ext uri="{BB962C8B-B14F-4D97-AF65-F5344CB8AC3E}">
        <p14:creationId xmlns:p14="http://schemas.microsoft.com/office/powerpoint/2010/main" val="181070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CCEA8-BDA6-442D-81D7-C740CE6355DD}" type="datetimeFigureOut">
              <a:rPr lang="en-US" smtClean="0"/>
              <a:t>5/21/2022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D2FC0-8394-4508-B53D-0334AB153896}" type="slidenum">
              <a:rPr lang="en-US" smtClean="0"/>
              <a:t>‹#›</a:t>
            </a:fld>
            <a:endParaRPr lang="en-US"/>
          </a:p>
        </p:txBody>
      </p:sp>
    </p:spTree>
    <p:extLst>
      <p:ext uri="{BB962C8B-B14F-4D97-AF65-F5344CB8AC3E}">
        <p14:creationId xmlns:p14="http://schemas.microsoft.com/office/powerpoint/2010/main" val="47460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olympus.mygreatlearning.com/courses/56797/files/5417523/download?verifier=Ejjpvb3gzJUvart6UjdGWcHA4ayTrLhhOv9hWKcj&amp;wrap=1"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public.tableau.com/app/profile/pooja.kabadi8245/viz/RFMCustomersegmentation/BestCustomers?publish=yes" TargetMode="External"/><Relationship Id="rId2" Type="http://schemas.openxmlformats.org/officeDocument/2006/relationships/hyperlink" Target="eda"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Biggest Car Companies">
            <a:extLst>
              <a:ext uri="{FF2B5EF4-FFF2-40B4-BE49-F238E27FC236}">
                <a16:creationId xmlns:a16="http://schemas.microsoft.com/office/drawing/2014/main" id="{E8B2E7F6-60B8-05BB-2C6B-C1F68F5A1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19" r="-283"/>
          <a:stretch/>
        </p:blipFill>
        <p:spPr bwMode="auto">
          <a:xfrm>
            <a:off x="-47959" y="1"/>
            <a:ext cx="5640953" cy="685799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A479EDD-CA7A-D870-E866-10445266F1AF}"/>
              </a:ext>
            </a:extLst>
          </p:cNvPr>
          <p:cNvSpPr/>
          <p:nvPr/>
        </p:nvSpPr>
        <p:spPr>
          <a:xfrm>
            <a:off x="4993456" y="0"/>
            <a:ext cx="1152701"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4F8FC921-DA2D-B507-38B8-46EAF3DDD658}"/>
              </a:ext>
            </a:extLst>
          </p:cNvPr>
          <p:cNvSpPr txBox="1"/>
          <p:nvPr/>
        </p:nvSpPr>
        <p:spPr>
          <a:xfrm>
            <a:off x="5191053" y="303834"/>
            <a:ext cx="738664" cy="6250330"/>
          </a:xfrm>
          <a:prstGeom prst="rect">
            <a:avLst/>
          </a:prstGeom>
          <a:noFill/>
        </p:spPr>
        <p:txBody>
          <a:bodyPr vert="vert270" wrap="square" rtlCol="0">
            <a:spAutoFit/>
          </a:bodyPr>
          <a:lstStyle/>
          <a:p>
            <a:pPr algn="ctr"/>
            <a:r>
              <a:rPr lang="en-US" sz="3600" dirty="0">
                <a:solidFill>
                  <a:schemeClr val="bg1"/>
                </a:solidFill>
                <a:latin typeface="Georgia" panose="02040502050405020303" pitchFamily="18" charset="0"/>
              </a:rPr>
              <a:t>AUTOMOBIL  COMPANY</a:t>
            </a:r>
          </a:p>
        </p:txBody>
      </p:sp>
      <p:sp>
        <p:nvSpPr>
          <p:cNvPr id="58" name="Title 1">
            <a:extLst>
              <a:ext uri="{FF2B5EF4-FFF2-40B4-BE49-F238E27FC236}">
                <a16:creationId xmlns:a16="http://schemas.microsoft.com/office/drawing/2014/main" id="{4A58DA06-8C58-1AAB-2AF9-8A78528C9751}"/>
              </a:ext>
            </a:extLst>
          </p:cNvPr>
          <p:cNvSpPr txBox="1">
            <a:spLocks/>
          </p:cNvSpPr>
          <p:nvPr/>
        </p:nvSpPr>
        <p:spPr>
          <a:xfrm>
            <a:off x="6321417" y="4584556"/>
            <a:ext cx="2647324" cy="949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ED7D31"/>
                </a:solidFill>
                <a:latin typeface="Times New Roman" panose="02020603050405020304" pitchFamily="18" charset="0"/>
                <a:cs typeface="Times New Roman" panose="02020603050405020304" pitchFamily="18" charset="0"/>
              </a:rPr>
              <a:t>MRA PROJECT</a:t>
            </a:r>
          </a:p>
          <a:p>
            <a:pPr algn="ctr"/>
            <a:r>
              <a:rPr lang="en-IN" sz="2400" b="1" dirty="0">
                <a:solidFill>
                  <a:srgbClr val="ED7D31"/>
                </a:solidFill>
                <a:latin typeface="Times New Roman" panose="02020603050405020304" pitchFamily="18" charset="0"/>
                <a:cs typeface="Times New Roman" panose="02020603050405020304" pitchFamily="18" charset="0"/>
              </a:rPr>
              <a:t> MILESTONE - 1</a:t>
            </a:r>
          </a:p>
        </p:txBody>
      </p:sp>
      <p:sp>
        <p:nvSpPr>
          <p:cNvPr id="59" name="Subtitle 2">
            <a:extLst>
              <a:ext uri="{FF2B5EF4-FFF2-40B4-BE49-F238E27FC236}">
                <a16:creationId xmlns:a16="http://schemas.microsoft.com/office/drawing/2014/main" id="{0D49943E-75EC-AAD0-ACD0-E1DA8DD1008B}"/>
              </a:ext>
            </a:extLst>
          </p:cNvPr>
          <p:cNvSpPr txBox="1">
            <a:spLocks/>
          </p:cNvSpPr>
          <p:nvPr/>
        </p:nvSpPr>
        <p:spPr>
          <a:xfrm>
            <a:off x="5089203" y="5668706"/>
            <a:ext cx="5111752" cy="9906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7000"/>
              </a:lnSpc>
              <a:spcBef>
                <a:spcPts val="300"/>
              </a:spcBef>
              <a:buNone/>
            </a:pPr>
            <a:r>
              <a:rPr lang="en-IN" sz="16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Pooja Kabadi</a:t>
            </a:r>
            <a:endParaRPr lang="en-IN" sz="16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Bef>
                <a:spcPts val="300"/>
              </a:spcBef>
              <a:buNone/>
            </a:pPr>
            <a:r>
              <a:rPr lang="en-IN" sz="12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PGP-DSBA Online Batch- A4</a:t>
            </a:r>
          </a:p>
          <a:p>
            <a:pPr marL="0" indent="0" algn="ctr">
              <a:lnSpc>
                <a:spcPct val="107000"/>
              </a:lnSpc>
              <a:spcBef>
                <a:spcPts val="300"/>
              </a:spcBef>
              <a:buNone/>
            </a:pPr>
            <a:r>
              <a:rPr lang="en-IN" sz="12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20-02-2022</a:t>
            </a:r>
            <a:endParaRPr lang="en-IN" sz="12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300"/>
              </a:spcBef>
              <a:buNone/>
            </a:pPr>
            <a:endParaRPr lang="en-IN" sz="2100" dirty="0">
              <a:solidFill>
                <a:schemeClr val="accent2"/>
              </a:solidFill>
            </a:endParaRPr>
          </a:p>
        </p:txBody>
      </p:sp>
      <p:sp>
        <p:nvSpPr>
          <p:cNvPr id="34" name="Rectangle 33">
            <a:extLst>
              <a:ext uri="{FF2B5EF4-FFF2-40B4-BE49-F238E27FC236}">
                <a16:creationId xmlns:a16="http://schemas.microsoft.com/office/drawing/2014/main" id="{BD1CB7DD-8D62-3FE0-2C3D-43D9EB5DA131}"/>
              </a:ext>
            </a:extLst>
          </p:cNvPr>
          <p:cNvSpPr/>
          <p:nvPr/>
        </p:nvSpPr>
        <p:spPr>
          <a:xfrm>
            <a:off x="-44736" y="-1"/>
            <a:ext cx="9188736" cy="685800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3112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897203" y="1180356"/>
            <a:ext cx="4157575"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Outlier detection:</a:t>
            </a:r>
            <a:endParaRPr lang="en-IN" sz="32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37843" y="1676418"/>
            <a:ext cx="334477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837698" y="4215384"/>
            <a:ext cx="8178286" cy="1088136"/>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p>
          <a:p>
            <a:pPr algn="just"/>
            <a:r>
              <a:rPr lang="en-US" sz="1400" dirty="0">
                <a:latin typeface="Times New Roman" panose="02020603050405020304" pitchFamily="18" charset="0"/>
                <a:cs typeface="Times New Roman" panose="02020603050405020304" pitchFamily="18" charset="0"/>
              </a:rPr>
              <a:t>The data shows varied range of entries across each variables </a:t>
            </a:r>
          </a:p>
          <a:p>
            <a:r>
              <a:rPr lang="en-US" sz="1400" dirty="0">
                <a:latin typeface="Times New Roman" panose="02020603050405020304" pitchFamily="18" charset="0"/>
                <a:cs typeface="Times New Roman" panose="02020603050405020304" pitchFamily="18" charset="0"/>
              </a:rPr>
              <a:t>We can see that, Sales and Price of each part of automobile have more number of outliers</a:t>
            </a:r>
            <a:br>
              <a:rPr lang="en-IN" sz="1300" dirty="0">
                <a:solidFill>
                  <a:schemeClr val="bg2"/>
                </a:solidFill>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E40542A1-BF12-E4E9-D5D2-E811C2A3F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98" y="1892808"/>
            <a:ext cx="8178286" cy="2055930"/>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84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48193" y="941828"/>
            <a:ext cx="7373266"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Quantity Ordered</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48193" y="1417320"/>
            <a:ext cx="737326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0451" y="4453127"/>
            <a:ext cx="7391008" cy="1737361"/>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of ‘Quantity ordered' is slightly right skewed with skewness value of 0.37.</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is almost normally distributed.</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300" dirty="0" err="1">
                <a:effectLst/>
                <a:latin typeface="Times New Roman" panose="02020603050405020304" pitchFamily="18" charset="0"/>
                <a:ea typeface="Calibri" panose="020F0502020204030204" pitchFamily="34" charset="0"/>
                <a:cs typeface="Times New Roman" panose="02020603050405020304" pitchFamily="18" charset="0"/>
              </a:rPr>
              <a:t>distplot</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shows the distribution of most of data from 20 to 65.</a:t>
            </a:r>
          </a:p>
          <a:p>
            <a:pPr marL="342900" lvl="0" indent="-342900" algn="just">
              <a:lnSpc>
                <a:spcPct val="107000"/>
              </a:lnSpc>
              <a:spcAft>
                <a:spcPts val="800"/>
              </a:spcAft>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box plot of the ‘Quantity ordered' variable shows few outliers.</a:t>
            </a:r>
          </a:p>
          <a:p>
            <a:br>
              <a:rPr lang="en-IN" sz="1300" dirty="0">
                <a:solidFill>
                  <a:schemeClr val="bg2"/>
                </a:solidFill>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126" name="Picture 6">
            <a:extLst>
              <a:ext uri="{FF2B5EF4-FFF2-40B4-BE49-F238E27FC236}">
                <a16:creationId xmlns:a16="http://schemas.microsoft.com/office/drawing/2014/main" id="{CFDE0608-6022-231C-0A0D-6A65733B5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93" y="1696021"/>
            <a:ext cx="3810000" cy="252412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C17C8A7-BC94-481B-5101-DD1400FE7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134" y="1696020"/>
            <a:ext cx="3362325" cy="252412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83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48193" y="941828"/>
            <a:ext cx="7373266"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Price of each item</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48193" y="1417320"/>
            <a:ext cx="737326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0451" y="4453128"/>
            <a:ext cx="7391008" cy="1472190"/>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of ‘Price each' is right skewed with skewness value of 0.7.</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300" dirty="0" err="1">
                <a:effectLst/>
                <a:latin typeface="Times New Roman" panose="02020603050405020304" pitchFamily="18" charset="0"/>
                <a:ea typeface="Calibri" panose="020F0502020204030204" pitchFamily="34" charset="0"/>
                <a:cs typeface="Times New Roman" panose="02020603050405020304" pitchFamily="18" charset="0"/>
              </a:rPr>
              <a:t>distplot</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shows the distribution of most of data from 20 to 220.</a:t>
            </a:r>
          </a:p>
          <a:p>
            <a:pPr marL="342900" lvl="0" indent="-342900" algn="just">
              <a:lnSpc>
                <a:spcPct val="107000"/>
              </a:lnSpc>
              <a:spcAft>
                <a:spcPts val="800"/>
              </a:spcAft>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box plot of the ‘Price each' variable shows presence of outliers.</a:t>
            </a:r>
          </a:p>
          <a:p>
            <a:pPr marL="0" indent="0">
              <a:buNone/>
            </a:pP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A5237666-2BFB-E867-726F-18A940F7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93" y="1696020"/>
            <a:ext cx="3810000"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C502FB-06CC-3C5B-AA4A-13DFD68F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234" y="1696020"/>
            <a:ext cx="3324225"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0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019" y="941828"/>
            <a:ext cx="7626439"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Sales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019" y="1417320"/>
            <a:ext cx="76264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995020" y="4453128"/>
            <a:ext cx="7626439" cy="1472190"/>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of ‘Sales' is right skewed with skewness value of 1.16.</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300" dirty="0" err="1">
                <a:effectLst/>
                <a:latin typeface="Times New Roman" panose="02020603050405020304" pitchFamily="18" charset="0"/>
                <a:ea typeface="Calibri" panose="020F0502020204030204" pitchFamily="34" charset="0"/>
                <a:cs typeface="Times New Roman" panose="02020603050405020304" pitchFamily="18" charset="0"/>
              </a:rPr>
              <a:t>distplot</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shows  most of the sales are in range of </a:t>
            </a:r>
            <a:r>
              <a:rPr lang="en-IN" sz="1300" dirty="0">
                <a:latin typeface="Times New Roman" panose="02020603050405020304" pitchFamily="18" charset="0"/>
                <a:ea typeface="Calibri" panose="020F0502020204030204" pitchFamily="34" charset="0"/>
                <a:cs typeface="Times New Roman" panose="02020603050405020304" pitchFamily="18" charset="0"/>
              </a:rPr>
              <a:t>500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to 8000.</a:t>
            </a:r>
          </a:p>
          <a:p>
            <a:pPr marL="342900" lvl="0" indent="-342900" algn="just">
              <a:lnSpc>
                <a:spcPct val="107000"/>
              </a:lnSpc>
              <a:spcAft>
                <a:spcPts val="800"/>
              </a:spcAft>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box plot of the ‘Sales' variable shows presence of many outliers.</a:t>
            </a:r>
          </a:p>
          <a:p>
            <a:pPr marL="0" indent="0">
              <a:buNone/>
            </a:pP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15B7F068-B3CC-01F8-78BF-439FC3D2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020" y="1696021"/>
            <a:ext cx="4067175"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499BCF9-58F5-C32B-6D6F-CE5177A0F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234" y="1673161"/>
            <a:ext cx="3324225"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1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48193" y="941828"/>
            <a:ext cx="7373266"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MSRP</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48193" y="1417320"/>
            <a:ext cx="737326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0451" y="4453127"/>
            <a:ext cx="7391008" cy="1673353"/>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of ‘MSRP’ is slightly right skewed with skewness value of 0.58.</a:t>
            </a:r>
          </a:p>
          <a:p>
            <a:pPr marL="34290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distribution is almost normally distributed.</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300" dirty="0" err="1">
                <a:effectLst/>
                <a:latin typeface="Times New Roman" panose="02020603050405020304" pitchFamily="18" charset="0"/>
                <a:ea typeface="Calibri" panose="020F0502020204030204" pitchFamily="34" charset="0"/>
                <a:cs typeface="Times New Roman" panose="02020603050405020304" pitchFamily="18" charset="0"/>
              </a:rPr>
              <a:t>distplot</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shows the range of MSRP from 35 to 200 of each item .</a:t>
            </a:r>
          </a:p>
          <a:p>
            <a:pPr marL="342900" lvl="0" indent="-342900" algn="just">
              <a:lnSpc>
                <a:spcPct val="107000"/>
              </a:lnSpc>
              <a:spcAft>
                <a:spcPts val="800"/>
              </a:spcAft>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box plot of the ‘MSRP' variable shows presence of one outliers.</a:t>
            </a:r>
          </a:p>
          <a:p>
            <a:pPr marL="0" indent="0">
              <a:buNone/>
            </a:pP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717EA088-796C-3DCF-86F7-B3826CD6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93" y="1673161"/>
            <a:ext cx="3895725"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ED86311-8A23-9CA1-DA58-D2ED6F8DB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134" y="1673160"/>
            <a:ext cx="3362325" cy="25241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9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649220"/>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Status , Product line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1124712"/>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9322" y="4740777"/>
            <a:ext cx="7391008" cy="1376559"/>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endParaRPr lang="en-IN" sz="1400" dirty="0">
              <a:latin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Status is categories into 6 different types, most of the items are shipped.</a:t>
            </a:r>
          </a:p>
          <a:p>
            <a:pPr marL="342900" lvl="0" indent="-342900" algn="just">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There are 7 different Product lines. Classic cars parts have the maximum orders followed vintage cars.</a:t>
            </a:r>
          </a:p>
          <a:p>
            <a:pPr marL="342900" lvl="0" indent="-342900" algn="just">
              <a:lnSpc>
                <a:spcPct val="107000"/>
              </a:lnSpc>
              <a:buFont typeface="Symbol" panose="05050102010706020507" pitchFamily="18" charset="2"/>
              <a:buChar char=""/>
            </a:pPr>
            <a:r>
              <a:rPr lang="en-IN" sz="1300" dirty="0">
                <a:latin typeface="Times New Roman" panose="02020603050405020304" pitchFamily="18" charset="0"/>
                <a:ea typeface="Calibri" panose="020F0502020204030204" pitchFamily="34" charset="0"/>
                <a:cs typeface="Times New Roman" panose="02020603050405020304" pitchFamily="18" charset="0"/>
              </a:rPr>
              <a:t>The train parts are having the least orders.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10244" name="Picture 4">
            <a:extLst>
              <a:ext uri="{FF2B5EF4-FFF2-40B4-BE49-F238E27FC236}">
                <a16:creationId xmlns:a16="http://schemas.microsoft.com/office/drawing/2014/main" id="{F098E310-366D-CDA6-8081-D6818BD9C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322" y="1358835"/>
            <a:ext cx="3639204" cy="323468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11AFE84A-0528-AA65-09AF-F9659524D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534" y="1358835"/>
            <a:ext cx="3590925" cy="323468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5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265173"/>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Country</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740665"/>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9322" y="5483486"/>
            <a:ext cx="7391008" cy="1017897"/>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endParaRPr lang="en-IN" sz="1400" dirty="0">
              <a:latin typeface="Times New Roman" panose="02020603050405020304" pitchFamily="18" charset="0"/>
              <a:cs typeface="Times New Roman" panose="02020603050405020304" pitchFamily="18" charset="0"/>
            </a:endParaRPr>
          </a:p>
          <a:p>
            <a:pPr>
              <a:spcBef>
                <a:spcPts val="600"/>
              </a:spcBef>
            </a:pPr>
            <a:r>
              <a:rPr lang="en-IN" sz="1300" dirty="0">
                <a:latin typeface="Times New Roman" panose="02020603050405020304" pitchFamily="18" charset="0"/>
                <a:cs typeface="Times New Roman" panose="02020603050405020304" pitchFamily="18" charset="0"/>
              </a:rPr>
              <a:t>USA has the highest number of orders followed by Spain and France.</a:t>
            </a: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a:p>
            <a:pPr>
              <a:spcBef>
                <a:spcPts val="600"/>
              </a:spcBef>
            </a:pPr>
            <a:r>
              <a:rPr lang="en-IN" sz="1300" dirty="0">
                <a:latin typeface="Times New Roman" panose="02020603050405020304" pitchFamily="18" charset="0"/>
                <a:cs typeface="Times New Roman" panose="02020603050405020304" pitchFamily="18" charset="0"/>
              </a:rPr>
              <a:t>Ireland has minimum number of orders followed by Philippines and Switzerland.</a:t>
            </a: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11268" name="Picture 4">
            <a:extLst>
              <a:ext uri="{FF2B5EF4-FFF2-40B4-BE49-F238E27FC236}">
                <a16:creationId xmlns:a16="http://schemas.microsoft.com/office/drawing/2014/main" id="{C31A780F-1A3D-0C26-E88B-D5C980F47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323" y="904876"/>
            <a:ext cx="7382136" cy="445111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3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3" y="740661"/>
            <a:ext cx="6953702"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Univariate Analysis : Deal size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3" y="1216153"/>
            <a:ext cx="6953702"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9323" y="5168331"/>
            <a:ext cx="6953702" cy="665544"/>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Inferences:</a:t>
            </a:r>
            <a:endParaRPr lang="en-IN" sz="1400" dirty="0">
              <a:latin typeface="Times New Roman" panose="02020603050405020304" pitchFamily="18" charset="0"/>
              <a:cs typeface="Times New Roman" panose="02020603050405020304" pitchFamily="18" charset="0"/>
            </a:endParaRPr>
          </a:p>
          <a:p>
            <a:pPr>
              <a:spcBef>
                <a:spcPts val="600"/>
              </a:spcBef>
            </a:pPr>
            <a:r>
              <a:rPr lang="en-IN" sz="1300" dirty="0">
                <a:latin typeface="Times New Roman" panose="02020603050405020304" pitchFamily="18" charset="0"/>
                <a:cs typeface="Times New Roman" panose="02020603050405020304" pitchFamily="18" charset="0"/>
              </a:rPr>
              <a:t>The deal size of orders are mostly median size followed small and the least are the large.</a:t>
            </a: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3963AB6F-97F0-6644-E73A-DF203D6FB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383" y="1455867"/>
            <a:ext cx="4583582" cy="351846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61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0178" y="768092"/>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Top 10 purchased products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0178" y="1243584"/>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5" name="Picture 4">
            <a:extLst>
              <a:ext uri="{FF2B5EF4-FFF2-40B4-BE49-F238E27FC236}">
                <a16:creationId xmlns:a16="http://schemas.microsoft.com/office/drawing/2014/main" id="{58B46672-9424-1518-26C6-C4E2EA1151DE}"/>
              </a:ext>
            </a:extLst>
          </p:cNvPr>
          <p:cNvPicPr>
            <a:picLocks noChangeAspect="1"/>
          </p:cNvPicPr>
          <p:nvPr/>
        </p:nvPicPr>
        <p:blipFill>
          <a:blip r:embed="rId2"/>
          <a:stretch>
            <a:fillRect/>
          </a:stretch>
        </p:blipFill>
        <p:spPr>
          <a:xfrm>
            <a:off x="1243447" y="1560003"/>
            <a:ext cx="7382137" cy="4621341"/>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6D8931AF-6CA7-1692-7A23-A3CFBD463498}"/>
              </a:ext>
            </a:extLst>
          </p:cNvPr>
          <p:cNvPicPr>
            <a:picLocks noChangeAspect="1"/>
          </p:cNvPicPr>
          <p:nvPr/>
        </p:nvPicPr>
        <p:blipFill rotWithShape="1">
          <a:blip r:embed="rId3"/>
          <a:srcRect l="2020" t="3741" r="2969" b="4084"/>
          <a:stretch/>
        </p:blipFill>
        <p:spPr>
          <a:xfrm>
            <a:off x="6856667" y="4379976"/>
            <a:ext cx="1755648" cy="1225296"/>
          </a:xfrm>
          <a:prstGeom prst="rect">
            <a:avLst/>
          </a:prstGeom>
        </p:spPr>
      </p:pic>
      <p:sp>
        <p:nvSpPr>
          <p:cNvPr id="8" name="Rectangle 7">
            <a:extLst>
              <a:ext uri="{FF2B5EF4-FFF2-40B4-BE49-F238E27FC236}">
                <a16:creationId xmlns:a16="http://schemas.microsoft.com/office/drawing/2014/main" id="{54409F29-5E26-F3D2-CDD6-F377307D6C67}"/>
              </a:ext>
            </a:extLst>
          </p:cNvPr>
          <p:cNvSpPr/>
          <p:nvPr/>
        </p:nvSpPr>
        <p:spPr>
          <a:xfrm>
            <a:off x="7616952" y="6053328"/>
            <a:ext cx="995363" cy="12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85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694940"/>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Top 10 selling products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1170432"/>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6" name="Picture 5">
            <a:extLst>
              <a:ext uri="{FF2B5EF4-FFF2-40B4-BE49-F238E27FC236}">
                <a16:creationId xmlns:a16="http://schemas.microsoft.com/office/drawing/2014/main" id="{07D8D8B6-4A23-E869-5432-39519775ED97}"/>
              </a:ext>
            </a:extLst>
          </p:cNvPr>
          <p:cNvPicPr>
            <a:picLocks noChangeAspect="1"/>
          </p:cNvPicPr>
          <p:nvPr/>
        </p:nvPicPr>
        <p:blipFill>
          <a:blip r:embed="rId2"/>
          <a:stretch>
            <a:fillRect/>
          </a:stretch>
        </p:blipFill>
        <p:spPr>
          <a:xfrm>
            <a:off x="1239322" y="1335020"/>
            <a:ext cx="7382137" cy="483137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516E96A6-8635-8102-C961-EB71A285CFCD}"/>
              </a:ext>
            </a:extLst>
          </p:cNvPr>
          <p:cNvSpPr/>
          <p:nvPr/>
        </p:nvSpPr>
        <p:spPr>
          <a:xfrm>
            <a:off x="7626096" y="6038377"/>
            <a:ext cx="995363" cy="12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C57069A-9A17-8178-E011-40A7AA4985EB}"/>
              </a:ext>
            </a:extLst>
          </p:cNvPr>
          <p:cNvPicPr>
            <a:picLocks noChangeAspect="1"/>
          </p:cNvPicPr>
          <p:nvPr/>
        </p:nvPicPr>
        <p:blipFill>
          <a:blip r:embed="rId3"/>
          <a:stretch>
            <a:fillRect/>
          </a:stretch>
        </p:blipFill>
        <p:spPr>
          <a:xfrm>
            <a:off x="7010833" y="4430647"/>
            <a:ext cx="1610626" cy="1138047"/>
          </a:xfrm>
          <a:prstGeom prst="rect">
            <a:avLst/>
          </a:prstGeom>
        </p:spPr>
      </p:pic>
    </p:spTree>
    <p:extLst>
      <p:ext uri="{BB962C8B-B14F-4D97-AF65-F5344CB8AC3E}">
        <p14:creationId xmlns:p14="http://schemas.microsoft.com/office/powerpoint/2010/main" val="24825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004971" y="914539"/>
            <a:ext cx="4134207" cy="54178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solidFill>
                  <a:srgbClr val="000000"/>
                </a:solidFill>
                <a:latin typeface="lato" panose="020F0502020204030203" pitchFamily="34" charset="0"/>
              </a:rPr>
              <a:t>Table of Contents:</a:t>
            </a:r>
            <a:endParaRPr lang="en-IN" sz="33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75442" y="1336863"/>
            <a:ext cx="36154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TextBox 6">
            <a:extLst>
              <a:ext uri="{FF2B5EF4-FFF2-40B4-BE49-F238E27FC236}">
                <a16:creationId xmlns:a16="http://schemas.microsoft.com/office/drawing/2014/main" id="{5445D3D4-9F05-B499-A04B-95E372BE4223}"/>
              </a:ext>
            </a:extLst>
          </p:cNvPr>
          <p:cNvSpPr txBox="1"/>
          <p:nvPr/>
        </p:nvSpPr>
        <p:spPr>
          <a:xfrm>
            <a:off x="1075442" y="1570373"/>
            <a:ext cx="5373280" cy="4401205"/>
          </a:xfrm>
          <a:prstGeom prst="rect">
            <a:avLst/>
          </a:prstGeom>
          <a:noFill/>
        </p:spPr>
        <p:txBody>
          <a:bodyPr wrap="square" rtlCol="0">
            <a:spAutoFit/>
          </a:bodyPr>
          <a:lstStyle/>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Problem Statement</a:t>
            </a:r>
          </a:p>
          <a:p>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Data Analysis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Info, shape &amp; summary</a:t>
            </a:r>
          </a:p>
          <a:p>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Exploratory Data Analysis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Univariate Analysis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Bivariate Analysis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Multivariate Analysis</a:t>
            </a:r>
          </a:p>
          <a:p>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Customer Segmentation using RFM analysis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Tool used, Parameters used &amp; assumptions made</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Output Table head</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KNIME Workflow</a:t>
            </a:r>
          </a:p>
          <a:p>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RFM Inferences and identified Segments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Best customers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Customers on the verge of churning</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Lost customers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Loyal Customers</a:t>
            </a:r>
          </a:p>
        </p:txBody>
      </p:sp>
    </p:spTree>
    <p:extLst>
      <p:ext uri="{BB962C8B-B14F-4D97-AF65-F5344CB8AC3E}">
        <p14:creationId xmlns:p14="http://schemas.microsoft.com/office/powerpoint/2010/main" val="309856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179097"/>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Top 20 Customers across Globe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654589"/>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ectangle 9">
            <a:extLst>
              <a:ext uri="{FF2B5EF4-FFF2-40B4-BE49-F238E27FC236}">
                <a16:creationId xmlns:a16="http://schemas.microsoft.com/office/drawing/2014/main" id="{516E96A6-8635-8102-C961-EB71A285CFCD}"/>
              </a:ext>
            </a:extLst>
          </p:cNvPr>
          <p:cNvSpPr/>
          <p:nvPr/>
        </p:nvSpPr>
        <p:spPr>
          <a:xfrm>
            <a:off x="7626096" y="6038377"/>
            <a:ext cx="995363" cy="12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A7DE02D-77BE-4260-69C0-D8709A82A646}"/>
              </a:ext>
            </a:extLst>
          </p:cNvPr>
          <p:cNvPicPr>
            <a:picLocks noChangeAspect="1"/>
          </p:cNvPicPr>
          <p:nvPr/>
        </p:nvPicPr>
        <p:blipFill>
          <a:blip r:embed="rId2"/>
          <a:stretch>
            <a:fillRect/>
          </a:stretch>
        </p:blipFill>
        <p:spPr>
          <a:xfrm>
            <a:off x="1239321" y="870719"/>
            <a:ext cx="7382137" cy="5831334"/>
          </a:xfrm>
          <a:prstGeom prst="rect">
            <a:avLst/>
          </a:prstGeom>
          <a:ln>
            <a:solidFill>
              <a:schemeClr val="bg1">
                <a:lumMod val="65000"/>
              </a:schemeClr>
            </a:solidFill>
          </a:ln>
        </p:spPr>
      </p:pic>
      <p:pic>
        <p:nvPicPr>
          <p:cNvPr id="8" name="Picture 7">
            <a:extLst>
              <a:ext uri="{FF2B5EF4-FFF2-40B4-BE49-F238E27FC236}">
                <a16:creationId xmlns:a16="http://schemas.microsoft.com/office/drawing/2014/main" id="{65253B23-383C-D9C0-2E38-2B333CCFD951}"/>
              </a:ext>
            </a:extLst>
          </p:cNvPr>
          <p:cNvPicPr>
            <a:picLocks noChangeAspect="1"/>
          </p:cNvPicPr>
          <p:nvPr/>
        </p:nvPicPr>
        <p:blipFill>
          <a:blip r:embed="rId3"/>
          <a:stretch>
            <a:fillRect/>
          </a:stretch>
        </p:blipFill>
        <p:spPr>
          <a:xfrm>
            <a:off x="7000158" y="882294"/>
            <a:ext cx="1609725" cy="2314575"/>
          </a:xfrm>
          <a:prstGeom prst="rect">
            <a:avLst/>
          </a:prstGeom>
        </p:spPr>
      </p:pic>
    </p:spTree>
    <p:extLst>
      <p:ext uri="{BB962C8B-B14F-4D97-AF65-F5344CB8AC3E}">
        <p14:creationId xmlns:p14="http://schemas.microsoft.com/office/powerpoint/2010/main" val="59297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173732"/>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i="0" dirty="0">
                <a:solidFill>
                  <a:srgbClr val="000000"/>
                </a:solidFill>
                <a:effectLst/>
                <a:latin typeface="lato" panose="020F0502020204030203" pitchFamily="34" charset="0"/>
              </a:rPr>
              <a:t>Bivariate Analysis : Sales across Countries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649224"/>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0451" y="5314642"/>
            <a:ext cx="7391008" cy="1398802"/>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300" b="1" u="sng" dirty="0">
                <a:latin typeface="Times New Roman" panose="02020603050405020304" pitchFamily="18" charset="0"/>
                <a:cs typeface="Times New Roman" panose="02020603050405020304" pitchFamily="18" charset="0"/>
              </a:rPr>
              <a:t>Inferences:</a:t>
            </a:r>
            <a:endParaRPr lang="en-IN" sz="1300" dirty="0">
              <a:latin typeface="Times New Roman" panose="02020603050405020304" pitchFamily="18"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sz="1300" dirty="0">
                <a:latin typeface="Times New Roman" panose="02020603050405020304" pitchFamily="18" charset="0"/>
                <a:cs typeface="Times New Roman" panose="02020603050405020304" pitchFamily="18" charset="0"/>
              </a:rPr>
              <a:t>This graph shows the sales across different countries. The company is having a viable market across 19 countries.</a:t>
            </a:r>
          </a:p>
          <a:p>
            <a:pPr marL="342900" lvl="0" indent="-342900" algn="just">
              <a:lnSpc>
                <a:spcPct val="107000"/>
              </a:lnSpc>
              <a:buFont typeface="Symbol" panose="05050102010706020507" pitchFamily="18" charset="2"/>
              <a:buChar char=""/>
            </a:pPr>
            <a:r>
              <a:rPr lang="en-US" sz="1300" dirty="0">
                <a:latin typeface="Times New Roman" panose="02020603050405020304" pitchFamily="18" charset="0"/>
                <a:cs typeface="Times New Roman" panose="02020603050405020304" pitchFamily="18" charset="0"/>
              </a:rPr>
              <a:t>USA is the primary market of the company contributing maximum turn-over Some European countries like Spain and Switzerland shows good amount of sales following USA</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buNone/>
            </a:pP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61EC33-B378-71D3-52F6-D89B4DD5D306}"/>
              </a:ext>
            </a:extLst>
          </p:cNvPr>
          <p:cNvPicPr>
            <a:picLocks noChangeAspect="1"/>
          </p:cNvPicPr>
          <p:nvPr/>
        </p:nvPicPr>
        <p:blipFill>
          <a:blip r:embed="rId2"/>
          <a:stretch>
            <a:fillRect/>
          </a:stretch>
        </p:blipFill>
        <p:spPr>
          <a:xfrm>
            <a:off x="1248193" y="816525"/>
            <a:ext cx="7382137" cy="4383931"/>
          </a:xfrm>
          <a:prstGeom prst="rect">
            <a:avLst/>
          </a:prstGeom>
          <a:ln>
            <a:solidFill>
              <a:schemeClr val="bg1">
                <a:lumMod val="75000"/>
              </a:schemeClr>
            </a:solidFill>
          </a:ln>
        </p:spPr>
      </p:pic>
    </p:spTree>
    <p:extLst>
      <p:ext uri="{BB962C8B-B14F-4D97-AF65-F5344CB8AC3E}">
        <p14:creationId xmlns:p14="http://schemas.microsoft.com/office/powerpoint/2010/main" val="151533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39322" y="173732"/>
            <a:ext cx="7382137"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0" dirty="0">
                <a:solidFill>
                  <a:srgbClr val="000000"/>
                </a:solidFill>
                <a:effectLst/>
                <a:latin typeface="lato" panose="020F0502020204030203" pitchFamily="34" charset="0"/>
              </a:rPr>
              <a:t>Sales across different cities around the globe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39322" y="649224"/>
            <a:ext cx="738213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230449" y="5538739"/>
            <a:ext cx="7456350" cy="1008365"/>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300" b="1" u="sng" dirty="0">
                <a:latin typeface="Times New Roman" panose="02020603050405020304" pitchFamily="18" charset="0"/>
                <a:cs typeface="Times New Roman" panose="02020603050405020304" pitchFamily="18" charset="0"/>
              </a:rPr>
              <a:t>Inferences:</a:t>
            </a:r>
            <a:endParaRPr lang="en-IN" sz="1300" dirty="0">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sz="1300" dirty="0">
                <a:latin typeface="Times New Roman" panose="02020603050405020304" pitchFamily="18" charset="0"/>
                <a:cs typeface="Times New Roman" panose="02020603050405020304" pitchFamily="18" charset="0"/>
              </a:rPr>
              <a:t>In USA, San Rafael and NYC are having major sales.</a:t>
            </a:r>
          </a:p>
          <a:p>
            <a:pPr marL="342900" indent="-342900">
              <a:lnSpc>
                <a:spcPct val="107000"/>
              </a:lnSpc>
              <a:buFont typeface="Symbol" panose="05050102010706020507" pitchFamily="18" charset="2"/>
              <a:buChar char=""/>
            </a:pPr>
            <a:r>
              <a:rPr lang="en-US" sz="1300" dirty="0">
                <a:latin typeface="Times New Roman" panose="02020603050405020304" pitchFamily="18" charset="0"/>
                <a:cs typeface="Times New Roman" panose="02020603050405020304" pitchFamily="18" charset="0"/>
              </a:rPr>
              <a:t>Madrid makes major turn over entire Globe.</a:t>
            </a: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03556E-C37B-FC0B-4CF1-6BB968DCB967}"/>
              </a:ext>
            </a:extLst>
          </p:cNvPr>
          <p:cNvPicPr>
            <a:picLocks noChangeAspect="1"/>
          </p:cNvPicPr>
          <p:nvPr/>
        </p:nvPicPr>
        <p:blipFill>
          <a:blip r:embed="rId2"/>
          <a:stretch>
            <a:fillRect/>
          </a:stretch>
        </p:blipFill>
        <p:spPr>
          <a:xfrm>
            <a:off x="1230451" y="808472"/>
            <a:ext cx="7456349" cy="4616738"/>
          </a:xfrm>
          <a:prstGeom prst="rect">
            <a:avLst/>
          </a:prstGeom>
          <a:ln>
            <a:solidFill>
              <a:schemeClr val="bg1">
                <a:lumMod val="75000"/>
              </a:schemeClr>
            </a:solidFill>
          </a:ln>
        </p:spPr>
      </p:pic>
    </p:spTree>
    <p:extLst>
      <p:ext uri="{BB962C8B-B14F-4D97-AF65-F5344CB8AC3E}">
        <p14:creationId xmlns:p14="http://schemas.microsoft.com/office/powerpoint/2010/main" val="399741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003102" y="173732"/>
            <a:ext cx="786193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i="0" dirty="0">
                <a:solidFill>
                  <a:srgbClr val="000000"/>
                </a:solidFill>
                <a:effectLst/>
                <a:latin typeface="lato" panose="020F0502020204030203" pitchFamily="34" charset="0"/>
              </a:rPr>
              <a:t>Sales across different Product line &amp; Quantity of orders across different Product line</a:t>
            </a:r>
            <a:endParaRPr lang="en-IN" sz="16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03102" y="649224"/>
            <a:ext cx="78619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003103" y="5391794"/>
            <a:ext cx="7861929" cy="1280205"/>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300" b="1" u="sng" dirty="0">
                <a:latin typeface="Times New Roman" panose="02020603050405020304" pitchFamily="18" charset="0"/>
                <a:cs typeface="Times New Roman" panose="02020603050405020304" pitchFamily="18" charset="0"/>
              </a:rPr>
              <a:t>Inferences:</a:t>
            </a:r>
            <a:endParaRPr lang="en-IN" sz="1300" dirty="0">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IN" sz="1300" dirty="0">
                <a:latin typeface="Times New Roman" panose="02020603050405020304" pitchFamily="18" charset="0"/>
                <a:cs typeface="Times New Roman" panose="02020603050405020304" pitchFamily="18" charset="0"/>
              </a:rPr>
              <a:t>The Sales and the Quantity of orders are highest on the Classic car products followed by the vintage cars, where the sales of Classic car parts is almost double the sales of vintage car parts. </a:t>
            </a:r>
          </a:p>
          <a:p>
            <a:pPr marL="342900" indent="-342900">
              <a:lnSpc>
                <a:spcPct val="107000"/>
              </a:lnSpc>
              <a:buFont typeface="Symbol" panose="05050102010706020507" pitchFamily="18" charset="2"/>
              <a:buChar char=""/>
            </a:pPr>
            <a:r>
              <a:rPr lang="en-IN" sz="1300" dirty="0">
                <a:latin typeface="Times New Roman" panose="02020603050405020304" pitchFamily="18" charset="0"/>
                <a:cs typeface="Times New Roman" panose="02020603050405020304" pitchFamily="18" charset="0"/>
              </a:rPr>
              <a:t>In both the cases the Train parts are contributing the least followed by the products of ship.</a:t>
            </a:r>
          </a:p>
        </p:txBody>
      </p:sp>
      <p:pic>
        <p:nvPicPr>
          <p:cNvPr id="6" name="Picture 5">
            <a:extLst>
              <a:ext uri="{FF2B5EF4-FFF2-40B4-BE49-F238E27FC236}">
                <a16:creationId xmlns:a16="http://schemas.microsoft.com/office/drawing/2014/main" id="{0F875412-EC84-9998-A911-AD617B650989}"/>
              </a:ext>
            </a:extLst>
          </p:cNvPr>
          <p:cNvPicPr>
            <a:picLocks noChangeAspect="1"/>
          </p:cNvPicPr>
          <p:nvPr/>
        </p:nvPicPr>
        <p:blipFill>
          <a:blip r:embed="rId2"/>
          <a:stretch>
            <a:fillRect/>
          </a:stretch>
        </p:blipFill>
        <p:spPr>
          <a:xfrm>
            <a:off x="1003102" y="822868"/>
            <a:ext cx="2822138" cy="4452744"/>
          </a:xfrm>
          <a:prstGeom prst="rect">
            <a:avLst/>
          </a:prstGeom>
          <a:ln>
            <a:solidFill>
              <a:schemeClr val="bg1">
                <a:lumMod val="65000"/>
              </a:schemeClr>
            </a:solidFill>
          </a:ln>
        </p:spPr>
      </p:pic>
      <p:pic>
        <p:nvPicPr>
          <p:cNvPr id="8" name="Picture 7">
            <a:extLst>
              <a:ext uri="{FF2B5EF4-FFF2-40B4-BE49-F238E27FC236}">
                <a16:creationId xmlns:a16="http://schemas.microsoft.com/office/drawing/2014/main" id="{C58E433C-1EFD-6B61-FF5A-3CD3DC1C2209}"/>
              </a:ext>
            </a:extLst>
          </p:cNvPr>
          <p:cNvPicPr>
            <a:picLocks noChangeAspect="1"/>
          </p:cNvPicPr>
          <p:nvPr/>
        </p:nvPicPr>
        <p:blipFill>
          <a:blip r:embed="rId3"/>
          <a:stretch>
            <a:fillRect/>
          </a:stretch>
        </p:blipFill>
        <p:spPr>
          <a:xfrm>
            <a:off x="3977640" y="822868"/>
            <a:ext cx="4887392" cy="4452744"/>
          </a:xfrm>
          <a:prstGeom prst="rect">
            <a:avLst/>
          </a:prstGeom>
          <a:ln>
            <a:solidFill>
              <a:schemeClr val="bg1">
                <a:lumMod val="65000"/>
              </a:schemeClr>
            </a:solidFill>
          </a:ln>
        </p:spPr>
      </p:pic>
    </p:spTree>
    <p:extLst>
      <p:ext uri="{BB962C8B-B14F-4D97-AF65-F5344CB8AC3E}">
        <p14:creationId xmlns:p14="http://schemas.microsoft.com/office/powerpoint/2010/main" val="70612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473453"/>
            <a:ext cx="7839070" cy="475491"/>
          </a:xfrm>
          <a:prstGeom prst="rect">
            <a:avLst/>
          </a:prstGeom>
          <a:ln>
            <a:solidFill>
              <a:schemeClr val="bg1">
                <a:lumMod val="85000"/>
              </a:schemeClr>
            </a:solidFill>
          </a:ln>
        </p:spPr>
        <p:txBody>
          <a:bodyPr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i="0" dirty="0">
                <a:solidFill>
                  <a:srgbClr val="000000"/>
                </a:solidFill>
                <a:effectLst/>
                <a:latin typeface="lato" panose="020F0502020204030203" pitchFamily="34" charset="0"/>
              </a:rPr>
              <a:t>Sales vs Deal size &amp; Sales, Quantity vs Product line </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948945"/>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995482" y="5052681"/>
            <a:ext cx="7839070" cy="1259220"/>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Inferences:</a:t>
            </a:r>
            <a:endParaRPr lang="en-IN" sz="1400" dirty="0">
              <a:latin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Clearly we can see that medium seal size are having the maximum sale of around approximately 600K.</a:t>
            </a:r>
          </a:p>
          <a:p>
            <a:pPr marL="342900" lvl="0" indent="-342900">
              <a:lnSpc>
                <a:spcPct val="107000"/>
              </a:lnSpc>
              <a:buFont typeface="Symbol" panose="05050102010706020507" pitchFamily="18" charset="2"/>
              <a:buChar char=""/>
            </a:pPr>
            <a:r>
              <a:rPr lang="en-US" sz="1300" dirty="0">
                <a:latin typeface="Times New Roman" panose="02020603050405020304" pitchFamily="18" charset="0"/>
                <a:cs typeface="Times New Roman" panose="02020603050405020304" pitchFamily="18" charset="0"/>
              </a:rPr>
              <a:t>The scatter plot represents the distribution of various product lines with respect to Quantity ordered and Sales price 2. Classic cars products are visibly the most selling product line followed by Vintage cars </a:t>
            </a: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6593A4-5A4A-1C49-E696-BC634A2A69D9}"/>
              </a:ext>
            </a:extLst>
          </p:cNvPr>
          <p:cNvPicPr>
            <a:picLocks noChangeAspect="1"/>
          </p:cNvPicPr>
          <p:nvPr/>
        </p:nvPicPr>
        <p:blipFill>
          <a:blip r:embed="rId2"/>
          <a:stretch>
            <a:fillRect/>
          </a:stretch>
        </p:blipFill>
        <p:spPr>
          <a:xfrm>
            <a:off x="4785093" y="1186241"/>
            <a:ext cx="4049459" cy="3674862"/>
          </a:xfrm>
          <a:prstGeom prst="rect">
            <a:avLst/>
          </a:prstGeom>
          <a:ln>
            <a:solidFill>
              <a:schemeClr val="bg1">
                <a:lumMod val="65000"/>
              </a:schemeClr>
            </a:solidFill>
          </a:ln>
        </p:spPr>
      </p:pic>
      <p:pic>
        <p:nvPicPr>
          <p:cNvPr id="7" name="Picture 6">
            <a:extLst>
              <a:ext uri="{FF2B5EF4-FFF2-40B4-BE49-F238E27FC236}">
                <a16:creationId xmlns:a16="http://schemas.microsoft.com/office/drawing/2014/main" id="{FD5A5DB1-6082-5402-569D-C6F79C1C0233}"/>
              </a:ext>
            </a:extLst>
          </p:cNvPr>
          <p:cNvPicPr>
            <a:picLocks noChangeAspect="1"/>
          </p:cNvPicPr>
          <p:nvPr/>
        </p:nvPicPr>
        <p:blipFill>
          <a:blip r:embed="rId3"/>
          <a:stretch>
            <a:fillRect/>
          </a:stretch>
        </p:blipFill>
        <p:spPr>
          <a:xfrm>
            <a:off x="995482" y="1186241"/>
            <a:ext cx="3576519" cy="3674862"/>
          </a:xfrm>
          <a:prstGeom prst="rect">
            <a:avLst/>
          </a:prstGeom>
          <a:ln>
            <a:solidFill>
              <a:schemeClr val="bg1">
                <a:lumMod val="65000"/>
              </a:schemeClr>
            </a:solidFill>
          </a:ln>
        </p:spPr>
      </p:pic>
    </p:spTree>
    <p:extLst>
      <p:ext uri="{BB962C8B-B14F-4D97-AF65-F5344CB8AC3E}">
        <p14:creationId xmlns:p14="http://schemas.microsoft.com/office/powerpoint/2010/main" val="240636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17251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Multivariate Analysis : Pair plot</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64800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6991168" y="894979"/>
            <a:ext cx="1843384" cy="5810431"/>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u="sng" dirty="0">
                <a:latin typeface="Times New Roman" panose="02020603050405020304" pitchFamily="18" charset="0"/>
                <a:cs typeface="Times New Roman" panose="02020603050405020304" pitchFamily="18" charset="0"/>
              </a:rPr>
              <a:t>Inferences:</a:t>
            </a:r>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pair plot shows all  variables in data are normally distributed or slightly right skewed.</a:t>
            </a:r>
          </a:p>
          <a:p>
            <a:r>
              <a:rPr lang="en-US" sz="1400" dirty="0">
                <a:latin typeface="Times New Roman" panose="02020603050405020304" pitchFamily="18" charset="0"/>
                <a:cs typeface="Times New Roman" panose="02020603050405020304" pitchFamily="18" charset="0"/>
              </a:rPr>
              <a:t>There is visible correlation between sales, MSRP and price each. </a:t>
            </a:r>
          </a:p>
          <a:p>
            <a:r>
              <a:rPr lang="en-US" sz="1400" dirty="0">
                <a:latin typeface="Times New Roman" panose="02020603050405020304" pitchFamily="18" charset="0"/>
                <a:cs typeface="Times New Roman" panose="02020603050405020304" pitchFamily="18" charset="0"/>
              </a:rPr>
              <a:t>Other variables don’t show any signs of correlation and have cloud like distribution.</a:t>
            </a:r>
            <a:endParaRPr lang="en-IN" sz="1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208C459-D2AE-9746-9CC0-E96DDAA88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505" y="894979"/>
            <a:ext cx="5810432" cy="5810432"/>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84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71562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i="0" dirty="0">
                <a:solidFill>
                  <a:srgbClr val="000000"/>
                </a:solidFill>
                <a:effectLst/>
                <a:latin typeface="lato" panose="020F0502020204030203" pitchFamily="34" charset="0"/>
              </a:rPr>
              <a:t>Multivariate Analysis : Heatmap</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119111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6613152" y="1484966"/>
            <a:ext cx="2221400" cy="4690952"/>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u="sng" dirty="0">
                <a:latin typeface="Times New Roman" panose="02020603050405020304" pitchFamily="18" charset="0"/>
                <a:cs typeface="Times New Roman" panose="02020603050405020304" pitchFamily="18" charset="0"/>
              </a:rPr>
              <a:t>Inferences:</a:t>
            </a:r>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heatmap provides asseveration to our observation in pair plot.</a:t>
            </a:r>
          </a:p>
          <a:p>
            <a:r>
              <a:rPr lang="en-US" sz="1400" dirty="0">
                <a:latin typeface="Times New Roman" panose="02020603050405020304" pitchFamily="18" charset="0"/>
                <a:cs typeface="Times New Roman" panose="02020603050405020304" pitchFamily="18" charset="0"/>
              </a:rPr>
              <a:t>Sales variables is highly correlating with MSRP and Price each </a:t>
            </a:r>
          </a:p>
          <a:p>
            <a:r>
              <a:rPr lang="en-US" sz="1400" dirty="0">
                <a:latin typeface="Times New Roman" panose="02020603050405020304" pitchFamily="18" charset="0"/>
                <a:cs typeface="Times New Roman" panose="02020603050405020304" pitchFamily="18" charset="0"/>
              </a:rPr>
              <a:t>There is also a partial correlation observed between Quantity of order and Sales.</a:t>
            </a:r>
            <a:endParaRPr lang="en-IN" sz="1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498F4DD-2E2A-72F7-4AA3-817A48A7A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482" y="1484966"/>
            <a:ext cx="5382169" cy="4690952"/>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36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71562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Sales over Time based on Product line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119111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5" name="Picture 4">
            <a:extLst>
              <a:ext uri="{FF2B5EF4-FFF2-40B4-BE49-F238E27FC236}">
                <a16:creationId xmlns:a16="http://schemas.microsoft.com/office/drawing/2014/main" id="{A6C8461A-90EF-A812-3D66-55350136F424}"/>
              </a:ext>
            </a:extLst>
          </p:cNvPr>
          <p:cNvPicPr>
            <a:picLocks noChangeAspect="1"/>
          </p:cNvPicPr>
          <p:nvPr/>
        </p:nvPicPr>
        <p:blipFill>
          <a:blip r:embed="rId2"/>
          <a:stretch>
            <a:fillRect/>
          </a:stretch>
        </p:blipFill>
        <p:spPr>
          <a:xfrm>
            <a:off x="995482" y="1471072"/>
            <a:ext cx="7839070" cy="4755270"/>
          </a:xfrm>
          <a:prstGeom prst="rect">
            <a:avLst/>
          </a:prstGeom>
          <a:ln>
            <a:solidFill>
              <a:schemeClr val="bg1">
                <a:lumMod val="65000"/>
              </a:schemeClr>
            </a:solidFill>
          </a:ln>
        </p:spPr>
      </p:pic>
    </p:spTree>
    <p:extLst>
      <p:ext uri="{BB962C8B-B14F-4D97-AF65-F5344CB8AC3E}">
        <p14:creationId xmlns:p14="http://schemas.microsoft.com/office/powerpoint/2010/main" val="301755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27874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Weekly Trend of Sales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75423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6" name="Picture 5">
            <a:extLst>
              <a:ext uri="{FF2B5EF4-FFF2-40B4-BE49-F238E27FC236}">
                <a16:creationId xmlns:a16="http://schemas.microsoft.com/office/drawing/2014/main" id="{5CD95727-88B4-4F36-9FFB-2EE22CA2A0D4}"/>
              </a:ext>
            </a:extLst>
          </p:cNvPr>
          <p:cNvPicPr>
            <a:picLocks noChangeAspect="1"/>
          </p:cNvPicPr>
          <p:nvPr/>
        </p:nvPicPr>
        <p:blipFill>
          <a:blip r:embed="rId2"/>
          <a:stretch>
            <a:fillRect/>
          </a:stretch>
        </p:blipFill>
        <p:spPr>
          <a:xfrm>
            <a:off x="995482" y="967592"/>
            <a:ext cx="7839070" cy="4235343"/>
          </a:xfrm>
          <a:prstGeom prst="rect">
            <a:avLst/>
          </a:prstGeom>
          <a:ln>
            <a:solidFill>
              <a:schemeClr val="bg1">
                <a:lumMod val="65000"/>
              </a:schemeClr>
            </a:solidFill>
          </a:ln>
        </p:spPr>
      </p:pic>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995482" y="5370575"/>
            <a:ext cx="7839070" cy="1103377"/>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Inferences:</a:t>
            </a:r>
          </a:p>
          <a:p>
            <a:r>
              <a:rPr lang="en-IN" sz="1300" dirty="0">
                <a:latin typeface="Times New Roman" panose="02020603050405020304" pitchFamily="18" charset="0"/>
                <a:cs typeface="Times New Roman" panose="02020603050405020304" pitchFamily="18" charset="0"/>
              </a:rPr>
              <a:t>Sales are highest in the weeks commencing from 42 to 50 and partially low in the mid weeks of 20</a:t>
            </a:r>
            <a:r>
              <a:rPr lang="en-IN" sz="1300" baseline="30000" dirty="0">
                <a:latin typeface="Times New Roman" panose="02020603050405020304" pitchFamily="18" charset="0"/>
                <a:cs typeface="Times New Roman" panose="02020603050405020304" pitchFamily="18" charset="0"/>
              </a:rPr>
              <a:t>th</a:t>
            </a:r>
            <a:r>
              <a:rPr lang="en-IN" sz="1300" dirty="0">
                <a:latin typeface="Times New Roman" panose="02020603050405020304" pitchFamily="18" charset="0"/>
                <a:cs typeface="Times New Roman" panose="02020603050405020304" pitchFamily="18" charset="0"/>
              </a:rPr>
              <a:t>  to 40</a:t>
            </a:r>
            <a:r>
              <a:rPr lang="en-IN" sz="1300" baseline="30000" dirty="0">
                <a:latin typeface="Times New Roman" panose="02020603050405020304" pitchFamily="18" charset="0"/>
                <a:cs typeface="Times New Roman" panose="02020603050405020304" pitchFamily="18" charset="0"/>
              </a:rPr>
              <a:t>th</a:t>
            </a:r>
            <a:r>
              <a:rPr lang="en-IN" sz="1300" dirty="0">
                <a:latin typeface="Times New Roman" panose="02020603050405020304" pitchFamily="18" charset="0"/>
                <a:cs typeface="Times New Roman" panose="02020603050405020304" pitchFamily="18" charset="0"/>
              </a:rPr>
              <a:t> week.</a:t>
            </a:r>
          </a:p>
          <a:p>
            <a:r>
              <a:rPr lang="en-IN" sz="1400" dirty="0">
                <a:latin typeface="Times New Roman" panose="02020603050405020304" pitchFamily="18" charset="0"/>
                <a:cs typeface="Times New Roman" panose="02020603050405020304" pitchFamily="18" charset="0"/>
              </a:rPr>
              <a:t>Sales of 2018 and 2019 are having almost same trend and 2020 is moving with same trend as well.</a:t>
            </a:r>
            <a:br>
              <a:rPr lang="en-IN" sz="13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69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27874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Monthly Trend of Sales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75423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995482" y="5370575"/>
            <a:ext cx="7839070" cy="1066801"/>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Inferences:</a:t>
            </a:r>
          </a:p>
          <a:p>
            <a:r>
              <a:rPr lang="en-IN" sz="1400" dirty="0">
                <a:latin typeface="Times New Roman" panose="02020603050405020304" pitchFamily="18" charset="0"/>
                <a:cs typeface="Times New Roman" panose="02020603050405020304" pitchFamily="18" charset="0"/>
              </a:rPr>
              <a:t>Highest sales are in the month of November.</a:t>
            </a:r>
          </a:p>
          <a:p>
            <a:r>
              <a:rPr lang="en-IN" sz="1400" dirty="0">
                <a:latin typeface="Times New Roman" panose="02020603050405020304" pitchFamily="18" charset="0"/>
                <a:cs typeface="Times New Roman" panose="02020603050405020304" pitchFamily="18" charset="0"/>
              </a:rPr>
              <a:t>Looks like the sales trend is exalting towards the end of the year </a:t>
            </a:r>
            <a:r>
              <a:rPr lang="en-IN" sz="1400" dirty="0" err="1">
                <a:latin typeface="Times New Roman" panose="02020603050405020304" pitchFamily="18" charset="0"/>
                <a:cs typeface="Times New Roman" panose="02020603050405020304" pitchFamily="18" charset="0"/>
              </a:rPr>
              <a:t>i.e</a:t>
            </a:r>
            <a:r>
              <a:rPr lang="en-IN" sz="1400" dirty="0">
                <a:latin typeface="Times New Roman" panose="02020603050405020304" pitchFamily="18" charset="0"/>
                <a:cs typeface="Times New Roman" panose="02020603050405020304" pitchFamily="18" charset="0"/>
              </a:rPr>
              <a:t>; from September to November.</a:t>
            </a:r>
            <a:br>
              <a:rPr lang="en-IN" sz="13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C42A61-B3C1-35D5-2A4C-094A94A9ED46}"/>
              </a:ext>
            </a:extLst>
          </p:cNvPr>
          <p:cNvPicPr>
            <a:picLocks noChangeAspect="1"/>
          </p:cNvPicPr>
          <p:nvPr/>
        </p:nvPicPr>
        <p:blipFill>
          <a:blip r:embed="rId2"/>
          <a:stretch>
            <a:fillRect/>
          </a:stretch>
        </p:blipFill>
        <p:spPr>
          <a:xfrm>
            <a:off x="995482" y="1080468"/>
            <a:ext cx="7839070" cy="4076752"/>
          </a:xfrm>
          <a:prstGeom prst="rect">
            <a:avLst/>
          </a:prstGeom>
          <a:ln>
            <a:solidFill>
              <a:schemeClr val="bg1">
                <a:lumMod val="65000"/>
              </a:schemeClr>
            </a:solidFill>
          </a:ln>
        </p:spPr>
      </p:pic>
    </p:spTree>
    <p:extLst>
      <p:ext uri="{BB962C8B-B14F-4D97-AF65-F5344CB8AC3E}">
        <p14:creationId xmlns:p14="http://schemas.microsoft.com/office/powerpoint/2010/main" val="119880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827" y="247027"/>
            <a:ext cx="4134207" cy="54178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solidFill>
                  <a:srgbClr val="000000"/>
                </a:solidFill>
                <a:latin typeface="lato" panose="020F0502020204030203" pitchFamily="34" charset="0"/>
              </a:rPr>
              <a:t>Problem Statement:</a:t>
            </a:r>
            <a:endParaRPr lang="en-IN" sz="3300" dirty="0"/>
          </a:p>
        </p:txBody>
      </p:sp>
      <p:sp>
        <p:nvSpPr>
          <p:cNvPr id="4" name="Content Placeholder 2">
            <a:extLst>
              <a:ext uri="{FF2B5EF4-FFF2-40B4-BE49-F238E27FC236}">
                <a16:creationId xmlns:a16="http://schemas.microsoft.com/office/drawing/2014/main" id="{3F7598AE-5FF2-FBEB-DA09-6ABB24441342}"/>
              </a:ext>
            </a:extLst>
          </p:cNvPr>
          <p:cNvSpPr txBox="1">
            <a:spLocks/>
          </p:cNvSpPr>
          <p:nvPr/>
        </p:nvSpPr>
        <p:spPr>
          <a:xfrm>
            <a:off x="986099" y="807097"/>
            <a:ext cx="7848453" cy="52438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300" dirty="0">
                <a:latin typeface="Times New Roman" panose="02020603050405020304" pitchFamily="18" charset="0"/>
                <a:cs typeface="Times New Roman" panose="02020603050405020304" pitchFamily="18"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marL="0" indent="0" algn="just">
              <a:buNone/>
            </a:pPr>
            <a:r>
              <a:rPr lang="en-US" sz="1300" dirty="0">
                <a:latin typeface="Times New Roman" panose="02020603050405020304" pitchFamily="18" charset="0"/>
                <a:cs typeface="Times New Roman" panose="02020603050405020304" pitchFamily="18" charset="0"/>
              </a:rPr>
              <a:t>Auto Sales Data: </a:t>
            </a:r>
            <a:r>
              <a:rPr lang="en-US" sz="1300" dirty="0">
                <a:solidFill>
                  <a:schemeClr val="accent2"/>
                </a:solidFill>
                <a:latin typeface="Times New Roman" panose="02020603050405020304" pitchFamily="18" charset="0"/>
                <a:cs typeface="Times New Roman" panose="02020603050405020304" pitchFamily="18" charset="0"/>
                <a:hlinkClick r:id="rId2" tooltip="Sales_Data.xlsx">
                  <a:extLst>
                    <a:ext uri="{A12FA001-AC4F-418D-AE19-62706E023703}">
                      <ahyp:hlinkClr xmlns:ahyp="http://schemas.microsoft.com/office/drawing/2018/hyperlinkcolor" val="tx"/>
                    </a:ext>
                  </a:extLst>
                </a:hlinkClick>
              </a:rPr>
              <a:t>Sales_Data.xlsx</a:t>
            </a:r>
            <a:endParaRPr lang="en-US" sz="1300" dirty="0">
              <a:solidFill>
                <a:schemeClr val="accent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 Agenda &amp; Executive Summary of the data</a:t>
            </a:r>
            <a:endParaRPr lang="en-US" sz="1300" dirty="0">
              <a:latin typeface="Times New Roman" panose="02020603050405020304" pitchFamily="18" charset="0"/>
              <a:cs typeface="Times New Roman" panose="02020603050405020304" pitchFamily="18" charset="0"/>
            </a:endParaRPr>
          </a:p>
          <a:p>
            <a:pPr marL="557213" lvl="1" indent="-214313"/>
            <a:r>
              <a:rPr lang="en-US" sz="1300" dirty="0">
                <a:latin typeface="Times New Roman" panose="02020603050405020304" pitchFamily="18" charset="0"/>
                <a:cs typeface="Times New Roman" panose="02020603050405020304" pitchFamily="18" charset="0"/>
              </a:rPr>
              <a:t>Contents of the presentation</a:t>
            </a:r>
          </a:p>
          <a:p>
            <a:pPr marL="557213" lvl="1" indent="-214313"/>
            <a:r>
              <a:rPr lang="en-US" sz="1300" dirty="0">
                <a:latin typeface="Times New Roman" panose="02020603050405020304" pitchFamily="18" charset="0"/>
                <a:cs typeface="Times New Roman" panose="02020603050405020304" pitchFamily="18" charset="0"/>
              </a:rPr>
              <a:t>Problem statement</a:t>
            </a:r>
          </a:p>
          <a:p>
            <a:pPr marL="557213" lvl="1" indent="-214313"/>
            <a:r>
              <a:rPr lang="en-US" sz="1300" dirty="0">
                <a:latin typeface="Times New Roman" panose="02020603050405020304" pitchFamily="18" charset="0"/>
                <a:cs typeface="Times New Roman" panose="02020603050405020304" pitchFamily="18" charset="0"/>
              </a:rPr>
              <a:t>About Data (Info, Shape, Summary Stats, your assumptions about data)</a:t>
            </a:r>
          </a:p>
          <a:p>
            <a:pPr algn="l">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 Exploratory Analysis and Inferences</a:t>
            </a:r>
            <a:endParaRPr lang="en-US" sz="1300" dirty="0">
              <a:latin typeface="Times New Roman" panose="02020603050405020304" pitchFamily="18" charset="0"/>
              <a:cs typeface="Times New Roman" panose="02020603050405020304" pitchFamily="18" charset="0"/>
            </a:endParaRPr>
          </a:p>
          <a:p>
            <a:pPr marL="557213" lvl="1" indent="-214313"/>
            <a:r>
              <a:rPr lang="en-US" sz="1300" dirty="0">
                <a:latin typeface="Times New Roman" panose="02020603050405020304" pitchFamily="18" charset="0"/>
                <a:cs typeface="Times New Roman" panose="02020603050405020304" pitchFamily="18" charset="0"/>
              </a:rPr>
              <a:t>Univariate, Bivariate, and multivariate analysis using data visualization</a:t>
            </a:r>
          </a:p>
          <a:p>
            <a:pPr marL="557213" lvl="1" indent="-214313"/>
            <a:r>
              <a:rPr lang="en-US" sz="1300" dirty="0">
                <a:latin typeface="Times New Roman" panose="02020603050405020304" pitchFamily="18" charset="0"/>
                <a:cs typeface="Times New Roman" panose="02020603050405020304" pitchFamily="18" charset="0"/>
              </a:rPr>
              <a:t>Weekly, Monthly, Quarterly, Yearly Trends in Sales</a:t>
            </a:r>
          </a:p>
          <a:p>
            <a:pPr marL="557213" lvl="1" indent="-214313"/>
            <a:r>
              <a:rPr lang="en-US" sz="1300" dirty="0">
                <a:latin typeface="Times New Roman" panose="02020603050405020304" pitchFamily="18" charset="0"/>
                <a:cs typeface="Times New Roman" panose="02020603050405020304" pitchFamily="18" charset="0"/>
              </a:rPr>
              <a:t>Sales Across different Categories of different features in the given data</a:t>
            </a:r>
          </a:p>
          <a:p>
            <a:pPr marL="557213" lvl="1" indent="-214313"/>
            <a:r>
              <a:rPr lang="en-US" sz="1300" dirty="0">
                <a:latin typeface="Times New Roman" panose="02020603050405020304" pitchFamily="18" charset="0"/>
                <a:cs typeface="Times New Roman" panose="02020603050405020304" pitchFamily="18" charset="0"/>
              </a:rPr>
              <a:t>Summarize the inferences from the above analysis</a:t>
            </a:r>
          </a:p>
          <a:p>
            <a:pPr algn="l">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 Customer Segmentation using RFM analysis (make 4 segments)</a:t>
            </a:r>
            <a:endParaRPr lang="en-US" sz="1300" dirty="0">
              <a:latin typeface="Times New Roman" panose="02020603050405020304" pitchFamily="18" charset="0"/>
              <a:cs typeface="Times New Roman" panose="02020603050405020304" pitchFamily="18" charset="0"/>
            </a:endParaRPr>
          </a:p>
          <a:p>
            <a:pPr marL="557213" lvl="1" indent="-214313"/>
            <a:r>
              <a:rPr lang="en-US" sz="1300" dirty="0">
                <a:latin typeface="Times New Roman" panose="02020603050405020304" pitchFamily="18" charset="0"/>
                <a:cs typeface="Times New Roman" panose="02020603050405020304" pitchFamily="18" charset="0"/>
              </a:rPr>
              <a:t>What is RFM?</a:t>
            </a:r>
          </a:p>
          <a:p>
            <a:pPr marL="557213" lvl="1" indent="-214313"/>
            <a:r>
              <a:rPr lang="en-US" sz="1300" dirty="0">
                <a:latin typeface="Times New Roman" panose="02020603050405020304" pitchFamily="18" charset="0"/>
                <a:cs typeface="Times New Roman" panose="02020603050405020304" pitchFamily="18" charset="0"/>
              </a:rPr>
              <a:t>What all parameters used and assumptions made</a:t>
            </a:r>
          </a:p>
          <a:p>
            <a:pPr marL="557213" lvl="1" indent="-214313"/>
            <a:r>
              <a:rPr lang="en-US" sz="1300" dirty="0">
                <a:latin typeface="Times New Roman" panose="02020603050405020304" pitchFamily="18" charset="0"/>
                <a:cs typeface="Times New Roman" panose="02020603050405020304" pitchFamily="18" charset="0"/>
              </a:rPr>
              <a:t>Output table head </a:t>
            </a:r>
          </a:p>
          <a:p>
            <a:pPr marL="557213" lvl="1" indent="-214313"/>
            <a:r>
              <a:rPr lang="en-US" sz="1300" dirty="0">
                <a:latin typeface="Times New Roman" panose="02020603050405020304" pitchFamily="18" charset="0"/>
                <a:cs typeface="Times New Roman" panose="02020603050405020304" pitchFamily="18" charset="0"/>
              </a:rPr>
              <a:t>When KNIME used, Workflow image to be put</a:t>
            </a:r>
          </a:p>
          <a:p>
            <a:pPr algn="l">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 Inferences from RFM Analysis and identified segments</a:t>
            </a:r>
            <a:endParaRPr lang="en-US" sz="1300" dirty="0">
              <a:latin typeface="Times New Roman" panose="02020603050405020304" pitchFamily="18" charset="0"/>
              <a:cs typeface="Times New Roman" panose="02020603050405020304" pitchFamily="18" charset="0"/>
            </a:endParaRPr>
          </a:p>
          <a:p>
            <a:pPr marL="557213" lvl="1" indent="-214313"/>
            <a:r>
              <a:rPr lang="en-US" sz="1300" dirty="0">
                <a:latin typeface="Times New Roman" panose="02020603050405020304" pitchFamily="18" charset="0"/>
                <a:cs typeface="Times New Roman" panose="02020603050405020304" pitchFamily="18" charset="0"/>
              </a:rPr>
              <a:t>Who are your best customers? (give at least 5)</a:t>
            </a:r>
          </a:p>
          <a:p>
            <a:pPr marL="557213" lvl="1" indent="-214313"/>
            <a:r>
              <a:rPr lang="en-US" sz="1300" dirty="0">
                <a:latin typeface="Times New Roman" panose="02020603050405020304" pitchFamily="18" charset="0"/>
                <a:cs typeface="Times New Roman" panose="02020603050405020304" pitchFamily="18" charset="0"/>
              </a:rPr>
              <a:t>Which customers are on the verge of churning? (give at least 5)</a:t>
            </a:r>
          </a:p>
          <a:p>
            <a:pPr marL="557213" lvl="1" indent="-214313"/>
            <a:r>
              <a:rPr lang="en-US" sz="1300" dirty="0">
                <a:latin typeface="Times New Roman" panose="02020603050405020304" pitchFamily="18" charset="0"/>
                <a:cs typeface="Times New Roman" panose="02020603050405020304" pitchFamily="18" charset="0"/>
              </a:rPr>
              <a:t>Who are your lost customers? (give at least 5)</a:t>
            </a:r>
          </a:p>
          <a:p>
            <a:pPr marL="557213" lvl="1" indent="-214313"/>
            <a:r>
              <a:rPr lang="en-US" sz="1300" dirty="0">
                <a:latin typeface="Times New Roman" panose="02020603050405020304" pitchFamily="18" charset="0"/>
                <a:cs typeface="Times New Roman" panose="02020603050405020304" pitchFamily="18" charset="0"/>
              </a:rPr>
              <a:t>Who are your loyal customers? (give at least 5)</a:t>
            </a:r>
          </a:p>
          <a:p>
            <a:pPr marL="0" indent="0">
              <a:buNone/>
            </a:pPr>
            <a:endParaRPr lang="en-IN" sz="13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66298" y="669351"/>
            <a:ext cx="3807454"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606850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95482" y="278741"/>
            <a:ext cx="7839070"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Quarterly Trend of Sales from 2018-20</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5482" y="754233"/>
            <a:ext cx="783907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995482" y="5279133"/>
            <a:ext cx="7839070" cy="1300125"/>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Inferences:</a:t>
            </a:r>
          </a:p>
          <a:p>
            <a:r>
              <a:rPr lang="en-IN" sz="1400" dirty="0">
                <a:latin typeface="Times New Roman" panose="02020603050405020304" pitchFamily="18" charset="0"/>
                <a:cs typeface="Times New Roman" panose="02020603050405020304" pitchFamily="18" charset="0"/>
              </a:rPr>
              <a:t>Clearly, we can see that the sales are maximum at every 4</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quarter affirming from the previous monthly trend.</a:t>
            </a:r>
          </a:p>
          <a:p>
            <a:r>
              <a:rPr lang="en-IN" sz="1400" dirty="0">
                <a:latin typeface="Times New Roman" panose="02020603050405020304" pitchFamily="18" charset="0"/>
                <a:cs typeface="Times New Roman" panose="02020603050405020304" pitchFamily="18" charset="0"/>
              </a:rPr>
              <a:t>The sales trend is least at the 1</a:t>
            </a:r>
            <a:r>
              <a:rPr lang="en-IN" sz="1400" baseline="30000" dirty="0">
                <a:latin typeface="Times New Roman" panose="02020603050405020304" pitchFamily="18" charset="0"/>
                <a:cs typeface="Times New Roman" panose="02020603050405020304" pitchFamily="18" charset="0"/>
              </a:rPr>
              <a:t>st</a:t>
            </a:r>
            <a:r>
              <a:rPr lang="en-IN" sz="1400" dirty="0">
                <a:latin typeface="Times New Roman" panose="02020603050405020304" pitchFamily="18" charset="0"/>
                <a:cs typeface="Times New Roman" panose="02020603050405020304" pitchFamily="18" charset="0"/>
              </a:rPr>
              <a:t> quarter and has increasing trend at 4</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and shows the seasonality pattern.</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274464-D706-69C8-1156-715822831F16}"/>
              </a:ext>
            </a:extLst>
          </p:cNvPr>
          <p:cNvPicPr>
            <a:picLocks noChangeAspect="1"/>
          </p:cNvPicPr>
          <p:nvPr/>
        </p:nvPicPr>
        <p:blipFill>
          <a:blip r:embed="rId2"/>
          <a:stretch>
            <a:fillRect/>
          </a:stretch>
        </p:blipFill>
        <p:spPr>
          <a:xfrm>
            <a:off x="995482" y="1023506"/>
            <a:ext cx="7839070" cy="4032074"/>
          </a:xfrm>
          <a:prstGeom prst="rect">
            <a:avLst/>
          </a:prstGeom>
          <a:ln>
            <a:solidFill>
              <a:schemeClr val="bg1">
                <a:lumMod val="65000"/>
              </a:schemeClr>
            </a:solidFill>
          </a:ln>
        </p:spPr>
      </p:pic>
    </p:spTree>
    <p:extLst>
      <p:ext uri="{BB962C8B-B14F-4D97-AF65-F5344CB8AC3E}">
        <p14:creationId xmlns:p14="http://schemas.microsoft.com/office/powerpoint/2010/main" val="1446762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57394" y="278741"/>
            <a:ext cx="7115246" cy="475491"/>
          </a:xfrm>
          <a:prstGeom prst="rect">
            <a:avLst/>
          </a:prstGeom>
          <a:ln>
            <a:solidFill>
              <a:schemeClr val="bg1">
                <a:lumMod val="8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Yearly Trend of Sales from 2018-20</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57394" y="754233"/>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1357394" y="5187692"/>
            <a:ext cx="7115246" cy="1295403"/>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Inferences:</a:t>
            </a:r>
          </a:p>
          <a:p>
            <a:r>
              <a:rPr lang="en-IN" sz="1400" dirty="0">
                <a:latin typeface="Times New Roman" panose="02020603050405020304" pitchFamily="18" charset="0"/>
                <a:cs typeface="Times New Roman" panose="02020603050405020304" pitchFamily="18" charset="0"/>
              </a:rPr>
              <a:t>The sales has increased from 2018 to 2019 by approximately more than 30%</a:t>
            </a:r>
          </a:p>
          <a:p>
            <a:r>
              <a:rPr lang="en-IN" sz="1400" dirty="0">
                <a:latin typeface="Times New Roman" panose="02020603050405020304" pitchFamily="18" charset="0"/>
                <a:cs typeface="Times New Roman" panose="02020603050405020304" pitchFamily="18" charset="0"/>
              </a:rPr>
              <a:t>After 2019. the sales have been drastically decreasing. </a:t>
            </a:r>
          </a:p>
          <a:p>
            <a:r>
              <a:rPr lang="en-IN" sz="1400" dirty="0">
                <a:latin typeface="Times New Roman" panose="02020603050405020304" pitchFamily="18" charset="0"/>
                <a:cs typeface="Times New Roman" panose="02020603050405020304" pitchFamily="18" charset="0"/>
              </a:rPr>
              <a:t>Till 2019, the sales were to peak.</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3D1849-DE43-64B3-1F7D-93F2EE7E50EE}"/>
              </a:ext>
            </a:extLst>
          </p:cNvPr>
          <p:cNvPicPr>
            <a:picLocks noChangeAspect="1"/>
          </p:cNvPicPr>
          <p:nvPr/>
        </p:nvPicPr>
        <p:blipFill>
          <a:blip r:embed="rId2"/>
          <a:stretch>
            <a:fillRect/>
          </a:stretch>
        </p:blipFill>
        <p:spPr>
          <a:xfrm>
            <a:off x="1357394" y="1009867"/>
            <a:ext cx="7115246" cy="3967911"/>
          </a:xfrm>
          <a:prstGeom prst="rect">
            <a:avLst/>
          </a:prstGeom>
          <a:ln>
            <a:solidFill>
              <a:schemeClr val="bg1">
                <a:lumMod val="65000"/>
              </a:schemeClr>
            </a:solidFill>
          </a:ln>
        </p:spPr>
      </p:pic>
    </p:spTree>
    <p:extLst>
      <p:ext uri="{BB962C8B-B14F-4D97-AF65-F5344CB8AC3E}">
        <p14:creationId xmlns:p14="http://schemas.microsoft.com/office/powerpoint/2010/main" val="87105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57394" y="1348589"/>
            <a:ext cx="7115246" cy="475491"/>
          </a:xfrm>
          <a:prstGeom prst="rect">
            <a:avLst/>
          </a:prstGeom>
          <a:ln>
            <a:solidFill>
              <a:schemeClr val="bg1">
                <a:lumMod val="6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EDA Inferences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57394" y="1824081"/>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1357394" y="2029967"/>
            <a:ext cx="7115246" cy="3483865"/>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pPr>
            <a:r>
              <a:rPr lang="en-US" sz="1400" dirty="0">
                <a:latin typeface="Times New Roman" panose="02020603050405020304" pitchFamily="18" charset="0"/>
                <a:cs typeface="Times New Roman" panose="02020603050405020304" pitchFamily="18" charset="0"/>
              </a:rPr>
              <a:t>USA is the primary market of the company contributing maximum turn-over Some European countries like Spain and Switzerland shows good amount of sales following USA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Ireland, Philippines and Belgium are performing very low in terms of sales</a:t>
            </a:r>
          </a:p>
          <a:p>
            <a:r>
              <a:rPr lang="en-IN" sz="1400" dirty="0">
                <a:latin typeface="Times New Roman" panose="02020603050405020304" pitchFamily="18" charset="0"/>
                <a:cs typeface="Times New Roman" panose="02020603050405020304" pitchFamily="18" charset="0"/>
              </a:rPr>
              <a:t>Madrid in Spain, Sand Rafael in USA are the cities which account for maximum sales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Most gold customers are present in USA market</a:t>
            </a:r>
          </a:p>
          <a:p>
            <a:r>
              <a:rPr lang="en-IN" sz="1400" dirty="0">
                <a:latin typeface="Times New Roman" panose="02020603050405020304" pitchFamily="18" charset="0"/>
                <a:cs typeface="Times New Roman" panose="02020603050405020304" pitchFamily="18" charset="0"/>
              </a:rPr>
              <a:t>Classic cars and Vintage cars product producing good sales. The company can focus on Trains and Ships more to generate more sales across all products.</a:t>
            </a:r>
          </a:p>
          <a:p>
            <a:r>
              <a:rPr lang="en-IN" sz="1400" dirty="0">
                <a:latin typeface="Times New Roman" panose="02020603050405020304" pitchFamily="18" charset="0"/>
                <a:cs typeface="Times New Roman" panose="02020603050405020304" pitchFamily="18" charset="0"/>
              </a:rPr>
              <a:t>The deal size of orders are mostly median size followed small and the least are the large.</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company has highest sales in 4</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quarter of the year</a:t>
            </a:r>
          </a:p>
          <a:p>
            <a:r>
              <a:rPr lang="en-IN" sz="1400" dirty="0">
                <a:latin typeface="Times New Roman" panose="02020603050405020304" pitchFamily="18" charset="0"/>
                <a:cs typeface="Times New Roman" panose="02020603050405020304" pitchFamily="18" charset="0"/>
              </a:rPr>
              <a:t>The sales trend is least at the 1</a:t>
            </a:r>
            <a:r>
              <a:rPr lang="en-IN" sz="1400" baseline="30000" dirty="0">
                <a:latin typeface="Times New Roman" panose="02020603050405020304" pitchFamily="18" charset="0"/>
                <a:cs typeface="Times New Roman" panose="02020603050405020304" pitchFamily="18" charset="0"/>
              </a:rPr>
              <a:t>st</a:t>
            </a:r>
            <a:r>
              <a:rPr lang="en-IN" sz="1400" dirty="0">
                <a:latin typeface="Times New Roman" panose="02020603050405020304" pitchFamily="18" charset="0"/>
                <a:cs typeface="Times New Roman" panose="02020603050405020304" pitchFamily="18" charset="0"/>
              </a:rPr>
              <a:t> quarter and has increasing trend at 4</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and shows the seasonality pattern.</a:t>
            </a:r>
          </a:p>
          <a:p>
            <a:r>
              <a:rPr lang="en-US" sz="1400" dirty="0">
                <a:latin typeface="Times New Roman" panose="02020603050405020304" pitchFamily="18" charset="0"/>
                <a:cs typeface="Times New Roman" panose="02020603050405020304" pitchFamily="18" charset="0"/>
              </a:rPr>
              <a:t>Euro shopping channel present in Spain is the most loyal customer</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756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84826" y="607925"/>
            <a:ext cx="7115246" cy="475491"/>
          </a:xfrm>
          <a:prstGeom prst="rect">
            <a:avLst/>
          </a:prstGeom>
          <a:ln>
            <a:solidFill>
              <a:schemeClr val="bg1">
                <a:lumMod val="65000"/>
              </a:schemeClr>
            </a:solidFill>
          </a:ln>
        </p:spPr>
        <p:txBody>
          <a:bodyPr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0" dirty="0">
                <a:solidFill>
                  <a:srgbClr val="000000"/>
                </a:solidFill>
                <a:effectLst/>
                <a:latin typeface="lato" panose="020F0502020204030203" pitchFamily="34" charset="0"/>
              </a:rPr>
              <a:t>Customer Segmentation using RFM Analysis</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84826" y="1083417"/>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1384826" y="1289302"/>
            <a:ext cx="7115246" cy="5074923"/>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pPr>
            <a:r>
              <a:rPr lang="en-IN" sz="1600" b="1" i="0" dirty="0">
                <a:solidFill>
                  <a:srgbClr val="000000"/>
                </a:solidFill>
                <a:effectLst/>
                <a:latin typeface="Times New Roman" panose="02020603050405020304" pitchFamily="18" charset="0"/>
                <a:cs typeface="Times New Roman" panose="02020603050405020304" pitchFamily="18" charset="0"/>
              </a:rPr>
              <a:t> </a:t>
            </a:r>
            <a:r>
              <a:rPr lang="en-IN" sz="1400" b="1" i="0" dirty="0">
                <a:solidFill>
                  <a:srgbClr val="000000"/>
                </a:solidFill>
                <a:effectLst/>
                <a:latin typeface="Times New Roman" panose="02020603050405020304" pitchFamily="18" charset="0"/>
                <a:cs typeface="Times New Roman" panose="02020603050405020304" pitchFamily="18" charset="0"/>
              </a:rPr>
              <a:t>What is RFM?</a:t>
            </a:r>
          </a:p>
          <a:p>
            <a:pPr marL="0" indent="0" algn="just">
              <a:lnSpc>
                <a:spcPct val="107000"/>
              </a:lnSpc>
              <a:buNone/>
            </a:pPr>
            <a:r>
              <a:rPr lang="en-US" sz="1300" b="0" i="0" dirty="0">
                <a:effectLst/>
                <a:latin typeface="Times New Roman" panose="02020603050405020304" pitchFamily="18" charset="0"/>
                <a:cs typeface="Times New Roman" panose="02020603050405020304" pitchFamily="18" charset="0"/>
              </a:rPr>
              <a:t>RFM analysis stands for recency, frequency and monetary value. </a:t>
            </a:r>
            <a:r>
              <a:rPr lang="en-US" sz="1300" dirty="0">
                <a:latin typeface="Times New Roman" panose="02020603050405020304" pitchFamily="18" charset="0"/>
                <a:cs typeface="Times New Roman" panose="02020603050405020304" pitchFamily="18" charset="0"/>
              </a:rPr>
              <a:t>RFM analysis is a marketing approach that ranks and groups clients statistically based on the recency, frequency, and monetary amount of their recent transactions in order to find the best customers and conduct focused marketing campaigns.</a:t>
            </a:r>
          </a:p>
          <a:p>
            <a:pPr algn="just">
              <a:lnSpc>
                <a:spcPct val="107000"/>
              </a:lnSpc>
            </a:pPr>
            <a:r>
              <a:rPr lang="en-US" sz="1200" dirty="0">
                <a:latin typeface="Times New Roman" panose="02020603050405020304" pitchFamily="18" charset="0"/>
                <a:cs typeface="Times New Roman" panose="02020603050405020304" pitchFamily="18" charset="0"/>
              </a:rPr>
              <a:t>KNIME tool to perform the RFM analysis on our data</a:t>
            </a:r>
            <a:endParaRPr lang="en-US" sz="1300" dirty="0">
              <a:latin typeface="Times New Roman" panose="02020603050405020304" pitchFamily="18" charset="0"/>
              <a:cs typeface="Times New Roman" panose="02020603050405020304" pitchFamily="18" charset="0"/>
            </a:endParaRPr>
          </a:p>
          <a:p>
            <a:pPr algn="just">
              <a:lnSpc>
                <a:spcPct val="107000"/>
              </a:lnSpc>
            </a:pPr>
            <a:r>
              <a:rPr lang="en-US" sz="1400" b="1" i="0" dirty="0">
                <a:solidFill>
                  <a:srgbClr val="000000"/>
                </a:solidFill>
                <a:effectLst/>
                <a:latin typeface="Times New Roman" panose="02020603050405020304" pitchFamily="18" charset="0"/>
                <a:cs typeface="Times New Roman" panose="02020603050405020304" pitchFamily="18" charset="0"/>
              </a:rPr>
              <a:t>What all parameters used and assumptions made?</a:t>
            </a:r>
          </a:p>
          <a:p>
            <a:pPr marL="0" indent="0" algn="just">
              <a:lnSpc>
                <a:spcPct val="107000"/>
              </a:lnSpc>
              <a:buNone/>
            </a:pPr>
            <a:r>
              <a:rPr lang="en-IN" sz="1300" dirty="0">
                <a:latin typeface="Times New Roman" panose="02020603050405020304" pitchFamily="18" charset="0"/>
                <a:cs typeface="Times New Roman" panose="02020603050405020304" pitchFamily="18" charset="0"/>
              </a:rPr>
              <a:t>Customer Name, Order Date, Price of each item, Quantity ordered and Product code are the major parameters which are used for this RFM analysis.</a:t>
            </a:r>
          </a:p>
          <a:p>
            <a:pPr algn="just">
              <a:lnSpc>
                <a:spcPct val="107000"/>
              </a:lnSpc>
            </a:pPr>
            <a:r>
              <a:rPr lang="en-US" sz="1400" b="1" i="0" dirty="0">
                <a:solidFill>
                  <a:srgbClr val="000000"/>
                </a:solidFill>
                <a:effectLst/>
                <a:latin typeface="Times New Roman" panose="02020603050405020304" pitchFamily="18" charset="0"/>
                <a:cs typeface="Times New Roman" panose="02020603050405020304" pitchFamily="18" charset="0"/>
              </a:rPr>
              <a:t>Assumptions made</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300" dirty="0">
                <a:latin typeface="Times New Roman" panose="02020603050405020304" pitchFamily="18" charset="0"/>
                <a:cs typeface="Times New Roman" panose="02020603050405020304" pitchFamily="18" charset="0"/>
              </a:rPr>
              <a:t>For </a:t>
            </a:r>
            <a:r>
              <a:rPr lang="en-IN" sz="1300" b="1" dirty="0">
                <a:latin typeface="Times New Roman" panose="02020603050405020304" pitchFamily="18" charset="0"/>
                <a:cs typeface="Times New Roman" panose="02020603050405020304" pitchFamily="18" charset="0"/>
              </a:rPr>
              <a:t>Recency value</a:t>
            </a:r>
            <a:r>
              <a:rPr lang="en-IN" sz="1300" dirty="0">
                <a:latin typeface="Times New Roman" panose="02020603050405020304" pitchFamily="18" charset="0"/>
                <a:cs typeface="Times New Roman" panose="02020603050405020304" pitchFamily="18" charset="0"/>
              </a:rPr>
              <a:t>, we take </a:t>
            </a:r>
            <a:r>
              <a:rPr lang="en-IN" sz="1300" b="1" dirty="0">
                <a:latin typeface="Times New Roman" panose="02020603050405020304" pitchFamily="18" charset="0"/>
                <a:cs typeface="Times New Roman" panose="02020603050405020304" pitchFamily="18" charset="0"/>
              </a:rPr>
              <a:t>Max(Order Date) – Order Date</a:t>
            </a:r>
            <a:r>
              <a:rPr lang="en-IN" sz="1300" dirty="0">
                <a:latin typeface="Times New Roman" panose="02020603050405020304" pitchFamily="18" charset="0"/>
                <a:cs typeface="Times New Roman" panose="02020603050405020304" pitchFamily="18" charset="0"/>
              </a:rPr>
              <a:t>. In our case, Max(Order Date) is equal to 30</a:t>
            </a:r>
            <a:r>
              <a:rPr lang="en-IN" sz="1300" baseline="30000" dirty="0">
                <a:latin typeface="Times New Roman" panose="02020603050405020304" pitchFamily="18" charset="0"/>
                <a:cs typeface="Times New Roman" panose="02020603050405020304" pitchFamily="18" charset="0"/>
              </a:rPr>
              <a:t>st</a:t>
            </a:r>
            <a:r>
              <a:rPr lang="en-IN" sz="1300" dirty="0">
                <a:latin typeface="Times New Roman" panose="02020603050405020304" pitchFamily="18" charset="0"/>
                <a:cs typeface="Times New Roman" panose="02020603050405020304" pitchFamily="18" charset="0"/>
              </a:rPr>
              <a:t> May 2020 as mentioned in FAQ.</a:t>
            </a:r>
          </a:p>
          <a:p>
            <a:pPr>
              <a:buFont typeface="Wingdings" panose="05000000000000000000" pitchFamily="2" charset="2"/>
              <a:buChar char="q"/>
            </a:pPr>
            <a:r>
              <a:rPr lang="en-IN" sz="1300" dirty="0">
                <a:latin typeface="Times New Roman" panose="02020603050405020304" pitchFamily="18" charset="0"/>
                <a:cs typeface="Times New Roman" panose="02020603050405020304" pitchFamily="18" charset="0"/>
              </a:rPr>
              <a:t>For </a:t>
            </a:r>
            <a:r>
              <a:rPr lang="en-IN" sz="1300" b="1" dirty="0">
                <a:latin typeface="Times New Roman" panose="02020603050405020304" pitchFamily="18" charset="0"/>
                <a:cs typeface="Times New Roman" panose="02020603050405020304" pitchFamily="18" charset="0"/>
              </a:rPr>
              <a:t>Monetary value,</a:t>
            </a:r>
            <a:r>
              <a:rPr lang="en-IN" sz="1300" dirty="0">
                <a:latin typeface="Times New Roman" panose="02020603050405020304" pitchFamily="18" charset="0"/>
                <a:cs typeface="Times New Roman" panose="02020603050405020304" pitchFamily="18" charset="0"/>
              </a:rPr>
              <a:t> we take </a:t>
            </a:r>
            <a:r>
              <a:rPr lang="en-IN" sz="1300" b="1" dirty="0">
                <a:latin typeface="Times New Roman" panose="02020603050405020304" pitchFamily="18" charset="0"/>
                <a:cs typeface="Times New Roman" panose="02020603050405020304" pitchFamily="18" charset="0"/>
              </a:rPr>
              <a:t>Price of each item X Quantity ordered</a:t>
            </a:r>
          </a:p>
          <a:p>
            <a:pPr>
              <a:buFont typeface="Wingdings" panose="05000000000000000000" pitchFamily="2" charset="2"/>
              <a:buChar char="q"/>
            </a:pPr>
            <a:r>
              <a:rPr lang="en-IN" sz="1300" dirty="0">
                <a:latin typeface="Times New Roman" panose="02020603050405020304" pitchFamily="18" charset="0"/>
                <a:cs typeface="Times New Roman" panose="02020603050405020304" pitchFamily="18" charset="0"/>
              </a:rPr>
              <a:t>For </a:t>
            </a:r>
            <a:r>
              <a:rPr lang="en-IN" sz="1300" b="1" dirty="0">
                <a:latin typeface="Times New Roman" panose="02020603050405020304" pitchFamily="18" charset="0"/>
                <a:cs typeface="Times New Roman" panose="02020603050405020304" pitchFamily="18" charset="0"/>
              </a:rPr>
              <a:t>Frequency value, </a:t>
            </a:r>
            <a:r>
              <a:rPr lang="en-IN" sz="1300" dirty="0">
                <a:latin typeface="Times New Roman" panose="02020603050405020304" pitchFamily="18" charset="0"/>
                <a:cs typeface="Times New Roman" panose="02020603050405020304" pitchFamily="18" charset="0"/>
              </a:rPr>
              <a:t>we group the data set by </a:t>
            </a:r>
            <a:r>
              <a:rPr lang="en-IN" sz="1300" b="1" dirty="0">
                <a:latin typeface="Times New Roman" panose="02020603050405020304" pitchFamily="18" charset="0"/>
                <a:cs typeface="Times New Roman" panose="02020603050405020304" pitchFamily="18" charset="0"/>
              </a:rPr>
              <a:t>Customer Name </a:t>
            </a:r>
            <a:r>
              <a:rPr lang="en-IN" sz="1300" dirty="0">
                <a:latin typeface="Times New Roman" panose="02020603050405020304" pitchFamily="18" charset="0"/>
                <a:cs typeface="Times New Roman" panose="02020603050405020304" pitchFamily="18" charset="0"/>
              </a:rPr>
              <a:t>column to get Recency, Frequency and Monetary value of customers.</a:t>
            </a:r>
          </a:p>
          <a:p>
            <a:pPr>
              <a:buFont typeface="Wingdings" panose="05000000000000000000" pitchFamily="2" charset="2"/>
              <a:buChar char="q"/>
            </a:pPr>
            <a:r>
              <a:rPr lang="en-IN" sz="1300" dirty="0">
                <a:latin typeface="Times New Roman" panose="02020603050405020304" pitchFamily="18" charset="0"/>
                <a:cs typeface="Times New Roman" panose="02020603050405020304" pitchFamily="18" charset="0"/>
              </a:rPr>
              <a:t>For Recency column binning, lowest value of recency gets best score of 4 while highest value of recency gets least score of 1.</a:t>
            </a:r>
          </a:p>
          <a:p>
            <a:pPr>
              <a:buFont typeface="Wingdings" panose="05000000000000000000" pitchFamily="2" charset="2"/>
              <a:buChar char="q"/>
            </a:pPr>
            <a:r>
              <a:rPr lang="en-IN" sz="1300" dirty="0">
                <a:latin typeface="Times New Roman" panose="02020603050405020304" pitchFamily="18" charset="0"/>
                <a:cs typeface="Times New Roman" panose="02020603050405020304" pitchFamily="18" charset="0"/>
              </a:rPr>
              <a:t>For Frequency and Monetary value binning, highest values get best score of 4 while lowest scores get worst score of 1.</a:t>
            </a:r>
          </a:p>
          <a:p>
            <a:pPr marL="0" indent="0" algn="just">
              <a:lnSpc>
                <a:spcPct val="107000"/>
              </a:lnSpc>
              <a:buNone/>
            </a:pP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550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88288" y="607925"/>
            <a:ext cx="7846264" cy="475491"/>
          </a:xfrm>
          <a:prstGeom prst="rect">
            <a:avLst/>
          </a:prstGeom>
          <a:ln>
            <a:solidFill>
              <a:schemeClr val="bg1">
                <a:lumMod val="6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solidFill>
                <a:latin typeface="lato" panose="020F0502020204030203" pitchFamily="34" charset="0"/>
              </a:rPr>
              <a:t>Output Table from KNIME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88288" y="1083417"/>
            <a:ext cx="7846264"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5" name="Picture 4">
            <a:extLst>
              <a:ext uri="{FF2B5EF4-FFF2-40B4-BE49-F238E27FC236}">
                <a16:creationId xmlns:a16="http://schemas.microsoft.com/office/drawing/2014/main" id="{DCBAC9F1-1601-9A75-9EF3-B4B4E261A234}"/>
              </a:ext>
            </a:extLst>
          </p:cNvPr>
          <p:cNvPicPr>
            <a:picLocks noChangeAspect="1"/>
          </p:cNvPicPr>
          <p:nvPr/>
        </p:nvPicPr>
        <p:blipFill>
          <a:blip r:embed="rId2"/>
          <a:stretch>
            <a:fillRect/>
          </a:stretch>
        </p:blipFill>
        <p:spPr>
          <a:xfrm>
            <a:off x="988288" y="1357434"/>
            <a:ext cx="7846264" cy="3900367"/>
          </a:xfrm>
          <a:prstGeom prst="rect">
            <a:avLst/>
          </a:prstGeom>
          <a:ln>
            <a:solidFill>
              <a:schemeClr val="bg1">
                <a:lumMod val="50000"/>
              </a:schemeClr>
            </a:solidFill>
          </a:ln>
        </p:spPr>
      </p:pic>
      <p:sp>
        <p:nvSpPr>
          <p:cNvPr id="10" name="Content Placeholder 2">
            <a:extLst>
              <a:ext uri="{FF2B5EF4-FFF2-40B4-BE49-F238E27FC236}">
                <a16:creationId xmlns:a16="http://schemas.microsoft.com/office/drawing/2014/main" id="{D71FA9AE-A722-6FDA-FB76-6C5C2DBED618}"/>
              </a:ext>
            </a:extLst>
          </p:cNvPr>
          <p:cNvSpPr txBox="1">
            <a:spLocks/>
          </p:cNvSpPr>
          <p:nvPr/>
        </p:nvSpPr>
        <p:spPr>
          <a:xfrm>
            <a:off x="988288" y="5361429"/>
            <a:ext cx="7846264" cy="1103380"/>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Times New Roman" panose="02020603050405020304" pitchFamily="18" charset="0"/>
                <a:cs typeface="Times New Roman" panose="02020603050405020304" pitchFamily="18" charset="0"/>
              </a:rPr>
              <a:t>The RFM Analysis is done and customers are segmented into 4 bins from 1 to 4, 1 being the low and 4 the highest.</a:t>
            </a:r>
          </a:p>
          <a:p>
            <a:r>
              <a:rPr lang="en-IN" sz="1400" dirty="0">
                <a:latin typeface="Times New Roman" panose="02020603050405020304" pitchFamily="18" charset="0"/>
                <a:cs typeface="Times New Roman" panose="02020603050405020304" pitchFamily="18" charset="0"/>
              </a:rPr>
              <a:t>After the bins are generated from 1 to 4 based on there values, the RFM score is generated by combing the bind of Recency, Frequency and Monetary in the same sequence. </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indent="0">
              <a:buNone/>
            </a:pP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631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254582" y="1"/>
            <a:ext cx="7368540" cy="498200"/>
          </a:xfrm>
          <a:prstGeom prst="rect">
            <a:avLst/>
          </a:prstGeom>
          <a:ln>
            <a:solidFill>
              <a:schemeClr val="bg1">
                <a:lumMod val="6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solidFill>
                <a:latin typeface="lato" panose="020F0502020204030203" pitchFamily="34" charset="0"/>
              </a:rPr>
              <a:t>Work flow image from KNIME</a:t>
            </a:r>
            <a:endParaRPr lang="en-IN" sz="28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254582" y="498201"/>
            <a:ext cx="736854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6" name="Picture 5">
            <a:extLst>
              <a:ext uri="{FF2B5EF4-FFF2-40B4-BE49-F238E27FC236}">
                <a16:creationId xmlns:a16="http://schemas.microsoft.com/office/drawing/2014/main" id="{B8B0A302-2893-A804-CD5F-36E8C5660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582" y="643279"/>
            <a:ext cx="7368540" cy="6210300"/>
          </a:xfrm>
          <a:prstGeom prst="rect">
            <a:avLst/>
          </a:prstGeom>
          <a:ln>
            <a:solidFill>
              <a:schemeClr val="bg1">
                <a:lumMod val="65000"/>
              </a:schemeClr>
            </a:solidFill>
          </a:ln>
        </p:spPr>
      </p:pic>
    </p:spTree>
    <p:extLst>
      <p:ext uri="{BB962C8B-B14F-4D97-AF65-F5344CB8AC3E}">
        <p14:creationId xmlns:p14="http://schemas.microsoft.com/office/powerpoint/2010/main" val="278804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44880" y="115165"/>
            <a:ext cx="8036560" cy="475491"/>
          </a:xfrm>
          <a:prstGeom prst="rect">
            <a:avLst/>
          </a:prstGeom>
          <a:ln>
            <a:solidFill>
              <a:schemeClr val="bg1">
                <a:lumMod val="6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i="0" dirty="0">
                <a:solidFill>
                  <a:srgbClr val="000000"/>
                </a:solidFill>
                <a:effectLst/>
                <a:latin typeface="lato" panose="020F0502020204030203" pitchFamily="34" charset="0"/>
              </a:rPr>
              <a:t> KNIME Workflow Explanation</a:t>
            </a:r>
            <a:endParaRPr lang="en-IN" sz="54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44880" y="590657"/>
            <a:ext cx="803656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944880" y="805688"/>
            <a:ext cx="8036560" cy="5888736"/>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300" b="1" dirty="0">
                <a:latin typeface="Times New Roman" panose="02020603050405020304" pitchFamily="18" charset="0"/>
                <a:cs typeface="Times New Roman" panose="02020603050405020304" pitchFamily="18" charset="0"/>
              </a:rPr>
              <a:t>1 -  Excel Reader : </a:t>
            </a:r>
            <a:r>
              <a:rPr lang="en-IN" sz="1300" dirty="0">
                <a:latin typeface="Times New Roman" panose="02020603050405020304" pitchFamily="18" charset="0"/>
                <a:cs typeface="Times New Roman" panose="02020603050405020304" pitchFamily="18" charset="0"/>
              </a:rPr>
              <a:t>Reading all the entries from the excel data file.</a:t>
            </a:r>
          </a:p>
          <a:p>
            <a:pPr marL="0" indent="0" algn="just">
              <a:buNone/>
            </a:pPr>
            <a:r>
              <a:rPr lang="en-IN" sz="1300" b="1" dirty="0">
                <a:latin typeface="Times New Roman" panose="02020603050405020304" pitchFamily="18" charset="0"/>
                <a:cs typeface="Times New Roman" panose="02020603050405020304" pitchFamily="18" charset="0"/>
              </a:rPr>
              <a:t>2 - Math Formula : </a:t>
            </a:r>
            <a:r>
              <a:rPr lang="en-IN" sz="1300" dirty="0">
                <a:latin typeface="Times New Roman" panose="02020603050405020304" pitchFamily="18" charset="0"/>
                <a:cs typeface="Times New Roman" panose="02020603050405020304" pitchFamily="18" charset="0"/>
              </a:rPr>
              <a:t>Math formula node is used to calculate the Monetary column by take product of price of each item and Quantity ordered.</a:t>
            </a:r>
          </a:p>
          <a:p>
            <a:pPr marL="0" indent="0" algn="just">
              <a:buNone/>
            </a:pPr>
            <a:r>
              <a:rPr lang="en-IN" sz="1300" b="1" dirty="0">
                <a:latin typeface="Times New Roman" panose="02020603050405020304" pitchFamily="18" charset="0"/>
                <a:cs typeface="Times New Roman" panose="02020603050405020304" pitchFamily="18" charset="0"/>
              </a:rPr>
              <a:t>3 - Date &amp; Time difference : </a:t>
            </a:r>
            <a:r>
              <a:rPr lang="en-IN" sz="1300" dirty="0">
                <a:latin typeface="Times New Roman" panose="02020603050405020304" pitchFamily="18" charset="0"/>
                <a:cs typeface="Times New Roman" panose="02020603050405020304" pitchFamily="18" charset="0"/>
              </a:rPr>
              <a:t>This node is used to calculate the Recency value by considering the fixed date difference. </a:t>
            </a:r>
            <a:r>
              <a:rPr lang="en-IN" sz="1300" dirty="0" err="1">
                <a:latin typeface="Times New Roman" panose="02020603050405020304" pitchFamily="18" charset="0"/>
                <a:cs typeface="Times New Roman" panose="02020603050405020304" pitchFamily="18" charset="0"/>
              </a:rPr>
              <a:t>i.e</a:t>
            </a:r>
            <a:r>
              <a:rPr lang="en-IN" sz="1300" dirty="0">
                <a:latin typeface="Times New Roman" panose="02020603050405020304" pitchFamily="18" charset="0"/>
                <a:cs typeface="Times New Roman" panose="02020603050405020304" pitchFamily="18" charset="0"/>
              </a:rPr>
              <a:t>; formula (Max(order date) – order date) where Max(order date) is 30</a:t>
            </a:r>
            <a:r>
              <a:rPr lang="en-IN" sz="1300" baseline="30000" dirty="0">
                <a:latin typeface="Times New Roman" panose="02020603050405020304" pitchFamily="18" charset="0"/>
                <a:cs typeface="Times New Roman" panose="02020603050405020304" pitchFamily="18" charset="0"/>
              </a:rPr>
              <a:t>st</a:t>
            </a:r>
            <a:r>
              <a:rPr lang="en-IN" sz="1300" dirty="0">
                <a:latin typeface="Times New Roman" panose="02020603050405020304" pitchFamily="18" charset="0"/>
                <a:cs typeface="Times New Roman" panose="02020603050405020304" pitchFamily="18" charset="0"/>
              </a:rPr>
              <a:t> May 2020 as mentioned in FAQ’s.</a:t>
            </a:r>
          </a:p>
          <a:p>
            <a:pPr marL="0" indent="0" algn="just">
              <a:buNone/>
            </a:pPr>
            <a:r>
              <a:rPr lang="en-IN" sz="1300" b="1" dirty="0">
                <a:latin typeface="Times New Roman" panose="02020603050405020304" pitchFamily="18" charset="0"/>
                <a:cs typeface="Times New Roman" panose="02020603050405020304" pitchFamily="18" charset="0"/>
              </a:rPr>
              <a:t>4 - Groupby : </a:t>
            </a:r>
            <a:r>
              <a:rPr lang="en-IN" sz="1300" dirty="0">
                <a:latin typeface="Times New Roman" panose="02020603050405020304" pitchFamily="18" charset="0"/>
                <a:cs typeface="Times New Roman" panose="02020603050405020304" pitchFamily="18" charset="0"/>
              </a:rPr>
              <a:t>Group by node is used to calculate the frequency of customers orders by grouping by customer name and keeping count of orders and products.</a:t>
            </a:r>
          </a:p>
          <a:p>
            <a:pPr marL="0" indent="0" algn="just">
              <a:buNone/>
            </a:pPr>
            <a:r>
              <a:rPr lang="en-IN" sz="1300" b="1" dirty="0">
                <a:latin typeface="Times New Roman" panose="02020603050405020304" pitchFamily="18" charset="0"/>
                <a:cs typeface="Times New Roman" panose="02020603050405020304" pitchFamily="18" charset="0"/>
              </a:rPr>
              <a:t>5 - Auto-</a:t>
            </a:r>
            <a:r>
              <a:rPr lang="en-IN" sz="1300" b="1" dirty="0" err="1">
                <a:latin typeface="Times New Roman" panose="02020603050405020304" pitchFamily="18" charset="0"/>
                <a:cs typeface="Times New Roman" panose="02020603050405020304" pitchFamily="18" charset="0"/>
              </a:rPr>
              <a:t>Binner</a:t>
            </a:r>
            <a:r>
              <a:rPr lang="en-IN" sz="1300" b="1"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Customer segmentation is done</a:t>
            </a:r>
            <a:r>
              <a:rPr lang="en-IN" sz="1300" dirty="0">
                <a:solidFill>
                  <a:schemeClr val="bg2"/>
                </a:solidFill>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by binning the Recency, Frequency and Monetary values into 4 quartiles ranging from 0 - 0.25, 0.25 - 0.5, 0.5 - 0.75 and 0.75 - 1, into Bin 1, Bin 2, Bin 3 and Bin 4 respectively. </a:t>
            </a:r>
          </a:p>
          <a:p>
            <a:pPr marL="0" indent="0" algn="just">
              <a:buNone/>
            </a:pPr>
            <a:r>
              <a:rPr lang="en-IN" sz="1300" b="1" dirty="0">
                <a:latin typeface="Times New Roman" panose="02020603050405020304" pitchFamily="18" charset="0"/>
                <a:cs typeface="Times New Roman" panose="02020603050405020304" pitchFamily="18" charset="0"/>
              </a:rPr>
              <a:t>6 - Table  Creator: </a:t>
            </a:r>
            <a:r>
              <a:rPr lang="en-IN" sz="1300" dirty="0">
                <a:latin typeface="Times New Roman" panose="02020603050405020304" pitchFamily="18" charset="0"/>
                <a:cs typeface="Times New Roman" panose="02020603050405020304" pitchFamily="18" charset="0"/>
              </a:rPr>
              <a:t>To rename the bins, initially a manual table is created, where for monetary and frequency the higher scores has higher values and lower scores has lower values and for Recency high recency value has lower scores while low recency value has higher scores.</a:t>
            </a:r>
          </a:p>
          <a:p>
            <a:pPr marL="0" indent="0" algn="just">
              <a:buNone/>
            </a:pPr>
            <a:r>
              <a:rPr lang="en-IN" sz="1300" b="1" dirty="0">
                <a:latin typeface="Times New Roman" panose="02020603050405020304" pitchFamily="18" charset="0"/>
                <a:cs typeface="Times New Roman" panose="02020603050405020304" pitchFamily="18" charset="0"/>
              </a:rPr>
              <a:t>7 - Cell replacer nodes : </a:t>
            </a:r>
            <a:r>
              <a:rPr lang="en-IN" sz="1300" dirty="0">
                <a:latin typeface="Times New Roman" panose="02020603050405020304" pitchFamily="18" charset="0"/>
                <a:cs typeface="Times New Roman" panose="02020603050405020304" pitchFamily="18" charset="0"/>
              </a:rPr>
              <a:t>Three cell replacer nodes are used to Recency, Frequency and Monetary to rename the scores of bins and the column of each are appended.</a:t>
            </a:r>
          </a:p>
          <a:p>
            <a:pPr marL="0" indent="0" algn="just">
              <a:buNone/>
            </a:pPr>
            <a:r>
              <a:rPr lang="en-IN" sz="1300" b="1" dirty="0">
                <a:latin typeface="Times New Roman" panose="02020603050405020304" pitchFamily="18" charset="0"/>
                <a:cs typeface="Times New Roman" panose="02020603050405020304" pitchFamily="18" charset="0"/>
              </a:rPr>
              <a:t>8 - Column Resorter :  </a:t>
            </a:r>
            <a:r>
              <a:rPr lang="en-IN" sz="1300" dirty="0">
                <a:latin typeface="Times New Roman" panose="02020603050405020304" pitchFamily="18" charset="0"/>
                <a:cs typeface="Times New Roman" panose="02020603050405020304" pitchFamily="18" charset="0"/>
              </a:rPr>
              <a:t>This node is used to sort the columns of Recency, Frequency and Monetary columns in sequence of RFM.</a:t>
            </a:r>
          </a:p>
          <a:p>
            <a:pPr marL="0" indent="0" algn="just">
              <a:buNone/>
            </a:pPr>
            <a:r>
              <a:rPr lang="en-IN" sz="1300" b="1" dirty="0">
                <a:latin typeface="Times New Roman" panose="02020603050405020304" pitchFamily="18" charset="0"/>
                <a:cs typeface="Times New Roman" panose="02020603050405020304" pitchFamily="18" charset="0"/>
              </a:rPr>
              <a:t>9 - Column Combiner : </a:t>
            </a:r>
            <a:r>
              <a:rPr lang="en-IN" sz="1300" dirty="0">
                <a:latin typeface="Times New Roman" panose="02020603050405020304" pitchFamily="18" charset="0"/>
                <a:cs typeface="Times New Roman" panose="02020603050405020304" pitchFamily="18" charset="0"/>
              </a:rPr>
              <a:t>This node is used to combine all the values of Recency, Frequency and Monetary into one column of RFM score.</a:t>
            </a:r>
          </a:p>
          <a:p>
            <a:pPr marL="0" indent="0" algn="just">
              <a:buNone/>
            </a:pPr>
            <a:r>
              <a:rPr lang="en-IN" sz="1300" b="1" dirty="0">
                <a:latin typeface="Times New Roman" panose="02020603050405020304" pitchFamily="18" charset="0"/>
                <a:cs typeface="Times New Roman" panose="02020603050405020304" pitchFamily="18" charset="0"/>
              </a:rPr>
              <a:t>10 - Table Creator : </a:t>
            </a:r>
            <a:r>
              <a:rPr lang="en-IN" sz="1300" dirty="0">
                <a:latin typeface="Times New Roman" panose="02020603050405020304" pitchFamily="18" charset="0"/>
                <a:cs typeface="Times New Roman" panose="02020603050405020304" pitchFamily="18" charset="0"/>
              </a:rPr>
              <a:t>Another table creator is used to assign the 4 categories of  customer segmentations based on the RFM score.</a:t>
            </a:r>
          </a:p>
          <a:p>
            <a:pPr marL="0" indent="0" algn="just">
              <a:buNone/>
            </a:pPr>
            <a:r>
              <a:rPr lang="en-IN" sz="1300" b="1" dirty="0">
                <a:latin typeface="Times New Roman" panose="02020603050405020304" pitchFamily="18" charset="0"/>
                <a:cs typeface="Times New Roman" panose="02020603050405020304" pitchFamily="18" charset="0"/>
              </a:rPr>
              <a:t>11 - Cell replacer :  </a:t>
            </a:r>
            <a:r>
              <a:rPr lang="en-IN" sz="1300" dirty="0">
                <a:latin typeface="Times New Roman" panose="02020603050405020304" pitchFamily="18" charset="0"/>
                <a:cs typeface="Times New Roman" panose="02020603050405020304" pitchFamily="18" charset="0"/>
              </a:rPr>
              <a:t>This columns renames the customer segmentations into Best customers, Loyal customers, Customers on the verge of churn and Lost customers based on the previous table creator node.</a:t>
            </a:r>
          </a:p>
          <a:p>
            <a:pPr marL="0" indent="0" algn="just">
              <a:buNone/>
            </a:pPr>
            <a:r>
              <a:rPr lang="en-IN" sz="1300" b="1" dirty="0">
                <a:latin typeface="Times New Roman" panose="02020603050405020304" pitchFamily="18" charset="0"/>
                <a:cs typeface="Times New Roman" panose="02020603050405020304" pitchFamily="18" charset="0"/>
              </a:rPr>
              <a:t>12 -  Excel writer :  </a:t>
            </a:r>
            <a:r>
              <a:rPr lang="en-IN" sz="1300" dirty="0">
                <a:latin typeface="Times New Roman" panose="02020603050405020304" pitchFamily="18" charset="0"/>
                <a:cs typeface="Times New Roman" panose="02020603050405020304" pitchFamily="18" charset="0"/>
              </a:rPr>
              <a:t>Finally exporting the RFM analysis into excel. </a:t>
            </a: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b="1" dirty="0">
              <a:latin typeface="Times New Roman" panose="02020603050405020304" pitchFamily="18" charset="0"/>
              <a:cs typeface="Times New Roman" panose="02020603050405020304" pitchFamily="18" charset="0"/>
            </a:endParaRPr>
          </a:p>
          <a:p>
            <a:pPr marL="0" indent="0">
              <a:buNone/>
            </a:pPr>
            <a:endParaRPr lang="en-IN" sz="1300" b="1"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br>
              <a:rPr lang="en-IN" sz="1300" dirty="0">
                <a:latin typeface="Times New Roman" panose="02020603050405020304" pitchFamily="18" charset="0"/>
                <a:cs typeface="Times New Roman" panose="02020603050405020304" pitchFamily="18" charset="0"/>
              </a:rPr>
            </a:br>
            <a:r>
              <a:rPr lang="en-IN" sz="13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70799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11674" y="0"/>
            <a:ext cx="7115246" cy="498201"/>
          </a:xfrm>
          <a:prstGeom prst="rect">
            <a:avLst/>
          </a:prstGeom>
          <a:ln>
            <a:solidFill>
              <a:schemeClr val="bg1">
                <a:lumMod val="65000"/>
              </a:schemeClr>
            </a:solidFill>
          </a:ln>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lato" panose="020F0502020204030203" pitchFamily="34" charset="0"/>
                <a:ea typeface="lato" panose="020F0502020204030203" pitchFamily="34" charset="0"/>
                <a:cs typeface="lato" panose="020F0502020204030203" pitchFamily="34" charset="0"/>
              </a:rPr>
              <a:t>Inferences</a:t>
            </a:r>
            <a:r>
              <a:rPr lang="en-US" sz="2800" b="1" i="0" dirty="0">
                <a:effectLst/>
                <a:latin typeface="lato" panose="020F0502020204030203" pitchFamily="34" charset="0"/>
                <a:ea typeface="lato" panose="020F0502020204030203" pitchFamily="34" charset="0"/>
                <a:cs typeface="lato" panose="020F0502020204030203" pitchFamily="34" charset="0"/>
              </a:rPr>
              <a:t> from RFM Analysis and identified segments</a:t>
            </a:r>
            <a:endParaRPr lang="en-IN" sz="28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11674" y="498201"/>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Content Placeholder 2">
            <a:extLst>
              <a:ext uri="{FF2B5EF4-FFF2-40B4-BE49-F238E27FC236}">
                <a16:creationId xmlns:a16="http://schemas.microsoft.com/office/drawing/2014/main" id="{1BED3B0A-C13C-C7B9-3C4E-85184CDDC97C}"/>
              </a:ext>
            </a:extLst>
          </p:cNvPr>
          <p:cNvSpPr txBox="1">
            <a:spLocks/>
          </p:cNvSpPr>
          <p:nvPr/>
        </p:nvSpPr>
        <p:spPr>
          <a:xfrm>
            <a:off x="1311674" y="612646"/>
            <a:ext cx="7115246" cy="6252881"/>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IN" sz="1400" dirty="0">
                <a:latin typeface="Times New Roman" panose="02020603050405020304" pitchFamily="18" charset="0"/>
                <a:cs typeface="Times New Roman" panose="02020603050405020304" pitchFamily="18" charset="0"/>
              </a:rPr>
              <a:t>According to the RFM analysis, customers are classified into 4 segments, ranging from 1 to 4; 1 being the lowest and 4 being the highest.</a:t>
            </a:r>
          </a:p>
          <a:p>
            <a:pPr>
              <a:lnSpc>
                <a:spcPct val="80000"/>
              </a:lnSpc>
            </a:pPr>
            <a:r>
              <a:rPr lang="en-IN" sz="1400" dirty="0">
                <a:latin typeface="Times New Roman" panose="02020603050405020304" pitchFamily="18" charset="0"/>
                <a:cs typeface="Times New Roman" panose="02020603050405020304" pitchFamily="18" charset="0"/>
              </a:rPr>
              <a:t>Recency – High recency value has lower scores while low recency value has higher scores</a:t>
            </a:r>
          </a:p>
          <a:p>
            <a:pPr>
              <a:lnSpc>
                <a:spcPct val="80000"/>
              </a:lnSpc>
            </a:pPr>
            <a:r>
              <a:rPr lang="en-IN" sz="1400" dirty="0">
                <a:latin typeface="Times New Roman" panose="02020603050405020304" pitchFamily="18" charset="0"/>
                <a:cs typeface="Times New Roman" panose="02020603050405020304" pitchFamily="18" charset="0"/>
              </a:rPr>
              <a:t>Monetary and Frequency – High monetary and frequency values have higher scores while low values have lower scores.</a:t>
            </a:r>
          </a:p>
          <a:p>
            <a:pPr>
              <a:lnSpc>
                <a:spcPct val="80000"/>
              </a:lnSpc>
            </a:pPr>
            <a:r>
              <a:rPr lang="en-IN" sz="1400" dirty="0">
                <a:latin typeface="Times New Roman" panose="02020603050405020304" pitchFamily="18" charset="0"/>
                <a:cs typeface="Times New Roman" panose="02020603050405020304" pitchFamily="18" charset="0"/>
              </a:rPr>
              <a:t>These scores are then combined in a set order of RFM to finally get RFM scores. These scores range from 111 to 444 where 111 is the lowest score while 444 is the highest score.</a:t>
            </a:r>
          </a:p>
          <a:p>
            <a:pPr>
              <a:lnSpc>
                <a:spcPct val="80000"/>
              </a:lnSpc>
            </a:pPr>
            <a:r>
              <a:rPr lang="en-IN" sz="1400" dirty="0">
                <a:latin typeface="Times New Roman" panose="02020603050405020304" pitchFamily="18" charset="0"/>
                <a:cs typeface="Times New Roman" panose="02020603050405020304" pitchFamily="18" charset="0"/>
              </a:rPr>
              <a:t>Based on these scores, customers are segmented into 4 different categories:</a:t>
            </a:r>
          </a:p>
          <a:p>
            <a:pPr lvl="1">
              <a:lnSpc>
                <a:spcPct val="80000"/>
              </a:lnSpc>
            </a:pPr>
            <a:r>
              <a:rPr lang="en-IN" sz="1400" b="1" dirty="0">
                <a:latin typeface="Times New Roman" panose="02020603050405020304" pitchFamily="18" charset="0"/>
                <a:cs typeface="Times New Roman" panose="02020603050405020304" pitchFamily="18" charset="0"/>
              </a:rPr>
              <a:t>Best Customers</a:t>
            </a:r>
          </a:p>
          <a:p>
            <a:pPr lvl="1">
              <a:lnSpc>
                <a:spcPct val="80000"/>
              </a:lnSpc>
            </a:pPr>
            <a:r>
              <a:rPr lang="en-IN" sz="1400" b="1" dirty="0">
                <a:latin typeface="Times New Roman" panose="02020603050405020304" pitchFamily="18" charset="0"/>
                <a:cs typeface="Times New Roman" panose="02020603050405020304" pitchFamily="18" charset="0"/>
              </a:rPr>
              <a:t>Loyal Customers</a:t>
            </a:r>
          </a:p>
          <a:p>
            <a:pPr lvl="1">
              <a:lnSpc>
                <a:spcPct val="80000"/>
              </a:lnSpc>
            </a:pPr>
            <a:r>
              <a:rPr lang="en-IN" sz="1400" b="1" dirty="0">
                <a:latin typeface="Times New Roman" panose="02020603050405020304" pitchFamily="18" charset="0"/>
                <a:cs typeface="Times New Roman" panose="02020603050405020304" pitchFamily="18" charset="0"/>
              </a:rPr>
              <a:t>Customers on the verge of Churning</a:t>
            </a:r>
          </a:p>
          <a:p>
            <a:pPr lvl="1">
              <a:lnSpc>
                <a:spcPct val="80000"/>
              </a:lnSpc>
            </a:pPr>
            <a:r>
              <a:rPr lang="en-IN" sz="1400" b="1" dirty="0">
                <a:latin typeface="Times New Roman" panose="02020603050405020304" pitchFamily="18" charset="0"/>
                <a:cs typeface="Times New Roman" panose="02020603050405020304" pitchFamily="18" charset="0"/>
              </a:rPr>
              <a:t>Lost Customers</a:t>
            </a:r>
          </a:p>
        </p:txBody>
      </p:sp>
      <p:graphicFrame>
        <p:nvGraphicFramePr>
          <p:cNvPr id="7" name="Table 6">
            <a:extLst>
              <a:ext uri="{FF2B5EF4-FFF2-40B4-BE49-F238E27FC236}">
                <a16:creationId xmlns:a16="http://schemas.microsoft.com/office/drawing/2014/main" id="{E3BAE5EC-2955-EDB0-B18A-4AE2B6901345}"/>
              </a:ext>
            </a:extLst>
          </p:cNvPr>
          <p:cNvGraphicFramePr>
            <a:graphicFrameLocks noGrp="1"/>
          </p:cNvGraphicFramePr>
          <p:nvPr>
            <p:extLst>
              <p:ext uri="{D42A27DB-BD31-4B8C-83A1-F6EECF244321}">
                <p14:modId xmlns:p14="http://schemas.microsoft.com/office/powerpoint/2010/main" val="3888890327"/>
              </p:ext>
            </p:extLst>
          </p:nvPr>
        </p:nvGraphicFramePr>
        <p:xfrm>
          <a:off x="1311675" y="3562013"/>
          <a:ext cx="7115248" cy="3303522"/>
        </p:xfrm>
        <a:graphic>
          <a:graphicData uri="http://schemas.openxmlformats.org/drawingml/2006/table">
            <a:tbl>
              <a:tblPr>
                <a:tableStyleId>{8A107856-5554-42FB-B03E-39F5DBC370BA}</a:tableStyleId>
              </a:tblPr>
              <a:tblGrid>
                <a:gridCol w="1320695">
                  <a:extLst>
                    <a:ext uri="{9D8B030D-6E8A-4147-A177-3AD203B41FA5}">
                      <a16:colId xmlns:a16="http://schemas.microsoft.com/office/drawing/2014/main" val="262936968"/>
                    </a:ext>
                  </a:extLst>
                </a:gridCol>
                <a:gridCol w="1568325">
                  <a:extLst>
                    <a:ext uri="{9D8B030D-6E8A-4147-A177-3AD203B41FA5}">
                      <a16:colId xmlns:a16="http://schemas.microsoft.com/office/drawing/2014/main" val="3270636248"/>
                    </a:ext>
                  </a:extLst>
                </a:gridCol>
                <a:gridCol w="1056557">
                  <a:extLst>
                    <a:ext uri="{9D8B030D-6E8A-4147-A177-3AD203B41FA5}">
                      <a16:colId xmlns:a16="http://schemas.microsoft.com/office/drawing/2014/main" val="2412995138"/>
                    </a:ext>
                  </a:extLst>
                </a:gridCol>
                <a:gridCol w="1056557">
                  <a:extLst>
                    <a:ext uri="{9D8B030D-6E8A-4147-A177-3AD203B41FA5}">
                      <a16:colId xmlns:a16="http://schemas.microsoft.com/office/drawing/2014/main" val="3961742946"/>
                    </a:ext>
                  </a:extLst>
                </a:gridCol>
                <a:gridCol w="1056557">
                  <a:extLst>
                    <a:ext uri="{9D8B030D-6E8A-4147-A177-3AD203B41FA5}">
                      <a16:colId xmlns:a16="http://schemas.microsoft.com/office/drawing/2014/main" val="1761194316"/>
                    </a:ext>
                  </a:extLst>
                </a:gridCol>
                <a:gridCol w="1056557">
                  <a:extLst>
                    <a:ext uri="{9D8B030D-6E8A-4147-A177-3AD203B41FA5}">
                      <a16:colId xmlns:a16="http://schemas.microsoft.com/office/drawing/2014/main" val="2224445263"/>
                    </a:ext>
                  </a:extLst>
                </a:gridCol>
              </a:tblGrid>
              <a:tr h="183529">
                <a:tc rowSpan="2">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Recency</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rowSpan="2">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Frequency</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gridSpan="4">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Monetary</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0724237"/>
                  </a:ext>
                </a:extLst>
              </a:tr>
              <a:tr h="183529">
                <a:tc vMerge="1">
                  <a:txBody>
                    <a:bodyPr/>
                    <a:lstStyle/>
                    <a:p>
                      <a:endParaRPr lang="en-IN"/>
                    </a:p>
                  </a:txBody>
                  <a:tcPr/>
                </a:tc>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3</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1</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39140333"/>
                  </a:ext>
                </a:extLst>
              </a:tr>
              <a:tr h="183529">
                <a:tc rowSpan="4">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621990718"/>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3</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73323362"/>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5958020"/>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1</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03137963"/>
                  </a:ext>
                </a:extLst>
              </a:tr>
              <a:tr h="183529">
                <a:tc rowSpan="4">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3</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Best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61473922"/>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3</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95508577"/>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Loyal</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Churn</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25887847"/>
                  </a:ext>
                </a:extLst>
              </a:tr>
              <a:tr h="183529">
                <a:tc vMerge="1">
                  <a:txBody>
                    <a:bodyPr/>
                    <a:lstStyle/>
                    <a:p>
                      <a:endParaRPr lang="en-IN"/>
                    </a:p>
                  </a:txBody>
                  <a:tcPr/>
                </a:tc>
                <a:tc>
                  <a:txBody>
                    <a:bodyPr/>
                    <a:lstStyle/>
                    <a:p>
                      <a:pPr algn="ctr" fontAlgn="b"/>
                      <a:r>
                        <a:rPr lang="en-IN" sz="1100" b="1" u="none" strike="noStrike">
                          <a:effectLst/>
                          <a:latin typeface="Times New Roman" panose="02020603050405020304" pitchFamily="18" charset="0"/>
                          <a:cs typeface="Times New Roman" panose="02020603050405020304" pitchFamily="18" charset="0"/>
                        </a:rPr>
                        <a:t>1</a:t>
                      </a:r>
                      <a:endParaRPr lang="en-IN" sz="11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76465908"/>
                  </a:ext>
                </a:extLst>
              </a:tr>
              <a:tr h="183529">
                <a:tc rowSpan="4">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Loyal</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28400651"/>
                  </a:ext>
                </a:extLst>
              </a:tr>
              <a:tr h="183529">
                <a:tc vMerge="1">
                  <a:txBody>
                    <a:bodyPr/>
                    <a:lstStyle/>
                    <a:p>
                      <a:endParaRPr lang="en-IN"/>
                    </a:p>
                  </a:txBody>
                  <a:tcPr/>
                </a:tc>
                <a:tc>
                  <a:txBody>
                    <a:bodyPr/>
                    <a:lstStyle/>
                    <a:p>
                      <a:pPr algn="ctr" fontAlgn="b"/>
                      <a:r>
                        <a:rPr lang="en-IN" sz="1100" b="1" u="none" strike="noStrike">
                          <a:effectLst/>
                          <a:latin typeface="Times New Roman" panose="02020603050405020304" pitchFamily="18" charset="0"/>
                          <a:cs typeface="Times New Roman" panose="02020603050405020304" pitchFamily="18" charset="0"/>
                        </a:rPr>
                        <a:t>3</a:t>
                      </a:r>
                      <a:endParaRPr lang="en-IN" sz="11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Churn</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Churn</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83760280"/>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Churn</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Churn</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349530134"/>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1</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46216702"/>
                  </a:ext>
                </a:extLst>
              </a:tr>
              <a:tr h="183529">
                <a:tc rowSpan="4">
                  <a:txBody>
                    <a:bodyPr/>
                    <a:lstStyle/>
                    <a:p>
                      <a:pPr algn="ctr" fontAlgn="ctr"/>
                      <a:r>
                        <a:rPr lang="en-IN" sz="1100" b="1" u="none" strike="noStrike" dirty="0">
                          <a:effectLst/>
                          <a:latin typeface="Times New Roman" panose="02020603050405020304" pitchFamily="18" charset="0"/>
                          <a:cs typeface="Times New Roman" panose="02020603050405020304" pitchFamily="18" charset="0"/>
                        </a:rPr>
                        <a:t>1</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4</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Churn</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653978729"/>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3</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Churn</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98249475"/>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2</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 </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99471407"/>
                  </a:ext>
                </a:extLst>
              </a:tr>
              <a:tr h="183529">
                <a:tc vMerge="1">
                  <a:txBody>
                    <a:bodyPr/>
                    <a:lstStyle/>
                    <a:p>
                      <a:endParaRPr lang="en-IN"/>
                    </a:p>
                  </a:txBody>
                  <a:tcPr/>
                </a:tc>
                <a:tc>
                  <a:txBody>
                    <a:bodyPr/>
                    <a:lstStyle/>
                    <a:p>
                      <a:pPr algn="ctr" fontAlgn="b"/>
                      <a:r>
                        <a:rPr lang="en-IN" sz="1100" b="1" u="none" strike="noStrike" dirty="0">
                          <a:effectLst/>
                          <a:latin typeface="Times New Roman" panose="02020603050405020304" pitchFamily="18" charset="0"/>
                          <a:cs typeface="Times New Roman" panose="02020603050405020304" pitchFamily="18" charset="0"/>
                        </a:rPr>
                        <a:t>1</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 </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Lost</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100" u="none" strike="noStrike" dirty="0">
                          <a:effectLst/>
                          <a:latin typeface="Times New Roman" panose="02020603050405020304" pitchFamily="18" charset="0"/>
                          <a:cs typeface="Times New Roman" panose="02020603050405020304" pitchFamily="18" charset="0"/>
                        </a:rPr>
                        <a:t>Lost</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68134362"/>
                  </a:ext>
                </a:extLst>
              </a:tr>
            </a:tbl>
          </a:graphicData>
        </a:graphic>
      </p:graphicFrame>
    </p:spTree>
    <p:extLst>
      <p:ext uri="{BB962C8B-B14F-4D97-AF65-F5344CB8AC3E}">
        <p14:creationId xmlns:p14="http://schemas.microsoft.com/office/powerpoint/2010/main" val="3700789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11674" y="467360"/>
            <a:ext cx="7115246" cy="498201"/>
          </a:xfrm>
          <a:prstGeom prst="rect">
            <a:avLst/>
          </a:prstGeom>
          <a:ln>
            <a:solidFill>
              <a:schemeClr val="bg1">
                <a:lumMod val="65000"/>
              </a:schemeClr>
            </a:solidFill>
          </a:ln>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Best Customers </a:t>
            </a:r>
            <a:r>
              <a:rPr lang="en-IN" sz="2000" b="1" dirty="0">
                <a:latin typeface="lato" panose="020F0502020204030203" pitchFamily="34" charset="0"/>
                <a:ea typeface="lato" panose="020F0502020204030203" pitchFamily="34" charset="0"/>
                <a:cs typeface="lato" panose="020F0502020204030203" pitchFamily="34" charset="0"/>
              </a:rPr>
              <a:t>[Based on RFM score]</a:t>
            </a:r>
            <a:endParaRPr lang="en-IN" sz="28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11674" y="965561"/>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5" name="Picture 4">
            <a:extLst>
              <a:ext uri="{FF2B5EF4-FFF2-40B4-BE49-F238E27FC236}">
                <a16:creationId xmlns:a16="http://schemas.microsoft.com/office/drawing/2014/main" id="{2A4A1AE3-9554-7E2C-9420-E7A50FD3214F}"/>
              </a:ext>
            </a:extLst>
          </p:cNvPr>
          <p:cNvPicPr>
            <a:picLocks noChangeAspect="1"/>
          </p:cNvPicPr>
          <p:nvPr/>
        </p:nvPicPr>
        <p:blipFill rotWithShape="1">
          <a:blip r:embed="rId2"/>
          <a:srcRect r="750" b="498"/>
          <a:stretch/>
        </p:blipFill>
        <p:spPr>
          <a:xfrm>
            <a:off x="2614629" y="1376997"/>
            <a:ext cx="4509336" cy="5013643"/>
          </a:xfrm>
          <a:prstGeom prst="rect">
            <a:avLst/>
          </a:prstGeom>
          <a:ln>
            <a:solidFill>
              <a:schemeClr val="bg1">
                <a:lumMod val="65000"/>
              </a:schemeClr>
            </a:solidFill>
          </a:ln>
        </p:spPr>
      </p:pic>
      <p:sp>
        <p:nvSpPr>
          <p:cNvPr id="6" name="TextBox 5">
            <a:extLst>
              <a:ext uri="{FF2B5EF4-FFF2-40B4-BE49-F238E27FC236}">
                <a16:creationId xmlns:a16="http://schemas.microsoft.com/office/drawing/2014/main" id="{552129B2-49E7-E866-D2E3-45FD82095A86}"/>
              </a:ext>
            </a:extLst>
          </p:cNvPr>
          <p:cNvSpPr txBox="1"/>
          <p:nvPr/>
        </p:nvSpPr>
        <p:spPr>
          <a:xfrm>
            <a:off x="1774666" y="1032427"/>
            <a:ext cx="6982168" cy="477054"/>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Below mentioned are the customers which fall into Best Customers category based on RFM score.</a:t>
            </a: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511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11674" y="393192"/>
            <a:ext cx="7115246" cy="636378"/>
          </a:xfrm>
          <a:prstGeom prst="rect">
            <a:avLst/>
          </a:prstGeom>
          <a:ln>
            <a:solidFill>
              <a:schemeClr val="bg1">
                <a:lumMod val="65000"/>
              </a:schemeClr>
            </a:solidFill>
          </a:ln>
        </p:spPr>
        <p:txBody>
          <a:bodyPr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Customers on the verge of churning</a:t>
            </a:r>
          </a:p>
          <a:p>
            <a:pPr algn="ctr"/>
            <a:r>
              <a:rPr lang="en-IN" sz="2000" b="1" dirty="0">
                <a:latin typeface="lato" panose="020F0502020204030203" pitchFamily="34" charset="0"/>
                <a:ea typeface="lato" panose="020F0502020204030203" pitchFamily="34" charset="0"/>
                <a:cs typeface="lato" panose="020F0502020204030203" pitchFamily="34" charset="0"/>
              </a:rPr>
              <a:t>[Based on RFM score]</a:t>
            </a:r>
            <a:endParaRPr lang="en-IN" sz="28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11674" y="1029569"/>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6" name="Picture 5">
            <a:extLst>
              <a:ext uri="{FF2B5EF4-FFF2-40B4-BE49-F238E27FC236}">
                <a16:creationId xmlns:a16="http://schemas.microsoft.com/office/drawing/2014/main" id="{9C66ED05-37E5-40FC-DD91-FE61F5BD31BF}"/>
              </a:ext>
            </a:extLst>
          </p:cNvPr>
          <p:cNvPicPr>
            <a:picLocks noChangeAspect="1"/>
          </p:cNvPicPr>
          <p:nvPr/>
        </p:nvPicPr>
        <p:blipFill rotWithShape="1">
          <a:blip r:embed="rId2"/>
          <a:srcRect l="836" r="1145" b="664"/>
          <a:stretch/>
        </p:blipFill>
        <p:spPr>
          <a:xfrm>
            <a:off x="2465187" y="1784687"/>
            <a:ext cx="4808220" cy="4418648"/>
          </a:xfrm>
          <a:prstGeom prst="rect">
            <a:avLst/>
          </a:prstGeom>
          <a:ln>
            <a:solidFill>
              <a:schemeClr val="bg1">
                <a:lumMod val="65000"/>
              </a:schemeClr>
            </a:solidFill>
          </a:ln>
        </p:spPr>
      </p:pic>
      <p:sp>
        <p:nvSpPr>
          <p:cNvPr id="10" name="TextBox 9">
            <a:extLst>
              <a:ext uri="{FF2B5EF4-FFF2-40B4-BE49-F238E27FC236}">
                <a16:creationId xmlns:a16="http://schemas.microsoft.com/office/drawing/2014/main" id="{0F465667-614C-80A3-227F-E91C6E88E24D}"/>
              </a:ext>
            </a:extLst>
          </p:cNvPr>
          <p:cNvSpPr txBox="1"/>
          <p:nvPr/>
        </p:nvSpPr>
        <p:spPr>
          <a:xfrm>
            <a:off x="1311674" y="1179619"/>
            <a:ext cx="7115246" cy="692497"/>
          </a:xfrm>
          <a:prstGeom prst="rect">
            <a:avLst/>
          </a:prstGeom>
          <a:noFill/>
        </p:spPr>
        <p:txBody>
          <a:bodyPr wrap="square">
            <a:spAutoFit/>
          </a:bodyPr>
          <a:lstStyle/>
          <a:p>
            <a:pPr algn="ctr"/>
            <a:r>
              <a:rPr lang="en-IN" sz="1300" dirty="0">
                <a:latin typeface="Times New Roman" panose="02020603050405020304" pitchFamily="18" charset="0"/>
                <a:cs typeface="Times New Roman" panose="02020603050405020304" pitchFamily="18" charset="0"/>
              </a:rPr>
              <a:t>Below mentioned are the customers which fall into Customers on the verge of Churn category based on RFM score.</a:t>
            </a: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3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045529" y="38489"/>
            <a:ext cx="3681572" cy="5417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i="0" dirty="0">
                <a:solidFill>
                  <a:srgbClr val="000000"/>
                </a:solidFill>
                <a:effectLst/>
                <a:latin typeface="lato" panose="020F0502020204030203" pitchFamily="34" charset="0"/>
              </a:rPr>
              <a:t>Data Dictionary</a:t>
            </a:r>
            <a:r>
              <a:rPr lang="en-IN" sz="3300" b="1" dirty="0">
                <a:solidFill>
                  <a:srgbClr val="000000"/>
                </a:solidFill>
                <a:latin typeface="lato" panose="020F0502020204030203" pitchFamily="34" charset="0"/>
              </a:rPr>
              <a:t>:</a:t>
            </a:r>
            <a:endParaRPr lang="en-IN" sz="3300" dirty="0"/>
          </a:p>
        </p:txBody>
      </p:sp>
      <p:sp>
        <p:nvSpPr>
          <p:cNvPr id="4" name="Content Placeholder 2">
            <a:extLst>
              <a:ext uri="{FF2B5EF4-FFF2-40B4-BE49-F238E27FC236}">
                <a16:creationId xmlns:a16="http://schemas.microsoft.com/office/drawing/2014/main" id="{3F7598AE-5FF2-FBEB-DA09-6ABB24441342}"/>
              </a:ext>
            </a:extLst>
          </p:cNvPr>
          <p:cNvSpPr txBox="1">
            <a:spLocks/>
          </p:cNvSpPr>
          <p:nvPr/>
        </p:nvSpPr>
        <p:spPr>
          <a:xfrm>
            <a:off x="1068396" y="706001"/>
            <a:ext cx="4844662" cy="60584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ORDERNUMBER</a:t>
            </a:r>
            <a:r>
              <a:rPr lang="en-US" sz="1300" b="0" i="0" dirty="0">
                <a:solidFill>
                  <a:srgbClr val="000000"/>
                </a:solidFill>
                <a:effectLst/>
                <a:latin typeface="Times New Roman" panose="02020603050405020304" pitchFamily="18" charset="0"/>
                <a:cs typeface="Times New Roman" panose="02020603050405020304" pitchFamily="18" charset="0"/>
              </a:rPr>
              <a:t> : Order Number</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CUSTOMERNAME</a:t>
            </a:r>
            <a:r>
              <a:rPr lang="en-US" sz="1300" b="0" i="0" dirty="0">
                <a:solidFill>
                  <a:srgbClr val="000000"/>
                </a:solidFill>
                <a:effectLst/>
                <a:latin typeface="Times New Roman" panose="02020603050405020304" pitchFamily="18" charset="0"/>
                <a:cs typeface="Times New Roman" panose="02020603050405020304" pitchFamily="18" charset="0"/>
              </a:rPr>
              <a:t> : customer</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QUANTITYORDERED</a:t>
            </a:r>
            <a:r>
              <a:rPr lang="en-US" sz="1300" b="0" i="0" dirty="0">
                <a:solidFill>
                  <a:srgbClr val="000000"/>
                </a:solidFill>
                <a:effectLst/>
                <a:latin typeface="Times New Roman" panose="02020603050405020304" pitchFamily="18" charset="0"/>
                <a:cs typeface="Times New Roman" panose="02020603050405020304" pitchFamily="18" charset="0"/>
              </a:rPr>
              <a:t> : Quantity ordered</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PHONE</a:t>
            </a:r>
            <a:r>
              <a:rPr lang="en-US" sz="1300" b="0" i="0" dirty="0">
                <a:solidFill>
                  <a:srgbClr val="000000"/>
                </a:solidFill>
                <a:effectLst/>
                <a:latin typeface="Times New Roman" panose="02020603050405020304" pitchFamily="18" charset="0"/>
                <a:cs typeface="Times New Roman" panose="02020603050405020304" pitchFamily="18" charset="0"/>
              </a:rPr>
              <a:t> : Phone of the customer</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PRICEEACH</a:t>
            </a:r>
            <a:r>
              <a:rPr lang="en-US" sz="1300" b="0" i="0" dirty="0">
                <a:solidFill>
                  <a:srgbClr val="000000"/>
                </a:solidFill>
                <a:effectLst/>
                <a:latin typeface="Times New Roman" panose="02020603050405020304" pitchFamily="18" charset="0"/>
                <a:cs typeface="Times New Roman" panose="02020603050405020304" pitchFamily="18" charset="0"/>
              </a:rPr>
              <a:t> : Price of Each item</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ADDRESSLINE1</a:t>
            </a:r>
            <a:r>
              <a:rPr lang="en-US" sz="1300" b="0" i="0" dirty="0">
                <a:solidFill>
                  <a:srgbClr val="000000"/>
                </a:solidFill>
                <a:effectLst/>
                <a:latin typeface="Times New Roman" panose="02020603050405020304" pitchFamily="18" charset="0"/>
                <a:cs typeface="Times New Roman" panose="02020603050405020304" pitchFamily="18" charset="0"/>
              </a:rPr>
              <a:t> : Address of customer</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ORDERLINENUMBER</a:t>
            </a:r>
            <a:r>
              <a:rPr lang="en-US" sz="1300" b="0" i="0" dirty="0">
                <a:solidFill>
                  <a:srgbClr val="000000"/>
                </a:solidFill>
                <a:effectLst/>
                <a:latin typeface="Times New Roman" panose="02020603050405020304" pitchFamily="18" charset="0"/>
                <a:cs typeface="Times New Roman" panose="02020603050405020304" pitchFamily="18" charset="0"/>
              </a:rPr>
              <a:t> : order line</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CITY</a:t>
            </a:r>
            <a:r>
              <a:rPr lang="en-US" sz="1300" b="0" i="0" dirty="0">
                <a:solidFill>
                  <a:srgbClr val="000000"/>
                </a:solidFill>
                <a:effectLst/>
                <a:latin typeface="Times New Roman" panose="02020603050405020304" pitchFamily="18" charset="0"/>
                <a:cs typeface="Times New Roman" panose="02020603050405020304" pitchFamily="18" charset="0"/>
              </a:rPr>
              <a:t> : City of customer</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SALES</a:t>
            </a:r>
            <a:r>
              <a:rPr lang="en-US" sz="1300" b="0" i="0" dirty="0">
                <a:solidFill>
                  <a:srgbClr val="000000"/>
                </a:solidFill>
                <a:effectLst/>
                <a:latin typeface="Times New Roman" panose="02020603050405020304" pitchFamily="18" charset="0"/>
                <a:cs typeface="Times New Roman" panose="02020603050405020304" pitchFamily="18" charset="0"/>
              </a:rPr>
              <a:t> : Sales amount</a:t>
            </a:r>
          </a:p>
          <a:p>
            <a:pPr algn="l">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POSTALCODE</a:t>
            </a:r>
            <a:r>
              <a:rPr lang="en-US" sz="1300" b="0" i="0" dirty="0">
                <a:solidFill>
                  <a:srgbClr val="000000"/>
                </a:solidFill>
                <a:effectLst/>
                <a:latin typeface="Times New Roman" panose="02020603050405020304" pitchFamily="18" charset="0"/>
                <a:cs typeface="Times New Roman" panose="02020603050405020304" pitchFamily="18" charset="0"/>
              </a:rPr>
              <a:t> : Postal Code of customer</a:t>
            </a:r>
          </a:p>
          <a:p>
            <a:pPr>
              <a:buFont typeface="Arial" panose="020B0604020202020204" pitchFamily="34" charset="0"/>
              <a:buChar char="•"/>
            </a:pPr>
            <a:r>
              <a:rPr lang="en-US" sz="1300" b="1" i="0" dirty="0">
                <a:solidFill>
                  <a:srgbClr val="000000"/>
                </a:solidFill>
                <a:effectLst/>
                <a:latin typeface="Times New Roman" panose="02020603050405020304" pitchFamily="18" charset="0"/>
                <a:cs typeface="Times New Roman" panose="02020603050405020304" pitchFamily="18" charset="0"/>
              </a:rPr>
              <a:t>ORDERDATE</a:t>
            </a:r>
            <a:r>
              <a:rPr lang="en-US" sz="1300" b="0" i="0" dirty="0">
                <a:solidFill>
                  <a:srgbClr val="000000"/>
                </a:solidFill>
                <a:effectLst/>
                <a:latin typeface="Times New Roman" panose="02020603050405020304" pitchFamily="18" charset="0"/>
                <a:cs typeface="Times New Roman" panose="02020603050405020304" pitchFamily="18" charset="0"/>
              </a:rPr>
              <a:t>: Order Date</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COUNTRY</a:t>
            </a:r>
            <a:r>
              <a:rPr lang="en-US" sz="1300" b="0" dirty="0">
                <a:solidFill>
                  <a:srgbClr val="000000"/>
                </a:solidFill>
                <a:effectLst/>
                <a:latin typeface="Times New Roman" panose="02020603050405020304" pitchFamily="18" charset="0"/>
                <a:cs typeface="Times New Roman" panose="02020603050405020304" pitchFamily="18" charset="0"/>
              </a:rPr>
              <a:t> : Country customer</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DAYS_SINCE_LASTORDER</a:t>
            </a:r>
            <a:r>
              <a:rPr lang="en-US" sz="1300" b="0" dirty="0">
                <a:solidFill>
                  <a:srgbClr val="000000"/>
                </a:solidFill>
                <a:effectLst/>
                <a:latin typeface="Times New Roman" panose="02020603050405020304" pitchFamily="18" charset="0"/>
                <a:cs typeface="Times New Roman" panose="02020603050405020304" pitchFamily="18" charset="0"/>
              </a:rPr>
              <a:t> : Days_ Since_Lastorder</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CONTACTLASTNAME</a:t>
            </a:r>
            <a:r>
              <a:rPr lang="en-US" sz="1300" b="0" dirty="0">
                <a:solidFill>
                  <a:srgbClr val="000000"/>
                </a:solidFill>
                <a:effectLst/>
                <a:latin typeface="Times New Roman" panose="02020603050405020304" pitchFamily="18" charset="0"/>
                <a:cs typeface="Times New Roman" panose="02020603050405020304" pitchFamily="18" charset="0"/>
              </a:rPr>
              <a:t> : Contact person customer</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STATUS</a:t>
            </a:r>
            <a:r>
              <a:rPr lang="en-US" sz="1300" b="0" dirty="0">
                <a:solidFill>
                  <a:srgbClr val="000000"/>
                </a:solidFill>
                <a:effectLst/>
                <a:latin typeface="Times New Roman" panose="02020603050405020304" pitchFamily="18" charset="0"/>
                <a:cs typeface="Times New Roman" panose="02020603050405020304" pitchFamily="18" charset="0"/>
              </a:rPr>
              <a:t> : Status of order like Shipped or not</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CONTACTFIRSTNAME</a:t>
            </a:r>
            <a:r>
              <a:rPr lang="en-US" sz="1300" b="0" dirty="0">
                <a:solidFill>
                  <a:srgbClr val="000000"/>
                </a:solidFill>
                <a:effectLst/>
                <a:latin typeface="Times New Roman" panose="02020603050405020304" pitchFamily="18" charset="0"/>
                <a:cs typeface="Times New Roman" panose="02020603050405020304" pitchFamily="18" charset="0"/>
              </a:rPr>
              <a:t> : Contact person customer</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PRODUCTLINE</a:t>
            </a:r>
            <a:r>
              <a:rPr lang="en-US" sz="1300" b="0" dirty="0">
                <a:solidFill>
                  <a:srgbClr val="000000"/>
                </a:solidFill>
                <a:effectLst/>
                <a:latin typeface="Times New Roman" panose="02020603050405020304" pitchFamily="18" charset="0"/>
                <a:cs typeface="Times New Roman" panose="02020603050405020304" pitchFamily="18" charset="0"/>
              </a:rPr>
              <a:t> : Product line – CATEGORY</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DEALSIZE</a:t>
            </a:r>
            <a:r>
              <a:rPr lang="en-US" sz="1300" b="0" dirty="0">
                <a:solidFill>
                  <a:srgbClr val="000000"/>
                </a:solidFill>
                <a:effectLst/>
                <a:latin typeface="Times New Roman" panose="02020603050405020304" pitchFamily="18" charset="0"/>
                <a:cs typeface="Times New Roman" panose="02020603050405020304" pitchFamily="18" charset="0"/>
              </a:rPr>
              <a:t> : Size of the deal based on Quantity and Item Price</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MSRP</a:t>
            </a:r>
            <a:r>
              <a:rPr lang="en-US" sz="1300" b="0" dirty="0">
                <a:solidFill>
                  <a:srgbClr val="000000"/>
                </a:solidFill>
                <a:effectLst/>
                <a:latin typeface="Times New Roman" panose="02020603050405020304" pitchFamily="18" charset="0"/>
                <a:cs typeface="Times New Roman" panose="02020603050405020304" pitchFamily="18" charset="0"/>
              </a:rPr>
              <a:t> : Manufacturer's Suggested Retail Price</a:t>
            </a:r>
          </a:p>
          <a:p>
            <a:pPr algn="l">
              <a:buFont typeface="Arial" panose="020B0604020202020204" pitchFamily="34" charset="0"/>
              <a:buChar char="•"/>
            </a:pPr>
            <a:r>
              <a:rPr lang="en-US" sz="1300" b="1" dirty="0">
                <a:solidFill>
                  <a:srgbClr val="000000"/>
                </a:solidFill>
                <a:effectLst/>
                <a:latin typeface="Times New Roman" panose="02020603050405020304" pitchFamily="18" charset="0"/>
                <a:cs typeface="Times New Roman" panose="02020603050405020304" pitchFamily="18" charset="0"/>
              </a:rPr>
              <a:t>PRODUCTCODE</a:t>
            </a:r>
            <a:r>
              <a:rPr lang="en-US" sz="1300" b="0" dirty="0">
                <a:solidFill>
                  <a:srgbClr val="000000"/>
                </a:solidFill>
                <a:effectLst/>
                <a:latin typeface="Times New Roman" panose="02020603050405020304" pitchFamily="18" charset="0"/>
                <a:cs typeface="Times New Roman" panose="02020603050405020304" pitchFamily="18" charset="0"/>
              </a:rPr>
              <a:t> : Code of Product</a:t>
            </a:r>
          </a:p>
          <a:p>
            <a:endParaRPr lang="en-IN" sz="13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300" b="0" i="0" dirty="0">
              <a:solidFill>
                <a:srgbClr val="000000"/>
              </a:solidFill>
              <a:effectLst/>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157738" y="522832"/>
            <a:ext cx="3295390" cy="574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765733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044789" y="410089"/>
            <a:ext cx="2731626" cy="462643"/>
          </a:xfrm>
          <a:prstGeom prst="rect">
            <a:avLst/>
          </a:prstGeom>
          <a:ln>
            <a:solidFill>
              <a:schemeClr val="bg1">
                <a:lumMod val="65000"/>
              </a:schemeClr>
            </a:solidFill>
          </a:ln>
        </p:spPr>
        <p:txBody>
          <a:bodyPr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Lost Customers </a:t>
            </a:r>
            <a:r>
              <a:rPr lang="en-IN" sz="2000" b="1" dirty="0">
                <a:latin typeface="lato" panose="020F0502020204030203" pitchFamily="34" charset="0"/>
                <a:ea typeface="lato" panose="020F0502020204030203" pitchFamily="34" charset="0"/>
                <a:cs typeface="lato" panose="020F0502020204030203" pitchFamily="34" charset="0"/>
              </a:rPr>
              <a:t>[Based on RFM score]</a:t>
            </a:r>
            <a:endParaRPr lang="en-IN" sz="28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44789" y="872732"/>
            <a:ext cx="273162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TextBox 6">
            <a:extLst>
              <a:ext uri="{FF2B5EF4-FFF2-40B4-BE49-F238E27FC236}">
                <a16:creationId xmlns:a16="http://schemas.microsoft.com/office/drawing/2014/main" id="{EEC4B772-1F82-4C42-AB79-293C2CCE0B9A}"/>
              </a:ext>
            </a:extLst>
          </p:cNvPr>
          <p:cNvSpPr txBox="1"/>
          <p:nvPr/>
        </p:nvSpPr>
        <p:spPr>
          <a:xfrm>
            <a:off x="1044789" y="1022782"/>
            <a:ext cx="2731626" cy="892552"/>
          </a:xfrm>
          <a:prstGeom prst="rect">
            <a:avLst/>
          </a:prstGeom>
          <a:noFill/>
        </p:spPr>
        <p:txBody>
          <a:bodyPr wrap="square">
            <a:spAutoFit/>
          </a:bodyPr>
          <a:lstStyle/>
          <a:p>
            <a:pPr algn="ctr"/>
            <a:r>
              <a:rPr lang="en-IN" sz="1300" dirty="0">
                <a:latin typeface="Times New Roman" panose="02020603050405020304" pitchFamily="18" charset="0"/>
                <a:cs typeface="Times New Roman" panose="02020603050405020304" pitchFamily="18" charset="0"/>
              </a:rPr>
              <a:t>Below mentioned are the customers which fall into Lost Customers category based on RFM score.</a:t>
            </a:r>
          </a:p>
          <a:p>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D21D5E-84AD-2312-FBB3-829F1515CA17}"/>
              </a:ext>
            </a:extLst>
          </p:cNvPr>
          <p:cNvPicPr>
            <a:picLocks noChangeAspect="1"/>
          </p:cNvPicPr>
          <p:nvPr/>
        </p:nvPicPr>
        <p:blipFill rotWithShape="1">
          <a:blip r:embed="rId2"/>
          <a:srcRect l="796" t="629" r="1088" b="324"/>
          <a:stretch/>
        </p:blipFill>
        <p:spPr>
          <a:xfrm>
            <a:off x="4061223" y="126999"/>
            <a:ext cx="4523232" cy="6604002"/>
          </a:xfrm>
          <a:prstGeom prst="rect">
            <a:avLst/>
          </a:prstGeom>
          <a:ln>
            <a:solidFill>
              <a:schemeClr val="bg1">
                <a:lumMod val="65000"/>
              </a:schemeClr>
            </a:solidFill>
          </a:ln>
        </p:spPr>
      </p:pic>
    </p:spTree>
    <p:extLst>
      <p:ext uri="{BB962C8B-B14F-4D97-AF65-F5344CB8AC3E}">
        <p14:creationId xmlns:p14="http://schemas.microsoft.com/office/powerpoint/2010/main" val="2246228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11674" y="393192"/>
            <a:ext cx="7115246" cy="636378"/>
          </a:xfrm>
          <a:prstGeom prst="rect">
            <a:avLst/>
          </a:prstGeom>
          <a:ln>
            <a:solidFill>
              <a:schemeClr val="bg1">
                <a:lumMod val="65000"/>
              </a:schemeClr>
            </a:solidFill>
          </a:ln>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Loyal Customers </a:t>
            </a:r>
            <a:r>
              <a:rPr lang="en-IN" sz="2000" b="1" dirty="0">
                <a:latin typeface="lato" panose="020F0502020204030203" pitchFamily="34" charset="0"/>
                <a:ea typeface="lato" panose="020F0502020204030203" pitchFamily="34" charset="0"/>
                <a:cs typeface="lato" panose="020F0502020204030203" pitchFamily="34" charset="0"/>
              </a:rPr>
              <a:t>[Based on RFM score]</a:t>
            </a:r>
            <a:endParaRPr lang="en-IN" sz="2800" b="1" dirty="0">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11674" y="1029569"/>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TextBox 9">
            <a:extLst>
              <a:ext uri="{FF2B5EF4-FFF2-40B4-BE49-F238E27FC236}">
                <a16:creationId xmlns:a16="http://schemas.microsoft.com/office/drawing/2014/main" id="{0F465667-614C-80A3-227F-E91C6E88E24D}"/>
              </a:ext>
            </a:extLst>
          </p:cNvPr>
          <p:cNvSpPr txBox="1"/>
          <p:nvPr/>
        </p:nvSpPr>
        <p:spPr>
          <a:xfrm>
            <a:off x="1311674" y="1179619"/>
            <a:ext cx="7115246" cy="492443"/>
          </a:xfrm>
          <a:prstGeom prst="rect">
            <a:avLst/>
          </a:prstGeom>
          <a:noFill/>
        </p:spPr>
        <p:txBody>
          <a:bodyPr wrap="square">
            <a:spAutoFit/>
          </a:bodyPr>
          <a:lstStyle/>
          <a:p>
            <a:pPr algn="ctr"/>
            <a:r>
              <a:rPr lang="en-IN" sz="1300" dirty="0">
                <a:latin typeface="Times New Roman" panose="02020603050405020304" pitchFamily="18" charset="0"/>
                <a:cs typeface="Times New Roman" panose="02020603050405020304" pitchFamily="18" charset="0"/>
              </a:rPr>
              <a:t>Below mentioned are the customers which fall into Loyal Customers category based on RFM score.</a:t>
            </a:r>
          </a:p>
          <a:p>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039097-EDCD-DE2D-931B-7F599FB20410}"/>
              </a:ext>
            </a:extLst>
          </p:cNvPr>
          <p:cNvPicPr>
            <a:picLocks noChangeAspect="1"/>
          </p:cNvPicPr>
          <p:nvPr/>
        </p:nvPicPr>
        <p:blipFill rotWithShape="1">
          <a:blip r:embed="rId2"/>
          <a:srcRect t="895" b="277"/>
          <a:stretch/>
        </p:blipFill>
        <p:spPr>
          <a:xfrm>
            <a:off x="2447925" y="1590041"/>
            <a:ext cx="4248150" cy="4226560"/>
          </a:xfrm>
          <a:prstGeom prst="rect">
            <a:avLst/>
          </a:prstGeom>
          <a:ln>
            <a:solidFill>
              <a:schemeClr val="bg1">
                <a:lumMod val="65000"/>
              </a:schemeClr>
            </a:solidFill>
          </a:ln>
        </p:spPr>
      </p:pic>
    </p:spTree>
    <p:extLst>
      <p:ext uri="{BB962C8B-B14F-4D97-AF65-F5344CB8AC3E}">
        <p14:creationId xmlns:p14="http://schemas.microsoft.com/office/powerpoint/2010/main" val="2001880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11674" y="393192"/>
            <a:ext cx="7115246" cy="636378"/>
          </a:xfrm>
          <a:prstGeom prst="rect">
            <a:avLst/>
          </a:prstGeom>
          <a:ln>
            <a:solidFill>
              <a:schemeClr val="bg1">
                <a:lumMod val="65000"/>
              </a:schemeClr>
            </a:solidFill>
          </a:ln>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Recommendations:</a:t>
            </a: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11674" y="1029569"/>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Content Placeholder 2">
            <a:extLst>
              <a:ext uri="{FF2B5EF4-FFF2-40B4-BE49-F238E27FC236}">
                <a16:creationId xmlns:a16="http://schemas.microsoft.com/office/drawing/2014/main" id="{FF15A5F6-1729-3148-8568-46E6A2625B07}"/>
              </a:ext>
            </a:extLst>
          </p:cNvPr>
          <p:cNvSpPr txBox="1">
            <a:spLocks/>
          </p:cNvSpPr>
          <p:nvPr/>
        </p:nvSpPr>
        <p:spPr>
          <a:xfrm>
            <a:off x="1311674" y="1212088"/>
            <a:ext cx="7115246" cy="2390649"/>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dirty="0">
                <a:latin typeface="Times New Roman" panose="02020603050405020304" pitchFamily="18" charset="0"/>
                <a:cs typeface="Times New Roman" panose="02020603050405020304" pitchFamily="18" charset="0"/>
              </a:rPr>
              <a:t>The best customers and Loyal customers are top priority. Focus can be given on the customers who are on the verge of churning.</a:t>
            </a:r>
          </a:p>
          <a:p>
            <a:pPr marL="0" indent="0">
              <a:buNone/>
            </a:pPr>
            <a:r>
              <a:rPr lang="en-US" sz="1400" dirty="0">
                <a:latin typeface="Times New Roman" panose="02020603050405020304" pitchFamily="18" charset="0"/>
                <a:cs typeface="Times New Roman" panose="02020603050405020304" pitchFamily="18" charset="0"/>
              </a:rPr>
              <a:t>The company can initiate loyalty programs and campaigns for customer relationship.</a:t>
            </a:r>
          </a:p>
          <a:p>
            <a:pPr marL="0" indent="0">
              <a:buNone/>
            </a:pPr>
            <a:r>
              <a:rPr lang="en-US" sz="1300" dirty="0">
                <a:latin typeface="Times New Roman" panose="02020603050405020304" pitchFamily="18" charset="0"/>
                <a:cs typeface="Times New Roman" panose="02020603050405020304" pitchFamily="18" charset="0"/>
              </a:rPr>
              <a:t>This model will help the company to maintain its sales and customers and can focus on criteria’s for many lost customers &amp; can take actions.</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In addition to US market, the company can invest and do more business in Spain, France and Australia, as they have promising sales performance.</a:t>
            </a:r>
          </a:p>
          <a:p>
            <a:pPr marL="0" indent="0">
              <a:buNone/>
            </a:pPr>
            <a:r>
              <a:rPr lang="en-US" sz="1300" dirty="0">
                <a:latin typeface="Times New Roman" panose="02020603050405020304" pitchFamily="18" charset="0"/>
                <a:cs typeface="Times New Roman" panose="02020603050405020304" pitchFamily="18" charset="0"/>
              </a:rPr>
              <a:t>In order to venture into new markets, Classic cars and Vintage cars product line will be most effective since most of the orders and sales are on it</a:t>
            </a:r>
            <a:r>
              <a:rPr lang="en-US" sz="1050" dirty="0"/>
              <a:t>.</a:t>
            </a:r>
            <a:endParaRPr lang="en-IN" sz="13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br>
              <a:rPr lang="en-IN" sz="1400"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91004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346398" y="576063"/>
            <a:ext cx="7115246" cy="636378"/>
          </a:xfrm>
          <a:prstGeom prst="rect">
            <a:avLst/>
          </a:prstGeom>
          <a:ln>
            <a:solidFill>
              <a:schemeClr val="bg1">
                <a:lumMod val="65000"/>
              </a:schemeClr>
            </a:solidFill>
          </a:ln>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lato" panose="020F0502020204030203" pitchFamily="34" charset="0"/>
                <a:ea typeface="lato" panose="020F0502020204030203" pitchFamily="34" charset="0"/>
                <a:cs typeface="lato" panose="020F0502020204030203" pitchFamily="34" charset="0"/>
              </a:rPr>
              <a:t>Reference Links:</a:t>
            </a: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346398" y="1212440"/>
            <a:ext cx="7115246"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Content Placeholder 2">
            <a:extLst>
              <a:ext uri="{FF2B5EF4-FFF2-40B4-BE49-F238E27FC236}">
                <a16:creationId xmlns:a16="http://schemas.microsoft.com/office/drawing/2014/main" id="{FF15A5F6-1729-3148-8568-46E6A2625B07}"/>
              </a:ext>
            </a:extLst>
          </p:cNvPr>
          <p:cNvSpPr txBox="1">
            <a:spLocks/>
          </p:cNvSpPr>
          <p:nvPr/>
        </p:nvSpPr>
        <p:spPr>
          <a:xfrm>
            <a:off x="1346398" y="1394960"/>
            <a:ext cx="7115246" cy="2034040"/>
          </a:xfrm>
          <a:prstGeom prst="rect">
            <a:avLst/>
          </a:prstGeom>
          <a:ln w="3175">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latin typeface="Times New Roman" panose="02020603050405020304" pitchFamily="18" charset="0"/>
                <a:cs typeface="Times New Roman" panose="02020603050405020304" pitchFamily="18" charset="0"/>
              </a:rPr>
              <a:t>1- EDA Data visualisation:  </a:t>
            </a:r>
            <a:r>
              <a:rPr lang="en-IN" sz="1400" dirty="0">
                <a:latin typeface="Times New Roman" panose="02020603050405020304" pitchFamily="18" charset="0"/>
                <a:cs typeface="Times New Roman" panose="02020603050405020304" pitchFamily="18" charset="0"/>
                <a:hlinkClick r:id="rId2" action="ppaction://hlinkfile"/>
              </a:rPr>
              <a:t>https://public.tableau.com/app/profile/pooja.kabadi8245/viz/MRA-Milwstone1/SalesDistribution?publish=yes </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2- RFM Customer segmentation :  </a:t>
            </a:r>
            <a:r>
              <a:rPr lang="en-IN" sz="1400" dirty="0">
                <a:latin typeface="Times New Roman" panose="02020603050405020304" pitchFamily="18" charset="0"/>
                <a:cs typeface="Times New Roman" panose="02020603050405020304" pitchFamily="18" charset="0"/>
                <a:hlinkClick r:id="rId3"/>
              </a:rPr>
              <a:t>https://public.tableau.com/app/profile/pooja.kabadi8245/viz/RFMCustomersegmentation/BestCustomers?publish=yes</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3 -  Python file: </a:t>
            </a:r>
            <a:r>
              <a:rPr lang="en-IN" sz="1400" dirty="0">
                <a:latin typeface="Times New Roman" panose="02020603050405020304" pitchFamily="18" charset="0"/>
                <a:cs typeface="Times New Roman" panose="02020603050405020304" pitchFamily="18" charset="0"/>
              </a:rPr>
              <a:t>Attached along with presentation pdf</a:t>
            </a:r>
            <a:endParaRPr lang="en-IN" sz="1400" b="1"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4 – </a:t>
            </a:r>
            <a:r>
              <a:rPr lang="en-IN" sz="1400" b="1" dirty="0">
                <a:latin typeface="Times New Roman" panose="02020603050405020304" pitchFamily="18" charset="0"/>
                <a:cs typeface="Times New Roman" panose="02020603050405020304" pitchFamily="18" charset="0"/>
              </a:rPr>
              <a:t>KNIME : </a:t>
            </a:r>
            <a:r>
              <a:rPr lang="en-IN" sz="1400" dirty="0">
                <a:latin typeface="Times New Roman" panose="02020603050405020304" pitchFamily="18" charset="0"/>
                <a:cs typeface="Times New Roman" panose="02020603050405020304" pitchFamily="18" charset="0"/>
              </a:rPr>
              <a:t>Attached along with presentation pdf</a:t>
            </a:r>
            <a:endParaRPr lang="en-IN" sz="1400" b="1"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br>
              <a:rPr lang="en-IN" sz="1400"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685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2537309" y="2720052"/>
            <a:ext cx="4152858" cy="1032817"/>
          </a:xfrm>
          <a:prstGeom prst="rect">
            <a:avLst/>
          </a:prstGeom>
          <a:ln>
            <a:solidFill>
              <a:schemeClr val="bg1">
                <a:lumMod val="85000"/>
              </a:schemeClr>
            </a:solidFill>
          </a:ln>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600" b="1" dirty="0">
                <a:latin typeface="lato" panose="020F0502020204030203" pitchFamily="34" charset="0"/>
                <a:ea typeface="lato" panose="020F0502020204030203" pitchFamily="34" charset="0"/>
                <a:cs typeface="lato" panose="020F0502020204030203" pitchFamily="34" charset="0"/>
              </a:rPr>
              <a:t>Thank you</a:t>
            </a: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B971262D-3736-6711-394F-835319BE13A2}"/>
              </a:ext>
            </a:extLst>
          </p:cNvPr>
          <p:cNvCxnSpPr>
            <a:cxnSpLocks/>
          </p:cNvCxnSpPr>
          <p:nvPr/>
        </p:nvCxnSpPr>
        <p:spPr>
          <a:xfrm flipH="1">
            <a:off x="2537309" y="3833892"/>
            <a:ext cx="4152858" cy="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5020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87321" y="378493"/>
            <a:ext cx="4094081"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Executive Summary:</a:t>
            </a:r>
            <a:endParaRPr lang="en-IN" sz="3200" dirty="0"/>
          </a:p>
        </p:txBody>
      </p:sp>
      <p:sp>
        <p:nvSpPr>
          <p:cNvPr id="4" name="Content Placeholder 2">
            <a:extLst>
              <a:ext uri="{FF2B5EF4-FFF2-40B4-BE49-F238E27FC236}">
                <a16:creationId xmlns:a16="http://schemas.microsoft.com/office/drawing/2014/main" id="{3F7598AE-5FF2-FBEB-DA09-6ABB24441342}"/>
              </a:ext>
            </a:extLst>
          </p:cNvPr>
          <p:cNvSpPr txBox="1">
            <a:spLocks/>
          </p:cNvSpPr>
          <p:nvPr/>
        </p:nvSpPr>
        <p:spPr>
          <a:xfrm>
            <a:off x="986099" y="1231357"/>
            <a:ext cx="7848453" cy="20041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This project attempts to discover the underlying buying patterns of an automobile part manufacturer's customers analyzing transaction data from the last 3 years, and then recommend customized marketing strategies for various client segments.</a:t>
            </a:r>
          </a:p>
          <a:p>
            <a:r>
              <a:rPr lang="en-US" sz="1400" dirty="0">
                <a:latin typeface="Times New Roman" panose="02020603050405020304" pitchFamily="18" charset="0"/>
                <a:cs typeface="Times New Roman" panose="02020603050405020304" pitchFamily="18" charset="0"/>
              </a:rPr>
              <a:t>Customer analysis and segmentation based on RFM</a:t>
            </a:r>
          </a:p>
          <a:p>
            <a:r>
              <a:rPr lang="en-US" sz="1400" dirty="0">
                <a:latin typeface="Times New Roman" panose="02020603050405020304" pitchFamily="18" charset="0"/>
                <a:cs typeface="Times New Roman" panose="02020603050405020304" pitchFamily="18" charset="0"/>
              </a:rPr>
              <a:t>Possibilities for improvement</a:t>
            </a:r>
          </a:p>
          <a:p>
            <a:r>
              <a:rPr lang="en-US" sz="1400" dirty="0">
                <a:latin typeface="Times New Roman" panose="02020603050405020304" pitchFamily="18" charset="0"/>
                <a:cs typeface="Times New Roman" panose="02020603050405020304" pitchFamily="18" charset="0"/>
              </a:rPr>
              <a:t>To drive business solutions, identify patterns and other analytical inferences.</a:t>
            </a:r>
            <a:endParaRPr lang="en-IN" sz="14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88136" y="862836"/>
            <a:ext cx="3758184"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Title 1">
            <a:extLst>
              <a:ext uri="{FF2B5EF4-FFF2-40B4-BE49-F238E27FC236}">
                <a16:creationId xmlns:a16="http://schemas.microsoft.com/office/drawing/2014/main" id="{3F0B2981-34B9-AF27-4E13-B3A8014C9506}"/>
              </a:ext>
            </a:extLst>
          </p:cNvPr>
          <p:cNvSpPr txBox="1">
            <a:spLocks/>
          </p:cNvSpPr>
          <p:nvPr/>
        </p:nvSpPr>
        <p:spPr>
          <a:xfrm>
            <a:off x="1060704" y="3080687"/>
            <a:ext cx="2441447"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About Data:</a:t>
            </a:r>
            <a:endParaRPr lang="en-IN" sz="3200" dirty="0"/>
          </a:p>
        </p:txBody>
      </p:sp>
      <p:sp>
        <p:nvSpPr>
          <p:cNvPr id="9" name="Rectangle 8">
            <a:extLst>
              <a:ext uri="{FF2B5EF4-FFF2-40B4-BE49-F238E27FC236}">
                <a16:creationId xmlns:a16="http://schemas.microsoft.com/office/drawing/2014/main" id="{A687B37C-1F93-06D2-A6D5-859667B657B7}"/>
              </a:ext>
            </a:extLst>
          </p:cNvPr>
          <p:cNvSpPr/>
          <p:nvPr/>
        </p:nvSpPr>
        <p:spPr>
          <a:xfrm>
            <a:off x="1088136" y="3565030"/>
            <a:ext cx="2304288" cy="574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986099" y="3817505"/>
            <a:ext cx="7848453" cy="24214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The data provided is from a Automobile parts manufacturing company </a:t>
            </a:r>
            <a:r>
              <a:rPr lang="en-US" sz="1200" b="0" i="0" dirty="0">
                <a:solidFill>
                  <a:srgbClr val="000000"/>
                </a:solidFill>
                <a:effectLst/>
                <a:latin typeface="Times New Roman" panose="02020603050405020304" pitchFamily="18" charset="0"/>
                <a:cs typeface="Times New Roman" panose="02020603050405020304" pitchFamily="18" charset="0"/>
              </a:rPr>
              <a:t>of transactions for 3 years.</a:t>
            </a:r>
          </a:p>
          <a:p>
            <a:r>
              <a:rPr lang="en-US" sz="1200" dirty="0">
                <a:latin typeface="Times New Roman" panose="02020603050405020304" pitchFamily="18" charset="0"/>
                <a:cs typeface="Times New Roman" panose="02020603050405020304" pitchFamily="18" charset="0"/>
              </a:rPr>
              <a:t>The data has 20 attributes and 2747 records.</a:t>
            </a:r>
          </a:p>
          <a:p>
            <a:r>
              <a:rPr lang="en-US" sz="1200" dirty="0">
                <a:latin typeface="Times New Roman" panose="02020603050405020304" pitchFamily="18" charset="0"/>
                <a:cs typeface="Times New Roman" panose="02020603050405020304" pitchFamily="18" charset="0"/>
              </a:rPr>
              <a:t>This data reflects the purchasing behavior of customers in several categories. </a:t>
            </a:r>
          </a:p>
          <a:p>
            <a:r>
              <a:rPr lang="en-US" sz="1200" dirty="0">
                <a:latin typeface="Times New Roman" panose="02020603050405020304" pitchFamily="18" charset="0"/>
                <a:cs typeface="Times New Roman" panose="02020603050405020304" pitchFamily="18" charset="0"/>
              </a:rPr>
              <a:t>The company is into automobile parts and has a variety of product lines, including classic cars, motorcycles, planes, trains, ships, buses, trucks, and vintage cars.</a:t>
            </a:r>
          </a:p>
          <a:p>
            <a:r>
              <a:rPr lang="en-US" sz="1200" dirty="0">
                <a:latin typeface="Times New Roman" panose="02020603050405020304" pitchFamily="18" charset="0"/>
                <a:cs typeface="Times New Roman" panose="02020603050405020304" pitchFamily="18" charset="0"/>
              </a:rPr>
              <a:t>The company is dealing with 109 unique products across 7 different product line.</a:t>
            </a:r>
          </a:p>
          <a:p>
            <a:r>
              <a:rPr lang="en-US" sz="1200" dirty="0">
                <a:latin typeface="Times New Roman" panose="02020603050405020304" pitchFamily="18" charset="0"/>
                <a:cs typeface="Times New Roman" panose="02020603050405020304" pitchFamily="18" charset="0"/>
              </a:rPr>
              <a:t>Currently, the company has 89 customers from 19 different countries.</a:t>
            </a:r>
          </a:p>
          <a:p>
            <a:r>
              <a:rPr lang="en-US" sz="1200" dirty="0">
                <a:latin typeface="Times New Roman" panose="02020603050405020304" pitchFamily="18" charset="0"/>
                <a:cs typeface="Times New Roman" panose="02020603050405020304" pitchFamily="18" charset="0"/>
              </a:rPr>
              <a:t>The data is clean and has neither null values nor duplicate records </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78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910850" y="435945"/>
            <a:ext cx="3743831"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Data Information:</a:t>
            </a:r>
            <a:endParaRPr lang="en-IN" sz="32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17761" y="936529"/>
            <a:ext cx="3282091" cy="574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5252951" y="1945467"/>
            <a:ext cx="3693361" cy="258081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Data information:</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data is about an automobile parts manufacturing company of transactions for 3 years. </a:t>
            </a:r>
            <a:endParaRPr lang="en-IN"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The dataset has 20 variables and 2747 records.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data has 1 datetime64 , 2 float64, 5 int64, and 12 Object data types.</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There are no null values in any column of the dataset.</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There are no duplicates in the dataset.</a:t>
            </a:r>
          </a:p>
        </p:txBody>
      </p:sp>
      <p:pic>
        <p:nvPicPr>
          <p:cNvPr id="6" name="Picture 5">
            <a:extLst>
              <a:ext uri="{FF2B5EF4-FFF2-40B4-BE49-F238E27FC236}">
                <a16:creationId xmlns:a16="http://schemas.microsoft.com/office/drawing/2014/main" id="{6FABD618-9C8D-B289-8875-BA5FBBD92E6B}"/>
              </a:ext>
            </a:extLst>
          </p:cNvPr>
          <p:cNvPicPr>
            <a:picLocks noChangeAspect="1"/>
          </p:cNvPicPr>
          <p:nvPr/>
        </p:nvPicPr>
        <p:blipFill>
          <a:blip r:embed="rId2"/>
          <a:stretch>
            <a:fillRect/>
          </a:stretch>
        </p:blipFill>
        <p:spPr>
          <a:xfrm>
            <a:off x="978239" y="1343197"/>
            <a:ext cx="4162952" cy="3900029"/>
          </a:xfrm>
          <a:prstGeom prst="rect">
            <a:avLst/>
          </a:prstGeom>
        </p:spPr>
      </p:pic>
      <p:sp>
        <p:nvSpPr>
          <p:cNvPr id="7" name="Rectangle 6">
            <a:extLst>
              <a:ext uri="{FF2B5EF4-FFF2-40B4-BE49-F238E27FC236}">
                <a16:creationId xmlns:a16="http://schemas.microsoft.com/office/drawing/2014/main" id="{1DA212AE-47BE-C3E2-B91F-238AD5FC6F88}"/>
              </a:ext>
            </a:extLst>
          </p:cNvPr>
          <p:cNvSpPr/>
          <p:nvPr/>
        </p:nvSpPr>
        <p:spPr>
          <a:xfrm>
            <a:off x="983616" y="1192047"/>
            <a:ext cx="4157575" cy="411782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015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1020762" y="562162"/>
            <a:ext cx="4157575"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Data Description:</a:t>
            </a:r>
            <a:endParaRPr lang="en-IN" sz="32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1061402" y="1058224"/>
            <a:ext cx="334477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1020763" y="3968611"/>
            <a:ext cx="7650014" cy="2066429"/>
          </a:xfrm>
          <a:prstGeom prst="rect">
            <a:avLst/>
          </a:prstGeom>
          <a:ln>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Summary of Numeric variables:</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The mean sales of the automobile parts manufacturing company ranges from 482 to 14082 with average sales of 3553 and standard deviation of 1838.</a:t>
            </a:r>
          </a:p>
          <a:p>
            <a:pPr marL="285750" indent="-285750"/>
            <a:r>
              <a:rPr lang="en-IN" sz="1300" dirty="0">
                <a:latin typeface="Times New Roman" panose="02020603050405020304" pitchFamily="18" charset="0"/>
                <a:cs typeface="Times New Roman" panose="02020603050405020304" pitchFamily="18" charset="0"/>
              </a:rPr>
              <a:t>From above summary we can infer that the price of each automobile parts is more than the MSRP [</a:t>
            </a:r>
            <a:r>
              <a:rPr lang="en-US" sz="1300" b="0" dirty="0">
                <a:solidFill>
                  <a:srgbClr val="000000"/>
                </a:solidFill>
                <a:effectLst/>
                <a:latin typeface="Times New Roman" panose="02020603050405020304" pitchFamily="18" charset="0"/>
                <a:cs typeface="Times New Roman" panose="02020603050405020304" pitchFamily="18" charset="0"/>
              </a:rPr>
              <a:t>Manufacturer's Suggested Retail Price] </a:t>
            </a:r>
          </a:p>
          <a:p>
            <a:pPr marL="285750" indent="-285750"/>
            <a:r>
              <a:rPr lang="en-US" sz="1300" dirty="0">
                <a:solidFill>
                  <a:srgbClr val="000000"/>
                </a:solidFill>
                <a:latin typeface="Times New Roman" panose="02020603050405020304" pitchFamily="18" charset="0"/>
                <a:cs typeface="Times New Roman" panose="02020603050405020304" pitchFamily="18" charset="0"/>
              </a:rPr>
              <a:t>The average price of MSRP is 100.69 where price  of each is 101.098.</a:t>
            </a:r>
          </a:p>
          <a:p>
            <a:pPr marL="285750" indent="-285750"/>
            <a:r>
              <a:rPr lang="en-US" sz="1300" b="0" dirty="0">
                <a:solidFill>
                  <a:srgbClr val="000000"/>
                </a:solidFill>
                <a:effectLst/>
                <a:latin typeface="Times New Roman" panose="02020603050405020304" pitchFamily="18" charset="0"/>
                <a:cs typeface="Times New Roman" panose="02020603050405020304" pitchFamily="18" charset="0"/>
              </a:rPr>
              <a:t>The Quantity of ordered ranges from 9 to 97 with average of 35 orders.</a:t>
            </a:r>
          </a:p>
          <a:p>
            <a:pPr marL="285750" indent="-285750">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DA892C-CB9C-5AE4-9FC7-E9981E8B613C}"/>
              </a:ext>
            </a:extLst>
          </p:cNvPr>
          <p:cNvPicPr>
            <a:picLocks noChangeAspect="1"/>
          </p:cNvPicPr>
          <p:nvPr/>
        </p:nvPicPr>
        <p:blipFill>
          <a:blip r:embed="rId2"/>
          <a:stretch>
            <a:fillRect/>
          </a:stretch>
        </p:blipFill>
        <p:spPr>
          <a:xfrm>
            <a:off x="1020763" y="1531601"/>
            <a:ext cx="7650014" cy="2213803"/>
          </a:xfrm>
          <a:prstGeom prst="rect">
            <a:avLst/>
          </a:prstGeom>
        </p:spPr>
      </p:pic>
      <p:sp>
        <p:nvSpPr>
          <p:cNvPr id="8" name="Rectangle 7">
            <a:extLst>
              <a:ext uri="{FF2B5EF4-FFF2-40B4-BE49-F238E27FC236}">
                <a16:creationId xmlns:a16="http://schemas.microsoft.com/office/drawing/2014/main" id="{C357D744-DAAB-4406-9C36-5269FE15BE95}"/>
              </a:ext>
            </a:extLst>
          </p:cNvPr>
          <p:cNvSpPr/>
          <p:nvPr/>
        </p:nvSpPr>
        <p:spPr>
          <a:xfrm>
            <a:off x="1020762" y="1361440"/>
            <a:ext cx="7655877" cy="234967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499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837698" y="1001074"/>
            <a:ext cx="4157575" cy="541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i="0" dirty="0">
                <a:solidFill>
                  <a:srgbClr val="000000"/>
                </a:solidFill>
                <a:effectLst/>
                <a:latin typeface="lato" panose="020F0502020204030203" pitchFamily="34" charset="0"/>
              </a:rPr>
              <a:t>Data Description:</a:t>
            </a:r>
            <a:endParaRPr lang="en-IN" sz="3200" dirty="0"/>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878338" y="1497136"/>
            <a:ext cx="334477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Content Placeholder 2">
            <a:extLst>
              <a:ext uri="{FF2B5EF4-FFF2-40B4-BE49-F238E27FC236}">
                <a16:creationId xmlns:a16="http://schemas.microsoft.com/office/drawing/2014/main" id="{0E8299F0-6CFC-D4C6-71E6-BBA9E33F9650}"/>
              </a:ext>
            </a:extLst>
          </p:cNvPr>
          <p:cNvSpPr txBox="1">
            <a:spLocks/>
          </p:cNvSpPr>
          <p:nvPr/>
        </p:nvSpPr>
        <p:spPr>
          <a:xfrm>
            <a:off x="5675059" y="1808970"/>
            <a:ext cx="3258629" cy="3868674"/>
          </a:xfrm>
          <a:prstGeom prst="rect">
            <a:avLst/>
          </a:prstGeom>
          <a:ln w="3175">
            <a:solidFill>
              <a:schemeClr val="bg1">
                <a:lumMod val="8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400" b="1" u="sng" dirty="0">
                <a:latin typeface="Times New Roman" panose="02020603050405020304" pitchFamily="18" charset="0"/>
                <a:cs typeface="Times New Roman" panose="02020603050405020304" pitchFamily="18" charset="0"/>
              </a:rPr>
              <a:t>Summary of Categorical variables:</a:t>
            </a:r>
          </a:p>
          <a:p>
            <a:pPr algn="just"/>
            <a:r>
              <a:rPr lang="en-IN" sz="1300" b="1" dirty="0">
                <a:latin typeface="Times New Roman" panose="02020603050405020304" pitchFamily="18" charset="0"/>
                <a:cs typeface="Times New Roman" panose="02020603050405020304" pitchFamily="18" charset="0"/>
              </a:rPr>
              <a:t>Status : </a:t>
            </a:r>
            <a:r>
              <a:rPr lang="en-IN" sz="1300" dirty="0">
                <a:latin typeface="Times New Roman" panose="02020603050405020304" pitchFamily="18" charset="0"/>
                <a:cs typeface="Times New Roman" panose="02020603050405020304" pitchFamily="18" charset="0"/>
              </a:rPr>
              <a:t>There are 6 unique categories to define the order status out of which most of the orders are ‘shipped’.</a:t>
            </a:r>
          </a:p>
          <a:p>
            <a:pPr algn="just"/>
            <a:r>
              <a:rPr lang="en-IN" sz="1300" b="1" dirty="0">
                <a:latin typeface="Times New Roman" panose="02020603050405020304" pitchFamily="18" charset="0"/>
                <a:cs typeface="Times New Roman" panose="02020603050405020304" pitchFamily="18" charset="0"/>
              </a:rPr>
              <a:t>Customer Name : </a:t>
            </a:r>
            <a:r>
              <a:rPr lang="en-IN" sz="1300" dirty="0">
                <a:latin typeface="Times New Roman" panose="02020603050405020304" pitchFamily="18" charset="0"/>
                <a:cs typeface="Times New Roman" panose="02020603050405020304" pitchFamily="18" charset="0"/>
              </a:rPr>
              <a:t>There are 89 different customers out of which ‘Euro Shopping Channel’ is the one with maximum orders.</a:t>
            </a:r>
          </a:p>
          <a:p>
            <a:pPr algn="just"/>
            <a:r>
              <a:rPr lang="en-IN" sz="1300" b="1" dirty="0">
                <a:latin typeface="Times New Roman" panose="02020603050405020304" pitchFamily="18" charset="0"/>
                <a:cs typeface="Times New Roman" panose="02020603050405020304" pitchFamily="18" charset="0"/>
              </a:rPr>
              <a:t>City : </a:t>
            </a:r>
            <a:r>
              <a:rPr lang="en-IN" sz="1300" dirty="0">
                <a:latin typeface="Times New Roman" panose="02020603050405020304" pitchFamily="18" charset="0"/>
                <a:cs typeface="Times New Roman" panose="02020603050405020304" pitchFamily="18" charset="0"/>
              </a:rPr>
              <a:t>Orders are placed in 71 different cities with maximum orders from ‘Madrid’</a:t>
            </a:r>
          </a:p>
          <a:p>
            <a:pPr algn="just"/>
            <a:r>
              <a:rPr lang="en-IN" sz="1300" b="1" dirty="0">
                <a:latin typeface="Times New Roman" panose="02020603050405020304" pitchFamily="18" charset="0"/>
                <a:cs typeface="Times New Roman" panose="02020603050405020304" pitchFamily="18" charset="0"/>
              </a:rPr>
              <a:t>Country : </a:t>
            </a:r>
            <a:r>
              <a:rPr lang="en-IN" sz="1300" dirty="0">
                <a:latin typeface="Times New Roman" panose="02020603050405020304" pitchFamily="18" charset="0"/>
                <a:cs typeface="Times New Roman" panose="02020603050405020304" pitchFamily="18" charset="0"/>
              </a:rPr>
              <a:t>Orders are placed in 19 different countries with maximum orders from ‘USA’</a:t>
            </a:r>
          </a:p>
          <a:p>
            <a:pPr algn="just"/>
            <a:r>
              <a:rPr lang="en-IN" sz="1300" b="1" dirty="0">
                <a:latin typeface="Times New Roman" panose="02020603050405020304" pitchFamily="18" charset="0"/>
                <a:cs typeface="Times New Roman" panose="02020603050405020304" pitchFamily="18" charset="0"/>
              </a:rPr>
              <a:t>Deal Size : </a:t>
            </a:r>
            <a:r>
              <a:rPr lang="en-IN" sz="1300" dirty="0">
                <a:latin typeface="Times New Roman" panose="02020603050405020304" pitchFamily="18" charset="0"/>
                <a:cs typeface="Times New Roman" panose="02020603050405020304" pitchFamily="18" charset="0"/>
              </a:rPr>
              <a:t>There are 3 different categories of deal size. Most of the orders have ‘Medium’ deal size.</a:t>
            </a:r>
            <a:r>
              <a:rPr lang="en-US" sz="1300" b="0" dirty="0">
                <a:effectLst/>
                <a:latin typeface="Times New Roman" panose="02020603050405020304" pitchFamily="18" charset="0"/>
                <a:cs typeface="Times New Roman" panose="02020603050405020304" pitchFamily="18" charset="0"/>
              </a:rPr>
              <a:t>.</a:t>
            </a:r>
          </a:p>
          <a:p>
            <a:pPr algn="just"/>
            <a:br>
              <a:rPr lang="en-IN" sz="1300" dirty="0">
                <a:solidFill>
                  <a:schemeClr val="bg2"/>
                </a:solidFill>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981B03-1D4D-BF29-3669-3C26695652A1}"/>
              </a:ext>
            </a:extLst>
          </p:cNvPr>
          <p:cNvPicPr>
            <a:picLocks noChangeAspect="1"/>
          </p:cNvPicPr>
          <p:nvPr/>
        </p:nvPicPr>
        <p:blipFill>
          <a:blip r:embed="rId2"/>
          <a:stretch>
            <a:fillRect/>
          </a:stretch>
        </p:blipFill>
        <p:spPr>
          <a:xfrm>
            <a:off x="897203" y="1808969"/>
            <a:ext cx="4640634" cy="3868674"/>
          </a:xfrm>
          <a:prstGeom prst="rect">
            <a:avLst/>
          </a:prstGeom>
          <a:ln w="6350">
            <a:solidFill>
              <a:schemeClr val="bg1">
                <a:lumMod val="50000"/>
              </a:schemeClr>
            </a:solidFill>
          </a:ln>
        </p:spPr>
      </p:pic>
    </p:spTree>
    <p:extLst>
      <p:ext uri="{BB962C8B-B14F-4D97-AF65-F5344CB8AC3E}">
        <p14:creationId xmlns:p14="http://schemas.microsoft.com/office/powerpoint/2010/main" val="20683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0A173-4097-8820-5194-06B282768AFC}"/>
              </a:ext>
            </a:extLst>
          </p:cNvPr>
          <p:cNvSpPr/>
          <p:nvPr/>
        </p:nvSpPr>
        <p:spPr>
          <a:xfrm>
            <a:off x="387166" y="0"/>
            <a:ext cx="372815" cy="68655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4A1BA1-8EDE-59F0-B300-338316A236D9}"/>
              </a:ext>
            </a:extLst>
          </p:cNvPr>
          <p:cNvSpPr txBox="1">
            <a:spLocks/>
          </p:cNvSpPr>
          <p:nvPr/>
        </p:nvSpPr>
        <p:spPr>
          <a:xfrm>
            <a:off x="878338" y="132394"/>
            <a:ext cx="4090918" cy="5417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lato" panose="020F0502020204030203" pitchFamily="34" charset="0"/>
                <a:ea typeface="lato" panose="020F0502020204030203" pitchFamily="34" charset="0"/>
                <a:cs typeface="lato" panose="020F0502020204030203" pitchFamily="34" charset="0"/>
              </a:rPr>
              <a:t>Exploratory Analysis</a:t>
            </a:r>
          </a:p>
        </p:txBody>
      </p:sp>
      <p:cxnSp>
        <p:nvCxnSpPr>
          <p:cNvPr id="12" name="Straight Connector 11">
            <a:extLst>
              <a:ext uri="{FF2B5EF4-FFF2-40B4-BE49-F238E27FC236}">
                <a16:creationId xmlns:a16="http://schemas.microsoft.com/office/drawing/2014/main" id="{124F6001-5E83-AFC3-65D8-0E94C6F7ED7C}"/>
              </a:ext>
            </a:extLst>
          </p:cNvPr>
          <p:cNvCxnSpPr>
            <a:cxnSpLocks/>
          </p:cNvCxnSpPr>
          <p:nvPr/>
        </p:nvCxnSpPr>
        <p:spPr>
          <a:xfrm>
            <a:off x="309448" y="0"/>
            <a:ext cx="0" cy="6858000"/>
          </a:xfrm>
          <a:prstGeom prst="line">
            <a:avLst/>
          </a:prstGeom>
          <a:ln w="38100">
            <a:solidFill>
              <a:schemeClr val="accent2">
                <a:lumMod val="75000"/>
              </a:schemeClr>
            </a:solidFill>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16E8F895-3574-6787-B47D-F24F2F7BC4AA}"/>
              </a:ext>
            </a:extLst>
          </p:cNvPr>
          <p:cNvSpPr/>
          <p:nvPr/>
        </p:nvSpPr>
        <p:spPr>
          <a:xfrm>
            <a:off x="997210" y="674176"/>
            <a:ext cx="3830822" cy="66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Content Placeholder 2">
            <a:extLst>
              <a:ext uri="{FF2B5EF4-FFF2-40B4-BE49-F238E27FC236}">
                <a16:creationId xmlns:a16="http://schemas.microsoft.com/office/drawing/2014/main" id="{0F5E4C99-8782-0934-465D-6DC50EEBF42B}"/>
              </a:ext>
            </a:extLst>
          </p:cNvPr>
          <p:cNvSpPr txBox="1">
            <a:spLocks/>
          </p:cNvSpPr>
          <p:nvPr/>
        </p:nvSpPr>
        <p:spPr>
          <a:xfrm>
            <a:off x="997210" y="848850"/>
            <a:ext cx="3830822" cy="2415558"/>
          </a:xfrm>
          <a:prstGeom prst="rect">
            <a:avLst/>
          </a:prstGeom>
          <a:ln w="3175">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General Summary:</a:t>
            </a:r>
          </a:p>
          <a:p>
            <a:r>
              <a:rPr lang="en-IN" sz="1400" dirty="0">
                <a:latin typeface="Times New Roman" panose="02020603050405020304" pitchFamily="18" charset="0"/>
                <a:cs typeface="Times New Roman" panose="02020603050405020304" pitchFamily="18" charset="0"/>
              </a:rPr>
              <a:t>Shape of data: (2747, 20)</a:t>
            </a:r>
          </a:p>
          <a:p>
            <a:r>
              <a:rPr lang="en-IN" sz="1400" dirty="0">
                <a:latin typeface="Times New Roman" panose="02020603050405020304" pitchFamily="18" charset="0"/>
                <a:cs typeface="Times New Roman" panose="02020603050405020304" pitchFamily="18" charset="0"/>
              </a:rPr>
              <a:t> Continuous variables: 7 </a:t>
            </a:r>
          </a:p>
          <a:p>
            <a:r>
              <a:rPr lang="en-IN" sz="1400" dirty="0">
                <a:latin typeface="Times New Roman" panose="02020603050405020304" pitchFamily="18" charset="0"/>
                <a:cs typeface="Times New Roman" panose="02020603050405020304" pitchFamily="18" charset="0"/>
              </a:rPr>
              <a:t>Categorical variables: 12 </a:t>
            </a:r>
          </a:p>
          <a:p>
            <a:r>
              <a:rPr lang="en-IN" sz="1400" dirty="0">
                <a:latin typeface="Times New Roman" panose="02020603050405020304" pitchFamily="18" charset="0"/>
                <a:cs typeface="Times New Roman" panose="02020603050405020304" pitchFamily="18" charset="0"/>
              </a:rPr>
              <a:t>Date-Time variables: 1 </a:t>
            </a:r>
          </a:p>
          <a:p>
            <a:r>
              <a:rPr lang="en-IN" sz="1400" dirty="0">
                <a:latin typeface="Times New Roman" panose="02020603050405020304" pitchFamily="18" charset="0"/>
                <a:cs typeface="Times New Roman" panose="02020603050405020304" pitchFamily="18" charset="0"/>
              </a:rPr>
              <a:t>Null values: 0 </a:t>
            </a:r>
          </a:p>
          <a:p>
            <a:r>
              <a:rPr lang="en-IN" sz="1400" dirty="0">
                <a:latin typeface="Times New Roman" panose="02020603050405020304" pitchFamily="18" charset="0"/>
                <a:cs typeface="Times New Roman" panose="02020603050405020304" pitchFamily="18" charset="0"/>
              </a:rPr>
              <a:t>Duplicate records: 0</a:t>
            </a:r>
            <a:br>
              <a:rPr lang="en-IN" sz="1400" dirty="0">
                <a:solidFill>
                  <a:schemeClr val="bg2"/>
                </a:solidFill>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A31D4358-E351-1E01-42D6-45B1203E75E2}"/>
              </a:ext>
            </a:extLst>
          </p:cNvPr>
          <p:cNvSpPr txBox="1">
            <a:spLocks/>
          </p:cNvSpPr>
          <p:nvPr/>
        </p:nvSpPr>
        <p:spPr>
          <a:xfrm>
            <a:off x="878338" y="3165154"/>
            <a:ext cx="5348726" cy="5417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lato" panose="020F0502020204030203" pitchFamily="34" charset="0"/>
                <a:ea typeface="lato" panose="020F0502020204030203" pitchFamily="34" charset="0"/>
                <a:cs typeface="lato" panose="020F0502020204030203" pitchFamily="34" charset="0"/>
              </a:rPr>
              <a:t>Tools &amp; Libraries used:</a:t>
            </a:r>
          </a:p>
        </p:txBody>
      </p:sp>
      <p:sp>
        <p:nvSpPr>
          <p:cNvPr id="11" name="Rectangle 10">
            <a:extLst>
              <a:ext uri="{FF2B5EF4-FFF2-40B4-BE49-F238E27FC236}">
                <a16:creationId xmlns:a16="http://schemas.microsoft.com/office/drawing/2014/main" id="{3F518A71-97C2-C9C5-81B9-8B50E4321411}"/>
              </a:ext>
            </a:extLst>
          </p:cNvPr>
          <p:cNvSpPr/>
          <p:nvPr/>
        </p:nvSpPr>
        <p:spPr>
          <a:xfrm>
            <a:off x="997209" y="3706936"/>
            <a:ext cx="4054309" cy="49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Content Placeholder 2">
            <a:extLst>
              <a:ext uri="{FF2B5EF4-FFF2-40B4-BE49-F238E27FC236}">
                <a16:creationId xmlns:a16="http://schemas.microsoft.com/office/drawing/2014/main" id="{0BF303D1-B99F-E4E9-47B7-1F75538DF17F}"/>
              </a:ext>
            </a:extLst>
          </p:cNvPr>
          <p:cNvSpPr txBox="1">
            <a:spLocks/>
          </p:cNvSpPr>
          <p:nvPr/>
        </p:nvSpPr>
        <p:spPr>
          <a:xfrm>
            <a:off x="1116082" y="4000482"/>
            <a:ext cx="3711950" cy="2415558"/>
          </a:xfrm>
          <a:prstGeom prst="rect">
            <a:avLst/>
          </a:prstGeom>
          <a:ln w="3175">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PYTHON : </a:t>
            </a:r>
          </a:p>
          <a:p>
            <a:pPr marL="0" indent="0">
              <a:buNone/>
            </a:pPr>
            <a:r>
              <a:rPr lang="en-US" sz="1400" dirty="0">
                <a:latin typeface="Times New Roman" panose="02020603050405020304" pitchFamily="18" charset="0"/>
                <a:cs typeface="Times New Roman" panose="02020603050405020304" pitchFamily="18" charset="0"/>
              </a:rPr>
              <a:t>EDA for the dataset is performed using Python libraries: </a:t>
            </a:r>
          </a:p>
          <a:p>
            <a:r>
              <a:rPr lang="en-US" sz="1400" dirty="0">
                <a:latin typeface="Times New Roman" panose="02020603050405020304" pitchFamily="18" charset="0"/>
                <a:cs typeface="Times New Roman" panose="02020603050405020304" pitchFamily="18" charset="0"/>
              </a:rPr>
              <a:t>Pandas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Seaborn</a:t>
            </a:r>
          </a:p>
          <a:p>
            <a:r>
              <a:rPr lang="en-US" sz="1400" dirty="0">
                <a:latin typeface="Times New Roman" panose="02020603050405020304" pitchFamily="18" charset="0"/>
                <a:cs typeface="Times New Roman" panose="02020603050405020304" pitchFamily="18" charset="0"/>
              </a:rPr>
              <a:t> Matplotlib </a:t>
            </a:r>
            <a:br>
              <a:rPr lang="en-IN" sz="1400" dirty="0">
                <a:solidFill>
                  <a:schemeClr val="bg2"/>
                </a:solidFill>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91804AE2-DDB6-DA66-4BE0-C26D2641DC5F}"/>
              </a:ext>
            </a:extLst>
          </p:cNvPr>
          <p:cNvSpPr txBox="1">
            <a:spLocks/>
          </p:cNvSpPr>
          <p:nvPr/>
        </p:nvSpPr>
        <p:spPr>
          <a:xfrm>
            <a:off x="5044884" y="4000482"/>
            <a:ext cx="3711950" cy="2415558"/>
          </a:xfrm>
          <a:prstGeom prst="rect">
            <a:avLst/>
          </a:prstGeom>
          <a:ln w="3175">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u="sng" dirty="0">
                <a:latin typeface="Times New Roman" panose="02020603050405020304" pitchFamily="18" charset="0"/>
                <a:cs typeface="Times New Roman" panose="02020603050405020304" pitchFamily="18" charset="0"/>
              </a:rPr>
              <a:t>TABLEAU : </a:t>
            </a:r>
          </a:p>
          <a:p>
            <a:pPr marL="0" indent="0">
              <a:buNone/>
            </a:pPr>
            <a:r>
              <a:rPr lang="en-US" sz="1400" dirty="0">
                <a:latin typeface="Times New Roman" panose="02020603050405020304" pitchFamily="18" charset="0"/>
                <a:cs typeface="Times New Roman" panose="02020603050405020304" pitchFamily="18" charset="0"/>
              </a:rPr>
              <a:t>Data Visualization [Bivariate, Multivariate]  is performed using tableau public.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IN" sz="1400" b="1" u="sng" dirty="0">
                <a:latin typeface="Times New Roman" panose="02020603050405020304" pitchFamily="18" charset="0"/>
                <a:cs typeface="Times New Roman" panose="02020603050405020304" pitchFamily="18" charset="0"/>
              </a:rPr>
              <a:t>KNIME : </a:t>
            </a:r>
          </a:p>
          <a:p>
            <a:pPr marL="0" indent="0">
              <a:buNone/>
            </a:pPr>
            <a:r>
              <a:rPr lang="en-IN" sz="1400" dirty="0">
                <a:latin typeface="Times New Roman" panose="02020603050405020304" pitchFamily="18" charset="0"/>
                <a:cs typeface="Times New Roman" panose="02020603050405020304" pitchFamily="18" charset="0"/>
              </a:rPr>
              <a:t>RFM Analysis is performed using KNIME.</a:t>
            </a:r>
          </a:p>
          <a:p>
            <a:pPr marL="0" indent="0">
              <a:buNone/>
            </a:pPr>
            <a:br>
              <a:rPr lang="en-IN" sz="14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br>
              <a:rPr lang="en-IN" sz="1300" dirty="0">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EED60E3E-2BE4-BBA0-DF8D-D0890CCAE499}"/>
              </a:ext>
            </a:extLst>
          </p:cNvPr>
          <p:cNvSpPr/>
          <p:nvPr/>
        </p:nvSpPr>
        <p:spPr>
          <a:xfrm rot="5400000">
            <a:off x="3755585" y="5060996"/>
            <a:ext cx="2090027" cy="50833"/>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15954903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5203</TotalTime>
  <Words>3247</Words>
  <Application>Microsoft Office PowerPoint</Application>
  <PresentationFormat>On-screen Show (4:3)</PresentationFormat>
  <Paragraphs>400</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Georgia</vt:lpstr>
      <vt:lpstr>lato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01fa16bat030</cp:lastModifiedBy>
  <cp:revision>100</cp:revision>
  <dcterms:created xsi:type="dcterms:W3CDTF">2020-05-22T10:06:22Z</dcterms:created>
  <dcterms:modified xsi:type="dcterms:W3CDTF">2022-05-22T05:54:55Z</dcterms:modified>
</cp:coreProperties>
</file>