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9" r:id="rId3"/>
    <p:sldId id="259" r:id="rId4"/>
    <p:sldId id="260" r:id="rId5"/>
    <p:sldId id="261" r:id="rId6"/>
    <p:sldId id="282" r:id="rId7"/>
    <p:sldId id="28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4" r:id="rId22"/>
    <p:sldId id="276" r:id="rId23"/>
    <p:sldId id="283" r:id="rId24"/>
    <p:sldId id="277" r:id="rId25"/>
    <p:sldId id="278"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737893-FAB9-4B49-9A9B-DB4C784C4F9B}" v="5" dt="2024-08-01T16:56:34.7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9" d="100"/>
          <a:sy n="59" d="100"/>
        </p:scale>
        <p:origin x="15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ja kamate" userId="10e823dc3dd6dc01" providerId="LiveId" clId="{53737893-FAB9-4B49-9A9B-DB4C784C4F9B}"/>
    <pc:docChg chg="undo custSel addSld modSld">
      <pc:chgData name="pooja kamate" userId="10e823dc3dd6dc01" providerId="LiveId" clId="{53737893-FAB9-4B49-9A9B-DB4C784C4F9B}" dt="2024-08-01T17:47:27.085" v="199" actId="1076"/>
      <pc:docMkLst>
        <pc:docMk/>
      </pc:docMkLst>
      <pc:sldChg chg="modSp mod">
        <pc:chgData name="pooja kamate" userId="10e823dc3dd6dc01" providerId="LiveId" clId="{53737893-FAB9-4B49-9A9B-DB4C784C4F9B}" dt="2024-08-01T17:45:03.009" v="165" actId="14100"/>
        <pc:sldMkLst>
          <pc:docMk/>
          <pc:sldMk cId="0" sldId="263"/>
        </pc:sldMkLst>
        <pc:picChg chg="mod">
          <ac:chgData name="pooja kamate" userId="10e823dc3dd6dc01" providerId="LiveId" clId="{53737893-FAB9-4B49-9A9B-DB4C784C4F9B}" dt="2024-08-01T17:45:03.009" v="165" actId="14100"/>
          <ac:picMkLst>
            <pc:docMk/>
            <pc:sldMk cId="0" sldId="263"/>
            <ac:picMk id="7" creationId="{8052BF02-387D-76A1-EE46-FA8384620F2B}"/>
          </ac:picMkLst>
        </pc:picChg>
      </pc:sldChg>
      <pc:sldChg chg="modSp mod">
        <pc:chgData name="pooja kamate" userId="10e823dc3dd6dc01" providerId="LiveId" clId="{53737893-FAB9-4B49-9A9B-DB4C784C4F9B}" dt="2024-08-01T17:42:08.502" v="146" actId="1440"/>
        <pc:sldMkLst>
          <pc:docMk/>
          <pc:sldMk cId="0" sldId="264"/>
        </pc:sldMkLst>
        <pc:picChg chg="mod">
          <ac:chgData name="pooja kamate" userId="10e823dc3dd6dc01" providerId="LiveId" clId="{53737893-FAB9-4B49-9A9B-DB4C784C4F9B}" dt="2024-08-01T17:42:08.502" v="146" actId="1440"/>
          <ac:picMkLst>
            <pc:docMk/>
            <pc:sldMk cId="0" sldId="264"/>
            <ac:picMk id="5" creationId="{E332CFC8-2700-43F4-8B1A-3AD2C1998DDB}"/>
          </ac:picMkLst>
        </pc:picChg>
      </pc:sldChg>
      <pc:sldChg chg="modSp mod">
        <pc:chgData name="pooja kamate" userId="10e823dc3dd6dc01" providerId="LiveId" clId="{53737893-FAB9-4B49-9A9B-DB4C784C4F9B}" dt="2024-08-01T17:45:09.610" v="166" actId="14100"/>
        <pc:sldMkLst>
          <pc:docMk/>
          <pc:sldMk cId="0" sldId="265"/>
        </pc:sldMkLst>
        <pc:picChg chg="mod">
          <ac:chgData name="pooja kamate" userId="10e823dc3dd6dc01" providerId="LiveId" clId="{53737893-FAB9-4B49-9A9B-DB4C784C4F9B}" dt="2024-08-01T17:45:09.610" v="166" actId="14100"/>
          <ac:picMkLst>
            <pc:docMk/>
            <pc:sldMk cId="0" sldId="265"/>
            <ac:picMk id="5" creationId="{15807A0A-6A72-182E-679F-8CC5B97C81AF}"/>
          </ac:picMkLst>
        </pc:picChg>
      </pc:sldChg>
      <pc:sldChg chg="modSp mod">
        <pc:chgData name="pooja kamate" userId="10e823dc3dd6dc01" providerId="LiveId" clId="{53737893-FAB9-4B49-9A9B-DB4C784C4F9B}" dt="2024-08-01T17:45:14.329" v="168" actId="14100"/>
        <pc:sldMkLst>
          <pc:docMk/>
          <pc:sldMk cId="0" sldId="266"/>
        </pc:sldMkLst>
        <pc:picChg chg="mod">
          <ac:chgData name="pooja kamate" userId="10e823dc3dd6dc01" providerId="LiveId" clId="{53737893-FAB9-4B49-9A9B-DB4C784C4F9B}" dt="2024-08-01T17:45:14.329" v="168" actId="14100"/>
          <ac:picMkLst>
            <pc:docMk/>
            <pc:sldMk cId="0" sldId="266"/>
            <ac:picMk id="5" creationId="{4EB07B4D-B928-19E2-EFE5-9E9457DBF934}"/>
          </ac:picMkLst>
        </pc:picChg>
      </pc:sldChg>
      <pc:sldChg chg="modSp mod">
        <pc:chgData name="pooja kamate" userId="10e823dc3dd6dc01" providerId="LiveId" clId="{53737893-FAB9-4B49-9A9B-DB4C784C4F9B}" dt="2024-08-01T17:45:23.722" v="170" actId="14100"/>
        <pc:sldMkLst>
          <pc:docMk/>
          <pc:sldMk cId="0" sldId="267"/>
        </pc:sldMkLst>
        <pc:picChg chg="mod">
          <ac:chgData name="pooja kamate" userId="10e823dc3dd6dc01" providerId="LiveId" clId="{53737893-FAB9-4B49-9A9B-DB4C784C4F9B}" dt="2024-08-01T17:45:23.722" v="170" actId="14100"/>
          <ac:picMkLst>
            <pc:docMk/>
            <pc:sldMk cId="0" sldId="267"/>
            <ac:picMk id="5" creationId="{F340BB82-E148-55A3-3F93-B8E5C7EFC909}"/>
          </ac:picMkLst>
        </pc:picChg>
      </pc:sldChg>
      <pc:sldChg chg="modSp mod">
        <pc:chgData name="pooja kamate" userId="10e823dc3dd6dc01" providerId="LiveId" clId="{53737893-FAB9-4B49-9A9B-DB4C784C4F9B}" dt="2024-08-01T17:46:04.684" v="178" actId="1076"/>
        <pc:sldMkLst>
          <pc:docMk/>
          <pc:sldMk cId="0" sldId="268"/>
        </pc:sldMkLst>
        <pc:picChg chg="mod">
          <ac:chgData name="pooja kamate" userId="10e823dc3dd6dc01" providerId="LiveId" clId="{53737893-FAB9-4B49-9A9B-DB4C784C4F9B}" dt="2024-08-01T17:46:04.684" v="178" actId="1076"/>
          <ac:picMkLst>
            <pc:docMk/>
            <pc:sldMk cId="0" sldId="268"/>
            <ac:picMk id="5" creationId="{3C50AFAB-D6EE-883B-66FF-B060C01F6FDF}"/>
          </ac:picMkLst>
        </pc:picChg>
      </pc:sldChg>
      <pc:sldChg chg="addSp modSp mod">
        <pc:chgData name="pooja kamate" userId="10e823dc3dd6dc01" providerId="LiveId" clId="{53737893-FAB9-4B49-9A9B-DB4C784C4F9B}" dt="2024-08-01T17:46:12.970" v="180" actId="14100"/>
        <pc:sldMkLst>
          <pc:docMk/>
          <pc:sldMk cId="0" sldId="269"/>
        </pc:sldMkLst>
        <pc:spChg chg="mod">
          <ac:chgData name="pooja kamate" userId="10e823dc3dd6dc01" providerId="LiveId" clId="{53737893-FAB9-4B49-9A9B-DB4C784C4F9B}" dt="2024-08-01T16:50:53.776" v="56" actId="14100"/>
          <ac:spMkLst>
            <pc:docMk/>
            <pc:sldMk cId="0" sldId="269"/>
            <ac:spMk id="2" creationId="{00000000-0000-0000-0000-000000000000}"/>
          </ac:spMkLst>
        </pc:spChg>
        <pc:spChg chg="mod">
          <ac:chgData name="pooja kamate" userId="10e823dc3dd6dc01" providerId="LiveId" clId="{53737893-FAB9-4B49-9A9B-DB4C784C4F9B}" dt="2024-08-01T17:04:58.221" v="140" actId="20577"/>
          <ac:spMkLst>
            <pc:docMk/>
            <pc:sldMk cId="0" sldId="269"/>
            <ac:spMk id="3" creationId="{00000000-0000-0000-0000-000000000000}"/>
          </ac:spMkLst>
        </pc:spChg>
        <pc:picChg chg="add mod">
          <ac:chgData name="pooja kamate" userId="10e823dc3dd6dc01" providerId="LiveId" clId="{53737893-FAB9-4B49-9A9B-DB4C784C4F9B}" dt="2024-08-01T17:46:12.970" v="180" actId="14100"/>
          <ac:picMkLst>
            <pc:docMk/>
            <pc:sldMk cId="0" sldId="269"/>
            <ac:picMk id="5" creationId="{FC4D1201-5B88-EC00-AEA6-087E58387214}"/>
          </ac:picMkLst>
        </pc:picChg>
      </pc:sldChg>
      <pc:sldChg chg="modSp mod">
        <pc:chgData name="pooja kamate" userId="10e823dc3dd6dc01" providerId="LiveId" clId="{53737893-FAB9-4B49-9A9B-DB4C784C4F9B}" dt="2024-08-01T17:46:21.868" v="183" actId="14100"/>
        <pc:sldMkLst>
          <pc:docMk/>
          <pc:sldMk cId="0" sldId="270"/>
        </pc:sldMkLst>
        <pc:picChg chg="mod">
          <ac:chgData name="pooja kamate" userId="10e823dc3dd6dc01" providerId="LiveId" clId="{53737893-FAB9-4B49-9A9B-DB4C784C4F9B}" dt="2024-08-01T17:46:21.868" v="183" actId="14100"/>
          <ac:picMkLst>
            <pc:docMk/>
            <pc:sldMk cId="0" sldId="270"/>
            <ac:picMk id="5" creationId="{15BE1D7B-36B9-2039-4CD3-46916B99EEAE}"/>
          </ac:picMkLst>
        </pc:picChg>
      </pc:sldChg>
      <pc:sldChg chg="modSp mod">
        <pc:chgData name="pooja kamate" userId="10e823dc3dd6dc01" providerId="LiveId" clId="{53737893-FAB9-4B49-9A9B-DB4C784C4F9B}" dt="2024-08-01T17:46:42.402" v="191" actId="1076"/>
        <pc:sldMkLst>
          <pc:docMk/>
          <pc:sldMk cId="0" sldId="271"/>
        </pc:sldMkLst>
        <pc:spChg chg="mod">
          <ac:chgData name="pooja kamate" userId="10e823dc3dd6dc01" providerId="LiveId" clId="{53737893-FAB9-4B49-9A9B-DB4C784C4F9B}" dt="2024-08-01T17:46:42.402" v="191" actId="1076"/>
          <ac:spMkLst>
            <pc:docMk/>
            <pc:sldMk cId="0" sldId="271"/>
            <ac:spMk id="3" creationId="{00000000-0000-0000-0000-000000000000}"/>
          </ac:spMkLst>
        </pc:spChg>
        <pc:picChg chg="mod">
          <ac:chgData name="pooja kamate" userId="10e823dc3dd6dc01" providerId="LiveId" clId="{53737893-FAB9-4B49-9A9B-DB4C784C4F9B}" dt="2024-08-01T17:46:40.363" v="190" actId="1076"/>
          <ac:picMkLst>
            <pc:docMk/>
            <pc:sldMk cId="0" sldId="271"/>
            <ac:picMk id="5" creationId="{44FF2683-D9EF-2F22-27B2-95B01E898A13}"/>
          </ac:picMkLst>
        </pc:picChg>
      </pc:sldChg>
      <pc:sldChg chg="modSp mod">
        <pc:chgData name="pooja kamate" userId="10e823dc3dd6dc01" providerId="LiveId" clId="{53737893-FAB9-4B49-9A9B-DB4C784C4F9B}" dt="2024-08-01T17:46:50.221" v="192" actId="14100"/>
        <pc:sldMkLst>
          <pc:docMk/>
          <pc:sldMk cId="0" sldId="272"/>
        </pc:sldMkLst>
        <pc:picChg chg="mod">
          <ac:chgData name="pooja kamate" userId="10e823dc3dd6dc01" providerId="LiveId" clId="{53737893-FAB9-4B49-9A9B-DB4C784C4F9B}" dt="2024-08-01T17:46:50.221" v="192" actId="14100"/>
          <ac:picMkLst>
            <pc:docMk/>
            <pc:sldMk cId="0" sldId="272"/>
            <ac:picMk id="5" creationId="{0084424F-EE2F-1F27-F294-6A0FFC83352D}"/>
          </ac:picMkLst>
        </pc:picChg>
      </pc:sldChg>
      <pc:sldChg chg="addSp delSp modSp mod">
        <pc:chgData name="pooja kamate" userId="10e823dc3dd6dc01" providerId="LiveId" clId="{53737893-FAB9-4B49-9A9B-DB4C784C4F9B}" dt="2024-08-01T17:47:14.309" v="197" actId="14100"/>
        <pc:sldMkLst>
          <pc:docMk/>
          <pc:sldMk cId="0" sldId="273"/>
        </pc:sldMkLst>
        <pc:spChg chg="mod">
          <ac:chgData name="pooja kamate" userId="10e823dc3dd6dc01" providerId="LiveId" clId="{53737893-FAB9-4B49-9A9B-DB4C784C4F9B}" dt="2024-08-01T15:52:14.504" v="31" actId="20577"/>
          <ac:spMkLst>
            <pc:docMk/>
            <pc:sldMk cId="0" sldId="273"/>
            <ac:spMk id="2" creationId="{00000000-0000-0000-0000-000000000000}"/>
          </ac:spMkLst>
        </pc:spChg>
        <pc:spChg chg="mod">
          <ac:chgData name="pooja kamate" userId="10e823dc3dd6dc01" providerId="LiveId" clId="{53737893-FAB9-4B49-9A9B-DB4C784C4F9B}" dt="2024-08-01T17:03:42.395" v="135" actId="20577"/>
          <ac:spMkLst>
            <pc:docMk/>
            <pc:sldMk cId="0" sldId="273"/>
            <ac:spMk id="3" creationId="{00000000-0000-0000-0000-000000000000}"/>
          </ac:spMkLst>
        </pc:spChg>
        <pc:picChg chg="add del mod">
          <ac:chgData name="pooja kamate" userId="10e823dc3dd6dc01" providerId="LiveId" clId="{53737893-FAB9-4B49-9A9B-DB4C784C4F9B}" dt="2024-08-01T16:03:08.768" v="44" actId="478"/>
          <ac:picMkLst>
            <pc:docMk/>
            <pc:sldMk cId="0" sldId="273"/>
            <ac:picMk id="5" creationId="{8E04EB7D-E6C2-7506-08AB-2009BAC13D0E}"/>
          </ac:picMkLst>
        </pc:picChg>
        <pc:picChg chg="add mod">
          <ac:chgData name="pooja kamate" userId="10e823dc3dd6dc01" providerId="LiveId" clId="{53737893-FAB9-4B49-9A9B-DB4C784C4F9B}" dt="2024-08-01T17:47:14.309" v="197" actId="14100"/>
          <ac:picMkLst>
            <pc:docMk/>
            <pc:sldMk cId="0" sldId="273"/>
            <ac:picMk id="7" creationId="{00D57CE7-AEF2-3DE8-E34B-34D4E9150E57}"/>
          </ac:picMkLst>
        </pc:picChg>
      </pc:sldChg>
      <pc:sldChg chg="modSp mod">
        <pc:chgData name="pooja kamate" userId="10e823dc3dd6dc01" providerId="LiveId" clId="{53737893-FAB9-4B49-9A9B-DB4C784C4F9B}" dt="2024-08-01T17:47:20.796" v="198" actId="14100"/>
        <pc:sldMkLst>
          <pc:docMk/>
          <pc:sldMk cId="0" sldId="274"/>
        </pc:sldMkLst>
        <pc:picChg chg="mod">
          <ac:chgData name="pooja kamate" userId="10e823dc3dd6dc01" providerId="LiveId" clId="{53737893-FAB9-4B49-9A9B-DB4C784C4F9B}" dt="2024-08-01T17:47:20.796" v="198" actId="14100"/>
          <ac:picMkLst>
            <pc:docMk/>
            <pc:sldMk cId="0" sldId="274"/>
            <ac:picMk id="5" creationId="{A9729138-E05D-DD0D-D94D-8D06A99B0F93}"/>
          </ac:picMkLst>
        </pc:picChg>
      </pc:sldChg>
      <pc:sldChg chg="modSp mod">
        <pc:chgData name="pooja kamate" userId="10e823dc3dd6dc01" providerId="LiveId" clId="{53737893-FAB9-4B49-9A9B-DB4C784C4F9B}" dt="2024-08-01T17:47:27.085" v="199" actId="1076"/>
        <pc:sldMkLst>
          <pc:docMk/>
          <pc:sldMk cId="0" sldId="275"/>
        </pc:sldMkLst>
        <pc:picChg chg="mod">
          <ac:chgData name="pooja kamate" userId="10e823dc3dd6dc01" providerId="LiveId" clId="{53737893-FAB9-4B49-9A9B-DB4C784C4F9B}" dt="2024-08-01T17:47:27.085" v="199" actId="1076"/>
          <ac:picMkLst>
            <pc:docMk/>
            <pc:sldMk cId="0" sldId="275"/>
            <ac:picMk id="5" creationId="{A0A3567E-20B6-9C1B-54E6-EA75117A6B72}"/>
          </ac:picMkLst>
        </pc:picChg>
      </pc:sldChg>
      <pc:sldChg chg="delSp modSp mod">
        <pc:chgData name="pooja kamate" userId="10e823dc3dd6dc01" providerId="LiveId" clId="{53737893-FAB9-4B49-9A9B-DB4C784C4F9B}" dt="2024-08-01T15:51:25.052" v="23" actId="14100"/>
        <pc:sldMkLst>
          <pc:docMk/>
          <pc:sldMk cId="0" sldId="278"/>
        </pc:sldMkLst>
        <pc:spChg chg="mod">
          <ac:chgData name="pooja kamate" userId="10e823dc3dd6dc01" providerId="LiveId" clId="{53737893-FAB9-4B49-9A9B-DB4C784C4F9B}" dt="2024-08-01T15:51:25.052" v="23" actId="14100"/>
          <ac:spMkLst>
            <pc:docMk/>
            <pc:sldMk cId="0" sldId="278"/>
            <ac:spMk id="2" creationId="{00000000-0000-0000-0000-000000000000}"/>
          </ac:spMkLst>
        </pc:spChg>
        <pc:spChg chg="del mod">
          <ac:chgData name="pooja kamate" userId="10e823dc3dd6dc01" providerId="LiveId" clId="{53737893-FAB9-4B49-9A9B-DB4C784C4F9B}" dt="2024-08-01T15:50:47.854" v="8" actId="478"/>
          <ac:spMkLst>
            <pc:docMk/>
            <pc:sldMk cId="0" sldId="278"/>
            <ac:spMk id="3" creationId="{00000000-0000-0000-0000-000000000000}"/>
          </ac:spMkLst>
        </pc:spChg>
      </pc:sldChg>
      <pc:sldChg chg="addSp delSp modSp new mod">
        <pc:chgData name="pooja kamate" userId="10e823dc3dd6dc01" providerId="LiveId" clId="{53737893-FAB9-4B49-9A9B-DB4C784C4F9B}" dt="2024-08-01T16:56:50.612" v="107" actId="1076"/>
        <pc:sldMkLst>
          <pc:docMk/>
          <pc:sldMk cId="2407840997" sldId="284"/>
        </pc:sldMkLst>
        <pc:spChg chg="mod">
          <ac:chgData name="pooja kamate" userId="10e823dc3dd6dc01" providerId="LiveId" clId="{53737893-FAB9-4B49-9A9B-DB4C784C4F9B}" dt="2024-08-01T16:53:39.411" v="96" actId="14100"/>
          <ac:spMkLst>
            <pc:docMk/>
            <pc:sldMk cId="2407840997" sldId="284"/>
            <ac:spMk id="2" creationId="{ECC284D9-D75B-43F2-A348-2145A384F32C}"/>
          </ac:spMkLst>
        </pc:spChg>
        <pc:spChg chg="del">
          <ac:chgData name="pooja kamate" userId="10e823dc3dd6dc01" providerId="LiveId" clId="{53737893-FAB9-4B49-9A9B-DB4C784C4F9B}" dt="2024-08-01T16:55:27.792" v="97" actId="478"/>
          <ac:spMkLst>
            <pc:docMk/>
            <pc:sldMk cId="2407840997" sldId="284"/>
            <ac:spMk id="3" creationId="{A650EDAB-58E0-F64D-4A62-3146569D9D13}"/>
          </ac:spMkLst>
        </pc:spChg>
        <pc:picChg chg="add del mod">
          <ac:chgData name="pooja kamate" userId="10e823dc3dd6dc01" providerId="LiveId" clId="{53737893-FAB9-4B49-9A9B-DB4C784C4F9B}" dt="2024-08-01T16:56:25.548" v="101" actId="478"/>
          <ac:picMkLst>
            <pc:docMk/>
            <pc:sldMk cId="2407840997" sldId="284"/>
            <ac:picMk id="5" creationId="{E7101C4E-D920-ACFA-20F6-F69018D86602}"/>
          </ac:picMkLst>
        </pc:picChg>
        <pc:picChg chg="add mod">
          <ac:chgData name="pooja kamate" userId="10e823dc3dd6dc01" providerId="LiveId" clId="{53737893-FAB9-4B49-9A9B-DB4C784C4F9B}" dt="2024-08-01T16:56:50.612" v="107" actId="1076"/>
          <ac:picMkLst>
            <pc:docMk/>
            <pc:sldMk cId="2407840997" sldId="284"/>
            <ac:picMk id="7" creationId="{0D1FC3B7-4CC8-FDBC-3B63-314F27A1D1CF}"/>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5BCAD085-E8A6-8845-BD4E-CB4CCA059FC4}" type="datetimeFigureOut">
              <a:rPr lang="en-US" smtClean="0"/>
              <a:t>8/1/2024</a:t>
            </a:fld>
            <a:endParaRPr lang="en-US"/>
          </a:p>
        </p:txBody>
      </p:sp>
      <p:sp>
        <p:nvSpPr>
          <p:cNvPr id="5" name="Footer Placeholder 4"/>
          <p:cNvSpPr>
            <a:spLocks noGrp="1"/>
          </p:cNvSpPr>
          <p:nvPr>
            <p:ph type="ftr" sz="quarter" idx="11"/>
          </p:nvPr>
        </p:nvSpPr>
        <p:spPr>
          <a:xfrm>
            <a:off x="2743973" y="5870576"/>
            <a:ext cx="3932137" cy="377825"/>
          </a:xfrm>
        </p:spPr>
        <p:txBody>
          <a:bodyPr/>
          <a:lstStyle/>
          <a:p>
            <a:endParaRPr lang="en-US"/>
          </a:p>
        </p:txBody>
      </p:sp>
      <p:sp>
        <p:nvSpPr>
          <p:cNvPr id="6" name="Slide Number Placeholder 5"/>
          <p:cNvSpPr>
            <a:spLocks noGrp="1"/>
          </p:cNvSpPr>
          <p:nvPr>
            <p:ph type="sldNum" sz="quarter" idx="12"/>
          </p:nvPr>
        </p:nvSpPr>
        <p:spPr>
          <a:xfrm>
            <a:off x="8040685" y="5870576"/>
            <a:ext cx="417516" cy="3778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02992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6385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85908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25197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59893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48774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14255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865592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26245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05516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03054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83023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79676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22031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5BCAD085-E8A6-8845-BD4E-CB4CCA059FC4}" type="datetimeFigureOut">
              <a:rPr lang="en-US" smtClean="0"/>
              <a:t>8/1/2024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31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85653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25157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8/1/2024</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664020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056" y="1964267"/>
            <a:ext cx="6226630" cy="2421466"/>
          </a:xfrm>
        </p:spPr>
        <p:txBody>
          <a:bodyPr/>
          <a:lstStyle/>
          <a:p>
            <a:r>
              <a:rPr dirty="0"/>
              <a:t>Disney+</a:t>
            </a:r>
            <a:r>
              <a:rPr lang="en-US" dirty="0"/>
              <a:t> </a:t>
            </a:r>
            <a:r>
              <a:rPr dirty="0"/>
              <a:t>HotStar Data Analysis</a:t>
            </a:r>
          </a:p>
        </p:txBody>
      </p:sp>
      <p:sp>
        <p:nvSpPr>
          <p:cNvPr id="3" name="Subtitle 2"/>
          <p:cNvSpPr>
            <a:spLocks noGrp="1"/>
          </p:cNvSpPr>
          <p:nvPr>
            <p:ph type="subTitle" idx="1"/>
          </p:nvPr>
        </p:nvSpPr>
        <p:spPr>
          <a:xfrm>
            <a:off x="185056" y="4385733"/>
            <a:ext cx="5714228" cy="1405467"/>
          </a:xfrm>
        </p:spPr>
        <p:txBody>
          <a:bodyPr/>
          <a:lstStyle/>
          <a:p>
            <a:r>
              <a:rPr lang="en-US" dirty="0"/>
              <a:t>In-Depth Analysis and Visualization of Movie Data</a:t>
            </a:r>
          </a:p>
          <a:p>
            <a:r>
              <a:rPr lang="en-US" dirty="0"/>
              <a:t>-By Pooja Kamate </a:t>
            </a:r>
          </a:p>
          <a:p>
            <a:endParaRPr lang="en-US" dirty="0"/>
          </a:p>
        </p:txBody>
      </p:sp>
      <p:pic>
        <p:nvPicPr>
          <p:cNvPr id="13" name="Picture 12">
            <a:extLst>
              <a:ext uri="{FF2B5EF4-FFF2-40B4-BE49-F238E27FC236}">
                <a16:creationId xmlns:a16="http://schemas.microsoft.com/office/drawing/2014/main" id="{C4A84002-081B-9DE9-FFF7-5E8CCEEEFA65}"/>
              </a:ext>
            </a:extLst>
          </p:cNvPr>
          <p:cNvPicPr>
            <a:picLocks noChangeAspect="1"/>
          </p:cNvPicPr>
          <p:nvPr/>
        </p:nvPicPr>
        <p:blipFill>
          <a:blip r:embed="rId2"/>
          <a:stretch>
            <a:fillRect/>
          </a:stretch>
        </p:blipFill>
        <p:spPr>
          <a:xfrm>
            <a:off x="5378903" y="234804"/>
            <a:ext cx="3601812" cy="2703439"/>
          </a:xfrm>
          <a:prstGeom prst="rect">
            <a:avLst/>
          </a:prstGeom>
          <a:ln>
            <a:noFill/>
          </a:ln>
          <a:effectLst>
            <a:reflection blurRad="6350" stA="50000" endA="300" endPos="55000" dir="5400000" sy="-100000" algn="bl" rotWithShape="0"/>
            <a:softEdge rad="112500"/>
          </a:effectLst>
          <a:scene3d>
            <a:camera prst="isometricOffAxis2Left"/>
            <a:lightRig rig="threePt" dir="t"/>
          </a:scene3d>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29"/>
            <a:ext cx="7772400" cy="1935239"/>
          </a:xfrm>
        </p:spPr>
        <p:txBody>
          <a:bodyPr>
            <a:normAutofit/>
          </a:bodyPr>
          <a:lstStyle/>
          <a:p>
            <a:r>
              <a:rPr sz="3200" dirty="0"/>
              <a:t>Movies Released Each Year</a:t>
            </a:r>
          </a:p>
        </p:txBody>
      </p:sp>
      <p:sp>
        <p:nvSpPr>
          <p:cNvPr id="3" name="Content Placeholder 2"/>
          <p:cNvSpPr>
            <a:spLocks noGrp="1"/>
          </p:cNvSpPr>
          <p:nvPr>
            <p:ph idx="1"/>
          </p:nvPr>
        </p:nvSpPr>
        <p:spPr>
          <a:xfrm>
            <a:off x="457200" y="609602"/>
            <a:ext cx="7772400" cy="5181600"/>
          </a:xfrm>
        </p:spPr>
        <p:txBody>
          <a:bodyPr/>
          <a:lstStyle/>
          <a:p>
            <a:r>
              <a:rPr b="1" dirty="0"/>
              <a:t>Insight</a:t>
            </a:r>
            <a:r>
              <a:rPr dirty="0"/>
              <a:t>: </a:t>
            </a:r>
            <a:r>
              <a:rPr lang="en-US" dirty="0"/>
              <a:t>The line chart highlights trends in movie releases over the years. A consistent increase in the number of releases may suggest growing investment and content production by Disney+ HotStar. Sharp declines or spikes could be linked to specific industry events, such as the launch of new streaming services or global events.</a:t>
            </a:r>
          </a:p>
          <a:p>
            <a:r>
              <a:rPr b="1" dirty="0"/>
              <a:t>Visualization: </a:t>
            </a:r>
          </a:p>
        </p:txBody>
      </p:sp>
      <p:pic>
        <p:nvPicPr>
          <p:cNvPr id="5" name="Picture 4">
            <a:extLst>
              <a:ext uri="{FF2B5EF4-FFF2-40B4-BE49-F238E27FC236}">
                <a16:creationId xmlns:a16="http://schemas.microsoft.com/office/drawing/2014/main" id="{15807A0A-6A72-182E-679F-8CC5B97C81AF}"/>
              </a:ext>
            </a:extLst>
          </p:cNvPr>
          <p:cNvPicPr>
            <a:picLocks noChangeAspect="1"/>
          </p:cNvPicPr>
          <p:nvPr/>
        </p:nvPicPr>
        <p:blipFill>
          <a:blip r:embed="rId2"/>
          <a:stretch>
            <a:fillRect/>
          </a:stretch>
        </p:blipFill>
        <p:spPr>
          <a:xfrm>
            <a:off x="3189514" y="3766457"/>
            <a:ext cx="5627915" cy="2815470"/>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343" y="201069"/>
            <a:ext cx="7881257" cy="1290274"/>
          </a:xfrm>
        </p:spPr>
        <p:txBody>
          <a:bodyPr>
            <a:normAutofit/>
          </a:bodyPr>
          <a:lstStyle/>
          <a:p>
            <a:r>
              <a:rPr sz="3200" dirty="0"/>
              <a:t>Top 10 Longest Movies</a:t>
            </a:r>
          </a:p>
        </p:txBody>
      </p:sp>
      <p:sp>
        <p:nvSpPr>
          <p:cNvPr id="3" name="Content Placeholder 2"/>
          <p:cNvSpPr>
            <a:spLocks noGrp="1"/>
          </p:cNvSpPr>
          <p:nvPr>
            <p:ph idx="1"/>
          </p:nvPr>
        </p:nvSpPr>
        <p:spPr>
          <a:xfrm>
            <a:off x="457200" y="-283028"/>
            <a:ext cx="7772400" cy="6074230"/>
          </a:xfrm>
        </p:spPr>
        <p:txBody>
          <a:bodyPr/>
          <a:lstStyle/>
          <a:p>
            <a:r>
              <a:rPr b="1" dirty="0"/>
              <a:t>Insight</a:t>
            </a:r>
            <a:r>
              <a:rPr dirty="0"/>
              <a:t>: </a:t>
            </a:r>
            <a:r>
              <a:rPr lang="en-US" dirty="0"/>
              <a:t>Highlighting the top 10 longest movies can provide valuable insights into epic productions. Extended running times often suggest detailed storytelling and complex narratives. These lengthy films are typically reserved for special events or significant releases, showcasing the investment in production and the intent to deliver a comprehensive cinematic experience</a:t>
            </a:r>
            <a:endParaRPr dirty="0"/>
          </a:p>
          <a:p>
            <a:r>
              <a:rPr b="1" dirty="0"/>
              <a:t>Visualization:</a:t>
            </a:r>
            <a:r>
              <a:rPr lang="en-US" b="1" dirty="0"/>
              <a:t> </a:t>
            </a:r>
            <a:endParaRPr b="1" dirty="0"/>
          </a:p>
        </p:txBody>
      </p:sp>
      <p:pic>
        <p:nvPicPr>
          <p:cNvPr id="5" name="Picture 4">
            <a:extLst>
              <a:ext uri="{FF2B5EF4-FFF2-40B4-BE49-F238E27FC236}">
                <a16:creationId xmlns:a16="http://schemas.microsoft.com/office/drawing/2014/main" id="{4EB07B4D-B928-19E2-EFE5-9E9457DBF934}"/>
              </a:ext>
            </a:extLst>
          </p:cNvPr>
          <p:cNvPicPr>
            <a:picLocks noChangeAspect="1"/>
          </p:cNvPicPr>
          <p:nvPr/>
        </p:nvPicPr>
        <p:blipFill>
          <a:blip r:embed="rId2"/>
          <a:stretch>
            <a:fillRect/>
          </a:stretch>
        </p:blipFill>
        <p:spPr>
          <a:xfrm>
            <a:off x="3026230" y="3581399"/>
            <a:ext cx="5900056" cy="3075531"/>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29"/>
            <a:ext cx="7772400" cy="1763485"/>
          </a:xfrm>
        </p:spPr>
        <p:txBody>
          <a:bodyPr>
            <a:normAutofit/>
          </a:bodyPr>
          <a:lstStyle/>
          <a:p>
            <a:r>
              <a:rPr sz="3200" dirty="0"/>
              <a:t>Movies by Age Rating</a:t>
            </a:r>
          </a:p>
        </p:txBody>
      </p:sp>
      <p:sp>
        <p:nvSpPr>
          <p:cNvPr id="3" name="Content Placeholder 2"/>
          <p:cNvSpPr>
            <a:spLocks noGrp="1"/>
          </p:cNvSpPr>
          <p:nvPr>
            <p:ph idx="1"/>
          </p:nvPr>
        </p:nvSpPr>
        <p:spPr>
          <a:xfrm>
            <a:off x="457200" y="-239486"/>
            <a:ext cx="7772400" cy="6672943"/>
          </a:xfrm>
        </p:spPr>
        <p:txBody>
          <a:bodyPr/>
          <a:lstStyle/>
          <a:p>
            <a:r>
              <a:rPr b="1" dirty="0"/>
              <a:t>Insight</a:t>
            </a:r>
            <a:r>
              <a:rPr dirty="0"/>
              <a:t>: </a:t>
            </a:r>
            <a:r>
              <a:rPr lang="en-US" dirty="0"/>
              <a:t>This visualization depicts the distribution of movies by age ratings. A higher number of "PG" rated films might suggest a focus on a teenage audience, while a substantial count of "U/A 16+" rated movies indicates an emphasis on family-friendly content. This distribution helps to understand the platform's target audience demographics.</a:t>
            </a:r>
            <a:endParaRPr dirty="0"/>
          </a:p>
          <a:p>
            <a:r>
              <a:rPr b="1" dirty="0"/>
              <a:t>Visualization: </a:t>
            </a:r>
          </a:p>
        </p:txBody>
      </p:sp>
      <p:pic>
        <p:nvPicPr>
          <p:cNvPr id="5" name="Picture 4">
            <a:extLst>
              <a:ext uri="{FF2B5EF4-FFF2-40B4-BE49-F238E27FC236}">
                <a16:creationId xmlns:a16="http://schemas.microsoft.com/office/drawing/2014/main" id="{F340BB82-E148-55A3-3F93-B8E5C7EFC909}"/>
              </a:ext>
            </a:extLst>
          </p:cNvPr>
          <p:cNvPicPr>
            <a:picLocks noChangeAspect="1"/>
          </p:cNvPicPr>
          <p:nvPr/>
        </p:nvPicPr>
        <p:blipFill>
          <a:blip r:embed="rId2"/>
          <a:stretch>
            <a:fillRect/>
          </a:stretch>
        </p:blipFill>
        <p:spPr>
          <a:xfrm>
            <a:off x="2929033" y="3747524"/>
            <a:ext cx="6040796" cy="2979847"/>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9744"/>
            <a:ext cx="7772400" cy="1676400"/>
          </a:xfrm>
        </p:spPr>
        <p:txBody>
          <a:bodyPr>
            <a:normAutofit/>
          </a:bodyPr>
          <a:lstStyle/>
          <a:p>
            <a:r>
              <a:rPr sz="3200" dirty="0"/>
              <a:t>Count of Movies by Year and Genre</a:t>
            </a:r>
          </a:p>
        </p:txBody>
      </p:sp>
      <p:sp>
        <p:nvSpPr>
          <p:cNvPr id="3" name="Content Placeholder 2"/>
          <p:cNvSpPr>
            <a:spLocks noGrp="1"/>
          </p:cNvSpPr>
          <p:nvPr>
            <p:ph idx="1"/>
          </p:nvPr>
        </p:nvSpPr>
        <p:spPr>
          <a:xfrm>
            <a:off x="457200" y="-424543"/>
            <a:ext cx="7772400" cy="6640285"/>
          </a:xfrm>
        </p:spPr>
        <p:txBody>
          <a:bodyPr/>
          <a:lstStyle/>
          <a:p>
            <a:r>
              <a:rPr b="1" dirty="0"/>
              <a:t>Insight</a:t>
            </a:r>
            <a:r>
              <a:rPr dirty="0"/>
              <a:t>: </a:t>
            </a:r>
            <a:r>
              <a:rPr lang="en-US" dirty="0"/>
              <a:t>By examining this chart, you can track the evolution of genre popularity over the years. For example, an increase in "Science Fiction" movies in recent years may highlight changing audience tastes and improvements in special effects technology</a:t>
            </a:r>
            <a:endParaRPr dirty="0"/>
          </a:p>
          <a:p>
            <a:r>
              <a:rPr b="1" dirty="0"/>
              <a:t>Visualization</a:t>
            </a:r>
            <a:r>
              <a:rPr dirty="0"/>
              <a:t>:</a:t>
            </a:r>
          </a:p>
        </p:txBody>
      </p:sp>
      <p:pic>
        <p:nvPicPr>
          <p:cNvPr id="5" name="Picture 4">
            <a:extLst>
              <a:ext uri="{FF2B5EF4-FFF2-40B4-BE49-F238E27FC236}">
                <a16:creationId xmlns:a16="http://schemas.microsoft.com/office/drawing/2014/main" id="{3C50AFAB-D6EE-883B-66FF-B060C01F6FDF}"/>
              </a:ext>
            </a:extLst>
          </p:cNvPr>
          <p:cNvPicPr>
            <a:picLocks noChangeAspect="1"/>
          </p:cNvPicPr>
          <p:nvPr/>
        </p:nvPicPr>
        <p:blipFill>
          <a:blip r:embed="rId2"/>
          <a:stretch>
            <a:fillRect/>
          </a:stretch>
        </p:blipFill>
        <p:spPr>
          <a:xfrm>
            <a:off x="2754087" y="3429000"/>
            <a:ext cx="6172200" cy="3070544"/>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0"/>
            <a:ext cx="8327572" cy="2142067"/>
          </a:xfrm>
        </p:spPr>
        <p:txBody>
          <a:bodyPr>
            <a:normAutofit/>
          </a:bodyPr>
          <a:lstStyle/>
          <a:p>
            <a:r>
              <a:rPr sz="3200" dirty="0"/>
              <a:t>Most Common Movie Types</a:t>
            </a:r>
          </a:p>
        </p:txBody>
      </p:sp>
      <p:sp>
        <p:nvSpPr>
          <p:cNvPr id="3" name="Content Placeholder 2"/>
          <p:cNvSpPr>
            <a:spLocks noGrp="1"/>
          </p:cNvSpPr>
          <p:nvPr>
            <p:ph idx="1"/>
          </p:nvPr>
        </p:nvSpPr>
        <p:spPr>
          <a:xfrm>
            <a:off x="457200" y="-990600"/>
            <a:ext cx="7772400" cy="6781801"/>
          </a:xfrm>
        </p:spPr>
        <p:txBody>
          <a:bodyPr/>
          <a:lstStyle/>
          <a:p>
            <a:r>
              <a:rPr b="1" dirty="0"/>
              <a:t>Insight</a:t>
            </a:r>
            <a:r>
              <a:rPr dirty="0"/>
              <a:t>: </a:t>
            </a:r>
            <a:r>
              <a:rPr lang="en-US" dirty="0"/>
              <a:t>Add By analyzing this chart, you can understand how the popularity of different genres has evolved over time. For example, if “</a:t>
            </a:r>
            <a:r>
              <a:rPr lang="en-US" dirty="0" err="1"/>
              <a:t>Rubaru</a:t>
            </a:r>
            <a:r>
              <a:rPr lang="en-US" dirty="0"/>
              <a:t> Roshni" movie have seen to be most common, it could reflect changing viewer preferences and advancements in special effects technology.</a:t>
            </a:r>
            <a:endParaRPr dirty="0"/>
          </a:p>
          <a:p>
            <a:r>
              <a:rPr b="1" dirty="0"/>
              <a:t>Visualization</a:t>
            </a:r>
            <a:r>
              <a:rPr dirty="0"/>
              <a:t>:</a:t>
            </a:r>
          </a:p>
        </p:txBody>
      </p:sp>
      <p:pic>
        <p:nvPicPr>
          <p:cNvPr id="5" name="Picture 4">
            <a:extLst>
              <a:ext uri="{FF2B5EF4-FFF2-40B4-BE49-F238E27FC236}">
                <a16:creationId xmlns:a16="http://schemas.microsoft.com/office/drawing/2014/main" id="{FC4D1201-5B88-EC00-AEA6-087E58387214}"/>
              </a:ext>
            </a:extLst>
          </p:cNvPr>
          <p:cNvPicPr>
            <a:picLocks noChangeAspect="1"/>
          </p:cNvPicPr>
          <p:nvPr/>
        </p:nvPicPr>
        <p:blipFill>
          <a:blip r:embed="rId2"/>
          <a:stretch>
            <a:fillRect/>
          </a:stretch>
        </p:blipFill>
        <p:spPr>
          <a:xfrm>
            <a:off x="2545197" y="3265714"/>
            <a:ext cx="6391973" cy="3244690"/>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48343"/>
            <a:ext cx="8175171" cy="1717525"/>
          </a:xfrm>
        </p:spPr>
        <p:txBody>
          <a:bodyPr>
            <a:normAutofit/>
          </a:bodyPr>
          <a:lstStyle/>
          <a:p>
            <a:r>
              <a:rPr dirty="0"/>
              <a:t>Correlation Between Running Time and Year</a:t>
            </a:r>
          </a:p>
        </p:txBody>
      </p:sp>
      <p:sp>
        <p:nvSpPr>
          <p:cNvPr id="3" name="Content Placeholder 2"/>
          <p:cNvSpPr>
            <a:spLocks noGrp="1"/>
          </p:cNvSpPr>
          <p:nvPr>
            <p:ph idx="1"/>
          </p:nvPr>
        </p:nvSpPr>
        <p:spPr>
          <a:xfrm>
            <a:off x="457200" y="-108856"/>
            <a:ext cx="7772400" cy="5900058"/>
          </a:xfrm>
        </p:spPr>
        <p:txBody>
          <a:bodyPr/>
          <a:lstStyle/>
          <a:p>
            <a:r>
              <a:rPr b="1" dirty="0"/>
              <a:t>Insight</a:t>
            </a:r>
            <a:r>
              <a:rPr dirty="0"/>
              <a:t>: </a:t>
            </a:r>
            <a:r>
              <a:rPr lang="en-US" dirty="0"/>
              <a:t>The scatter plot examines the correlation between movie running times and their release years. If you observe a trend of increasing runtimes over recent years, it could indicate a growing inclination towards more elaborate storytelling or a preference among viewers for longer content</a:t>
            </a:r>
            <a:r>
              <a:rPr dirty="0"/>
              <a:t>.</a:t>
            </a:r>
          </a:p>
          <a:p>
            <a:r>
              <a:rPr b="1" dirty="0"/>
              <a:t>Visualization</a:t>
            </a:r>
            <a:r>
              <a:rPr dirty="0"/>
              <a:t>: </a:t>
            </a:r>
          </a:p>
        </p:txBody>
      </p:sp>
      <p:pic>
        <p:nvPicPr>
          <p:cNvPr id="5" name="Picture 4">
            <a:extLst>
              <a:ext uri="{FF2B5EF4-FFF2-40B4-BE49-F238E27FC236}">
                <a16:creationId xmlns:a16="http://schemas.microsoft.com/office/drawing/2014/main" id="{15BE1D7B-36B9-2039-4CD3-46916B99EEAE}"/>
              </a:ext>
            </a:extLst>
          </p:cNvPr>
          <p:cNvPicPr>
            <a:picLocks noChangeAspect="1"/>
          </p:cNvPicPr>
          <p:nvPr/>
        </p:nvPicPr>
        <p:blipFill>
          <a:blip r:embed="rId2"/>
          <a:stretch>
            <a:fillRect/>
          </a:stretch>
        </p:blipFill>
        <p:spPr>
          <a:xfrm>
            <a:off x="2808514" y="3429000"/>
            <a:ext cx="6183085" cy="3156857"/>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7772400" cy="1937656"/>
          </a:xfrm>
        </p:spPr>
        <p:txBody>
          <a:bodyPr>
            <a:normAutofit/>
          </a:bodyPr>
          <a:lstStyle/>
          <a:p>
            <a:r>
              <a:rPr sz="3200" dirty="0"/>
              <a:t>Genre Popularity Over Time</a:t>
            </a:r>
          </a:p>
        </p:txBody>
      </p:sp>
      <p:sp>
        <p:nvSpPr>
          <p:cNvPr id="3" name="Content Placeholder 2"/>
          <p:cNvSpPr>
            <a:spLocks noGrp="1"/>
          </p:cNvSpPr>
          <p:nvPr>
            <p:ph idx="1"/>
          </p:nvPr>
        </p:nvSpPr>
        <p:spPr>
          <a:xfrm>
            <a:off x="457200" y="0"/>
            <a:ext cx="7772400" cy="5225142"/>
          </a:xfrm>
        </p:spPr>
        <p:txBody>
          <a:bodyPr/>
          <a:lstStyle/>
          <a:p>
            <a:r>
              <a:rPr b="1" dirty="0"/>
              <a:t>Insight</a:t>
            </a:r>
            <a:r>
              <a:rPr dirty="0"/>
              <a:t>: </a:t>
            </a:r>
            <a:r>
              <a:rPr lang="en-US" dirty="0"/>
              <a:t>This line chart tracks the evolution of popularity across different genres over time. For instance, if the "Fantasy" genre has experienced a surge in popularity over the last decade, it could be linked to the success of prominent franchises or changing audience preferences</a:t>
            </a:r>
            <a:r>
              <a:rPr dirty="0"/>
              <a:t>.</a:t>
            </a:r>
          </a:p>
          <a:p>
            <a:r>
              <a:rPr b="1" dirty="0"/>
              <a:t>Visualization</a:t>
            </a:r>
            <a:r>
              <a:rPr dirty="0"/>
              <a:t>: </a:t>
            </a:r>
          </a:p>
        </p:txBody>
      </p:sp>
      <p:pic>
        <p:nvPicPr>
          <p:cNvPr id="5" name="Picture 4">
            <a:extLst>
              <a:ext uri="{FF2B5EF4-FFF2-40B4-BE49-F238E27FC236}">
                <a16:creationId xmlns:a16="http://schemas.microsoft.com/office/drawing/2014/main" id="{44FF2683-D9EF-2F22-27B2-95B01E898A13}"/>
              </a:ext>
            </a:extLst>
          </p:cNvPr>
          <p:cNvPicPr>
            <a:picLocks noChangeAspect="1"/>
          </p:cNvPicPr>
          <p:nvPr/>
        </p:nvPicPr>
        <p:blipFill>
          <a:blip r:embed="rId2"/>
          <a:stretch>
            <a:fillRect/>
          </a:stretch>
        </p:blipFill>
        <p:spPr>
          <a:xfrm>
            <a:off x="2503714" y="3429000"/>
            <a:ext cx="6415409" cy="3140611"/>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t>Movies by Genre and Age Rating</a:t>
            </a:r>
          </a:p>
        </p:txBody>
      </p:sp>
      <p:sp>
        <p:nvSpPr>
          <p:cNvPr id="3" name="Content Placeholder 2"/>
          <p:cNvSpPr>
            <a:spLocks noGrp="1"/>
          </p:cNvSpPr>
          <p:nvPr>
            <p:ph idx="1"/>
          </p:nvPr>
        </p:nvSpPr>
        <p:spPr>
          <a:xfrm>
            <a:off x="457200" y="511630"/>
            <a:ext cx="7772400" cy="4974770"/>
          </a:xfrm>
        </p:spPr>
        <p:txBody>
          <a:bodyPr/>
          <a:lstStyle/>
          <a:p>
            <a:r>
              <a:rPr b="1" dirty="0"/>
              <a:t>Insight</a:t>
            </a:r>
            <a:r>
              <a:rPr dirty="0"/>
              <a:t>: </a:t>
            </a:r>
            <a:r>
              <a:rPr lang="en-US" dirty="0"/>
              <a:t>This chart reveals how different genres are spread across various age ratings. For example, a large number of "DRAMA" titles in the "U/A 13+" category might suggest that dramatic content is mainly aimed at teenagers.</a:t>
            </a:r>
            <a:endParaRPr dirty="0"/>
          </a:p>
          <a:p>
            <a:r>
              <a:rPr b="1" dirty="0"/>
              <a:t>Visualization</a:t>
            </a:r>
            <a:r>
              <a:rPr dirty="0"/>
              <a:t>:</a:t>
            </a:r>
          </a:p>
        </p:txBody>
      </p:sp>
      <p:pic>
        <p:nvPicPr>
          <p:cNvPr id="5" name="Picture 4">
            <a:extLst>
              <a:ext uri="{FF2B5EF4-FFF2-40B4-BE49-F238E27FC236}">
                <a16:creationId xmlns:a16="http://schemas.microsoft.com/office/drawing/2014/main" id="{0084424F-EE2F-1F27-F294-6A0FFC83352D}"/>
              </a:ext>
            </a:extLst>
          </p:cNvPr>
          <p:cNvPicPr>
            <a:picLocks noChangeAspect="1"/>
          </p:cNvPicPr>
          <p:nvPr/>
        </p:nvPicPr>
        <p:blipFill>
          <a:blip r:embed="rId2"/>
          <a:stretch>
            <a:fillRect/>
          </a:stretch>
        </p:blipFill>
        <p:spPr>
          <a:xfrm>
            <a:off x="2427514" y="3559628"/>
            <a:ext cx="6346372" cy="3172599"/>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TV Shows</a:t>
            </a:r>
            <a:r>
              <a:rPr dirty="0"/>
              <a:t> with Maximum Episodes</a:t>
            </a:r>
          </a:p>
        </p:txBody>
      </p:sp>
      <p:sp>
        <p:nvSpPr>
          <p:cNvPr id="3" name="Content Placeholder 2"/>
          <p:cNvSpPr>
            <a:spLocks noGrp="1"/>
          </p:cNvSpPr>
          <p:nvPr>
            <p:ph idx="1"/>
          </p:nvPr>
        </p:nvSpPr>
        <p:spPr>
          <a:xfrm>
            <a:off x="457200" y="-239486"/>
            <a:ext cx="7772400" cy="6030687"/>
          </a:xfrm>
        </p:spPr>
        <p:txBody>
          <a:bodyPr/>
          <a:lstStyle/>
          <a:p>
            <a:r>
              <a:rPr b="1" dirty="0"/>
              <a:t>Insight</a:t>
            </a:r>
            <a:r>
              <a:rPr dirty="0"/>
              <a:t>: </a:t>
            </a:r>
            <a:r>
              <a:rPr lang="en-US" dirty="0"/>
              <a:t>This bar chart illustrates the Highlight the TV shows with the highest number of episodes, emphasizing the most extensive series in terms of content volume. Discuss how the number of episodes reflects the show's popularity and longevity. Long-running series often have a dedicated fan base and consistent viewer engagement. </a:t>
            </a:r>
          </a:p>
          <a:p>
            <a:r>
              <a:rPr b="1" dirty="0"/>
              <a:t>Visualization</a:t>
            </a:r>
            <a:r>
              <a:rPr dirty="0"/>
              <a:t>:</a:t>
            </a:r>
          </a:p>
        </p:txBody>
      </p:sp>
      <p:pic>
        <p:nvPicPr>
          <p:cNvPr id="7" name="Picture 6">
            <a:extLst>
              <a:ext uri="{FF2B5EF4-FFF2-40B4-BE49-F238E27FC236}">
                <a16:creationId xmlns:a16="http://schemas.microsoft.com/office/drawing/2014/main" id="{00D57CE7-AEF2-3DE8-E34B-34D4E9150E57}"/>
              </a:ext>
            </a:extLst>
          </p:cNvPr>
          <p:cNvPicPr>
            <a:picLocks noChangeAspect="1"/>
          </p:cNvPicPr>
          <p:nvPr/>
        </p:nvPicPr>
        <p:blipFill>
          <a:blip r:embed="rId2"/>
          <a:stretch>
            <a:fillRect/>
          </a:stretch>
        </p:blipFill>
        <p:spPr>
          <a:xfrm>
            <a:off x="2710543" y="3693826"/>
            <a:ext cx="6172200" cy="2817192"/>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1"/>
            <a:ext cx="7772400" cy="1861456"/>
          </a:xfrm>
        </p:spPr>
        <p:txBody>
          <a:bodyPr/>
          <a:lstStyle/>
          <a:p>
            <a:r>
              <a:rPr dirty="0"/>
              <a:t>Distribution of Running Time</a:t>
            </a:r>
          </a:p>
        </p:txBody>
      </p:sp>
      <p:sp>
        <p:nvSpPr>
          <p:cNvPr id="3" name="Content Placeholder 2"/>
          <p:cNvSpPr>
            <a:spLocks noGrp="1"/>
          </p:cNvSpPr>
          <p:nvPr>
            <p:ph idx="1"/>
          </p:nvPr>
        </p:nvSpPr>
        <p:spPr>
          <a:xfrm>
            <a:off x="457200" y="446314"/>
            <a:ext cx="7772400" cy="4691743"/>
          </a:xfrm>
        </p:spPr>
        <p:txBody>
          <a:bodyPr/>
          <a:lstStyle/>
          <a:p>
            <a:r>
              <a:rPr b="1" dirty="0"/>
              <a:t>Insight</a:t>
            </a:r>
            <a:r>
              <a:rPr dirty="0"/>
              <a:t>: </a:t>
            </a:r>
            <a:r>
              <a:rPr lang="en-US" dirty="0"/>
              <a:t>This visualization displays the distribution of running times for all movies, offering insights into the typical length of films. It can help pinpoint the most common duration, which can guide content strategy and production choices</a:t>
            </a:r>
            <a:r>
              <a:rPr dirty="0"/>
              <a:t>.</a:t>
            </a:r>
          </a:p>
          <a:p>
            <a:r>
              <a:rPr b="1" dirty="0"/>
              <a:t>Visualization</a:t>
            </a:r>
            <a:r>
              <a:rPr dirty="0"/>
              <a:t>:</a:t>
            </a:r>
          </a:p>
        </p:txBody>
      </p:sp>
      <p:pic>
        <p:nvPicPr>
          <p:cNvPr id="5" name="Picture 4">
            <a:extLst>
              <a:ext uri="{FF2B5EF4-FFF2-40B4-BE49-F238E27FC236}">
                <a16:creationId xmlns:a16="http://schemas.microsoft.com/office/drawing/2014/main" id="{A9729138-E05D-DD0D-D94D-8D06A99B0F93}"/>
              </a:ext>
            </a:extLst>
          </p:cNvPr>
          <p:cNvPicPr>
            <a:picLocks noChangeAspect="1"/>
          </p:cNvPicPr>
          <p:nvPr/>
        </p:nvPicPr>
        <p:blipFill>
          <a:blip r:embed="rId2"/>
          <a:stretch>
            <a:fillRect/>
          </a:stretch>
        </p:blipFill>
        <p:spPr>
          <a:xfrm>
            <a:off x="2558145" y="3472543"/>
            <a:ext cx="6324598" cy="304041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24C3B-C54B-1CFB-819A-257FFEB568A3}"/>
              </a:ext>
            </a:extLst>
          </p:cNvPr>
          <p:cNvSpPr>
            <a:spLocks noGrp="1"/>
          </p:cNvSpPr>
          <p:nvPr>
            <p:ph type="title"/>
          </p:nvPr>
        </p:nvSpPr>
        <p:spPr>
          <a:xfrm>
            <a:off x="457200" y="1"/>
            <a:ext cx="7772400" cy="1565359"/>
          </a:xfrm>
        </p:spPr>
        <p:txBody>
          <a:bodyPr>
            <a:normAutofit/>
          </a:bodyPr>
          <a:lstStyle/>
          <a:p>
            <a:r>
              <a:rPr lang="en-US" sz="3200" dirty="0"/>
              <a:t>Introduction to hotstar</a:t>
            </a:r>
            <a:endParaRPr lang="en-IN" sz="3200" dirty="0"/>
          </a:p>
        </p:txBody>
      </p:sp>
      <p:sp>
        <p:nvSpPr>
          <p:cNvPr id="3" name="Content Placeholder 2">
            <a:extLst>
              <a:ext uri="{FF2B5EF4-FFF2-40B4-BE49-F238E27FC236}">
                <a16:creationId xmlns:a16="http://schemas.microsoft.com/office/drawing/2014/main" id="{AA26BED1-DCB2-16E0-B8C3-5208EC69D6AF}"/>
              </a:ext>
            </a:extLst>
          </p:cNvPr>
          <p:cNvSpPr>
            <a:spLocks noGrp="1"/>
          </p:cNvSpPr>
          <p:nvPr>
            <p:ph idx="1"/>
          </p:nvPr>
        </p:nvSpPr>
        <p:spPr>
          <a:xfrm>
            <a:off x="114297" y="4054204"/>
            <a:ext cx="6890659" cy="3661166"/>
          </a:xfrm>
        </p:spPr>
        <p:txBody>
          <a:bodyPr>
            <a:normAutofit/>
          </a:bodyPr>
          <a:lstStyle/>
          <a:p>
            <a:pPr marL="0" indent="0">
              <a:spcBef>
                <a:spcPct val="0"/>
              </a:spcBef>
              <a:buNone/>
            </a:pPr>
            <a:r>
              <a:rPr lang="en-US" cap="all" dirty="0">
                <a:ln w="3175" cmpd="sng">
                  <a:noFill/>
                </a:ln>
                <a:latin typeface="+mj-lt"/>
                <a:ea typeface="+mj-ea"/>
                <a:cs typeface="+mj-cs"/>
              </a:rPr>
              <a:t>Disney+ Hotstar is an Indian subscription video-on-demand over-the-top streaming service owned by Disney India, a subsidiary of Disney Company, featuring domestic Indian film, television and sports content for India itself and its worldwide diaspora</a:t>
            </a:r>
            <a:endParaRPr lang="en-IN" cap="all" dirty="0">
              <a:ln w="3175" cmpd="sng">
                <a:noFill/>
              </a:ln>
              <a:latin typeface="+mj-lt"/>
              <a:ea typeface="+mj-ea"/>
              <a:cs typeface="+mj-cs"/>
            </a:endParaRPr>
          </a:p>
        </p:txBody>
      </p:sp>
      <p:pic>
        <p:nvPicPr>
          <p:cNvPr id="5" name="Picture 4">
            <a:extLst>
              <a:ext uri="{FF2B5EF4-FFF2-40B4-BE49-F238E27FC236}">
                <a16:creationId xmlns:a16="http://schemas.microsoft.com/office/drawing/2014/main" id="{D8A3EC63-C5A4-FC2B-1CCD-5CB9253A6DD7}"/>
              </a:ext>
            </a:extLst>
          </p:cNvPr>
          <p:cNvPicPr>
            <a:picLocks noChangeAspect="1"/>
          </p:cNvPicPr>
          <p:nvPr/>
        </p:nvPicPr>
        <p:blipFill>
          <a:blip r:embed="rId2"/>
          <a:stretch>
            <a:fillRect/>
          </a:stretch>
        </p:blipFill>
        <p:spPr>
          <a:xfrm>
            <a:off x="359228" y="1080289"/>
            <a:ext cx="7968343" cy="4054203"/>
          </a:xfrm>
          <a:prstGeom prst="rect">
            <a:avLst/>
          </a:prstGeom>
        </p:spPr>
      </p:pic>
    </p:spTree>
    <p:extLst>
      <p:ext uri="{BB962C8B-B14F-4D97-AF65-F5344CB8AC3E}">
        <p14:creationId xmlns:p14="http://schemas.microsoft.com/office/powerpoint/2010/main" val="39464769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829"/>
            <a:ext cx="7772400" cy="1859039"/>
          </a:xfrm>
        </p:spPr>
        <p:txBody>
          <a:bodyPr>
            <a:normAutofit/>
          </a:bodyPr>
          <a:lstStyle/>
          <a:p>
            <a:r>
              <a:rPr sz="3200" dirty="0"/>
              <a:t>Analysis of Specific Genres</a:t>
            </a:r>
          </a:p>
        </p:txBody>
      </p:sp>
      <p:sp>
        <p:nvSpPr>
          <p:cNvPr id="3" name="Content Placeholder 2"/>
          <p:cNvSpPr>
            <a:spLocks noGrp="1"/>
          </p:cNvSpPr>
          <p:nvPr>
            <p:ph idx="1"/>
          </p:nvPr>
        </p:nvSpPr>
        <p:spPr>
          <a:xfrm>
            <a:off x="457200" y="1"/>
            <a:ext cx="7772400" cy="5627914"/>
          </a:xfrm>
        </p:spPr>
        <p:txBody>
          <a:bodyPr/>
          <a:lstStyle/>
          <a:p>
            <a:r>
              <a:rPr b="1" dirty="0"/>
              <a:t>Insight</a:t>
            </a:r>
            <a:r>
              <a:rPr dirty="0"/>
              <a:t>: </a:t>
            </a:r>
            <a:r>
              <a:rPr lang="en-US" dirty="0"/>
              <a:t>Select a specific genre, such as "Action," and analyze various attributes such as running time, release year, and age rating in detail. For example, if "Action" movies are mostly rated "PG-13" and have shorter running times, it may indicate a strategy aimed at engaging a younger audience with fast-paced content.</a:t>
            </a:r>
            <a:endParaRPr dirty="0"/>
          </a:p>
          <a:p>
            <a:r>
              <a:rPr b="1" dirty="0"/>
              <a:t>Visualization</a:t>
            </a:r>
            <a:r>
              <a:rPr dirty="0"/>
              <a:t>:</a:t>
            </a:r>
          </a:p>
        </p:txBody>
      </p:sp>
      <p:pic>
        <p:nvPicPr>
          <p:cNvPr id="5" name="Picture 4">
            <a:extLst>
              <a:ext uri="{FF2B5EF4-FFF2-40B4-BE49-F238E27FC236}">
                <a16:creationId xmlns:a16="http://schemas.microsoft.com/office/drawing/2014/main" id="{A0A3567E-20B6-9C1B-54E6-EA75117A6B72}"/>
              </a:ext>
            </a:extLst>
          </p:cNvPr>
          <p:cNvPicPr>
            <a:picLocks noChangeAspect="1"/>
          </p:cNvPicPr>
          <p:nvPr/>
        </p:nvPicPr>
        <p:blipFill>
          <a:blip r:embed="rId2"/>
          <a:stretch>
            <a:fillRect/>
          </a:stretch>
        </p:blipFill>
        <p:spPr>
          <a:xfrm>
            <a:off x="2737309" y="3687671"/>
            <a:ext cx="6101891" cy="286552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284D9-D75B-43F2-A348-2145A384F32C}"/>
              </a:ext>
            </a:extLst>
          </p:cNvPr>
          <p:cNvSpPr>
            <a:spLocks noGrp="1"/>
          </p:cNvSpPr>
          <p:nvPr>
            <p:ph type="title"/>
          </p:nvPr>
        </p:nvSpPr>
        <p:spPr>
          <a:xfrm>
            <a:off x="457200" y="-772886"/>
            <a:ext cx="7772400" cy="3649133"/>
          </a:xfrm>
        </p:spPr>
        <p:txBody>
          <a:bodyPr>
            <a:normAutofit/>
          </a:bodyPr>
          <a:lstStyle/>
          <a:p>
            <a:pPr algn="ctr"/>
            <a:r>
              <a:rPr lang="en-US" sz="3200" dirty="0"/>
              <a:t>Power Bi dashboard</a:t>
            </a:r>
            <a:endParaRPr lang="en-IN" sz="3200" dirty="0"/>
          </a:p>
        </p:txBody>
      </p:sp>
      <p:pic>
        <p:nvPicPr>
          <p:cNvPr id="7" name="Picture 6">
            <a:extLst>
              <a:ext uri="{FF2B5EF4-FFF2-40B4-BE49-F238E27FC236}">
                <a16:creationId xmlns:a16="http://schemas.microsoft.com/office/drawing/2014/main" id="{0D1FC3B7-4CC8-FDBC-3B63-314F27A1D1CF}"/>
              </a:ext>
            </a:extLst>
          </p:cNvPr>
          <p:cNvPicPr>
            <a:picLocks noChangeAspect="1"/>
          </p:cNvPicPr>
          <p:nvPr/>
        </p:nvPicPr>
        <p:blipFill>
          <a:blip r:embed="rId2"/>
          <a:stretch>
            <a:fillRect/>
          </a:stretch>
        </p:blipFill>
        <p:spPr>
          <a:xfrm>
            <a:off x="99014" y="1575493"/>
            <a:ext cx="8945972" cy="5151878"/>
          </a:xfrm>
          <a:prstGeom prst="rect">
            <a:avLst/>
          </a:prstGeom>
        </p:spPr>
      </p:pic>
    </p:spTree>
    <p:extLst>
      <p:ext uri="{BB962C8B-B14F-4D97-AF65-F5344CB8AC3E}">
        <p14:creationId xmlns:p14="http://schemas.microsoft.com/office/powerpoint/2010/main" val="2407840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8858"/>
            <a:ext cx="7772400" cy="1055914"/>
          </a:xfrm>
        </p:spPr>
        <p:txBody>
          <a:bodyPr>
            <a:normAutofit/>
          </a:bodyPr>
          <a:lstStyle/>
          <a:p>
            <a:r>
              <a:rPr sz="3200" dirty="0"/>
              <a:t>Results &amp; Findings</a:t>
            </a:r>
          </a:p>
        </p:txBody>
      </p:sp>
      <p:sp>
        <p:nvSpPr>
          <p:cNvPr id="3" name="Content Placeholder 2"/>
          <p:cNvSpPr>
            <a:spLocks noGrp="1"/>
          </p:cNvSpPr>
          <p:nvPr>
            <p:ph idx="1"/>
          </p:nvPr>
        </p:nvSpPr>
        <p:spPr>
          <a:xfrm>
            <a:off x="108857" y="729343"/>
            <a:ext cx="8948057" cy="6934200"/>
          </a:xfrm>
        </p:spPr>
        <p:txBody>
          <a:bodyPr>
            <a:normAutofit/>
          </a:bodyPr>
          <a:lstStyle/>
          <a:p>
            <a:pPr marL="0" indent="0">
              <a:buNone/>
            </a:pPr>
            <a:r>
              <a:rPr b="1" dirty="0"/>
              <a:t>Summary of Visualizations</a:t>
            </a:r>
            <a:r>
              <a:rPr lang="en-US" b="1" dirty="0"/>
              <a:t> </a:t>
            </a:r>
          </a:p>
          <a:p>
            <a:endParaRPr lang="en-US" b="1" dirty="0"/>
          </a:p>
          <a:p>
            <a:r>
              <a:rPr lang="en-US" dirty="0"/>
              <a:t>The genre distribution reveals a strong preference for Drama and Action films.</a:t>
            </a:r>
          </a:p>
          <a:p>
            <a:r>
              <a:rPr lang="en-US" dirty="0"/>
              <a:t>Average running times vary considerably by genre, with Documentaries generally being the longest.</a:t>
            </a:r>
          </a:p>
          <a:p>
            <a:r>
              <a:rPr lang="en-US" dirty="0"/>
              <a:t>The annual number of movie releases has been steadily increasing, reflecting growth in content production.</a:t>
            </a:r>
          </a:p>
          <a:p>
            <a:r>
              <a:rPr lang="en-US" dirty="0"/>
              <a:t>The longest films are predominantly found in the Fantasy and Science Fiction genres.</a:t>
            </a:r>
          </a:p>
          <a:p>
            <a:r>
              <a:rPr lang="en-US" dirty="0"/>
              <a:t>Most movies are rated “U/A-13," indicating a focus on teenage audiences</a:t>
            </a:r>
          </a:p>
          <a:p>
            <a:r>
              <a:rPr lang="en-US" dirty="0"/>
              <a:t>Genre popularity has evolved over time, with a recent increase in Fantasy and Science Fiction genres.</a:t>
            </a:r>
          </a:p>
          <a:p>
            <a:r>
              <a:rPr lang="en-US" dirty="0"/>
              <a:t>A notable portion of content consists of episodic series, suggesting a strategy to retain viewers over extended periods.</a:t>
            </a:r>
          </a:p>
          <a:p>
            <a:r>
              <a:rPr lang="en-US" dirty="0"/>
              <a:t>There is a slight trend toward longer running times in recent years.</a:t>
            </a:r>
            <a:endParaRPr dirty="0"/>
          </a:p>
          <a:p>
            <a:endParaRPr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3DF2C-2A0E-A40C-5A88-880BC9E15256}"/>
              </a:ext>
            </a:extLst>
          </p:cNvPr>
          <p:cNvSpPr>
            <a:spLocks noGrp="1"/>
          </p:cNvSpPr>
          <p:nvPr>
            <p:ph type="title"/>
          </p:nvPr>
        </p:nvSpPr>
        <p:spPr/>
        <p:txBody>
          <a:bodyPr>
            <a:normAutofit/>
          </a:bodyPr>
          <a:lstStyle/>
          <a:p>
            <a:r>
              <a:rPr lang="en-US" sz="3200" dirty="0"/>
              <a:t>Key Insights:</a:t>
            </a:r>
            <a:endParaRPr lang="en-IN" sz="3200" dirty="0"/>
          </a:p>
        </p:txBody>
      </p:sp>
      <p:sp>
        <p:nvSpPr>
          <p:cNvPr id="3" name="Content Placeholder 2">
            <a:extLst>
              <a:ext uri="{FF2B5EF4-FFF2-40B4-BE49-F238E27FC236}">
                <a16:creationId xmlns:a16="http://schemas.microsoft.com/office/drawing/2014/main" id="{698477CC-5E0F-59D8-53AA-C974D0E255BA}"/>
              </a:ext>
            </a:extLst>
          </p:cNvPr>
          <p:cNvSpPr>
            <a:spLocks noGrp="1"/>
          </p:cNvSpPr>
          <p:nvPr>
            <p:ph idx="1"/>
          </p:nvPr>
        </p:nvSpPr>
        <p:spPr>
          <a:xfrm>
            <a:off x="217715" y="-359229"/>
            <a:ext cx="8469085" cy="7892143"/>
          </a:xfrm>
        </p:spPr>
        <p:txBody>
          <a:bodyPr/>
          <a:lstStyle/>
          <a:p>
            <a:r>
              <a:rPr lang="en-US" b="1" dirty="0"/>
              <a:t>Historical Analysis:</a:t>
            </a:r>
            <a:r>
              <a:rPr lang="en-US" dirty="0"/>
              <a:t> Leverage historical data to guide future production decisions, focusing on genres that are experiencing growth.</a:t>
            </a:r>
          </a:p>
          <a:p>
            <a:r>
              <a:rPr lang="en-US" b="1" dirty="0"/>
              <a:t>Audience Segmentation:</a:t>
            </a:r>
            <a:r>
              <a:rPr lang="en-US" dirty="0"/>
              <a:t> Create targeted marketing campaigns for “U/A-13” and “A” rated movies to effectively reach teenagers and adults.</a:t>
            </a:r>
          </a:p>
          <a:p>
            <a:r>
              <a:rPr lang="en-US" b="1" dirty="0"/>
              <a:t>Content Strategy:</a:t>
            </a:r>
            <a:r>
              <a:rPr lang="en-US" dirty="0"/>
              <a:t> Increase the production of Drama and Action films to align with current popular demand.</a:t>
            </a:r>
          </a:p>
          <a:p>
            <a:r>
              <a:rPr lang="en-US" b="1" dirty="0"/>
              <a:t>Marketing Campaigns:</a:t>
            </a:r>
            <a:r>
              <a:rPr lang="en-US" dirty="0"/>
              <a:t> Emphasize trends in genre popularity to generate excitement for new releases.</a:t>
            </a:r>
          </a:p>
          <a:p>
            <a:r>
              <a:rPr lang="en-US" b="1" dirty="0"/>
              <a:t>Diversify Offerings:</a:t>
            </a:r>
            <a:r>
              <a:rPr lang="en-US" dirty="0"/>
              <a:t> Expand the range of Drama and Action films to include sub-genres or unique storytelling approaches to attract diverse audience segments.	</a:t>
            </a:r>
          </a:p>
          <a:p>
            <a:endParaRPr lang="en-IN" dirty="0"/>
          </a:p>
        </p:txBody>
      </p:sp>
    </p:spTree>
    <p:extLst>
      <p:ext uri="{BB962C8B-B14F-4D97-AF65-F5344CB8AC3E}">
        <p14:creationId xmlns:p14="http://schemas.microsoft.com/office/powerpoint/2010/main" val="216357306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7087"/>
            <a:ext cx="7772400" cy="1545770"/>
          </a:xfrm>
        </p:spPr>
        <p:txBody>
          <a:bodyPr>
            <a:normAutofit/>
          </a:bodyPr>
          <a:lstStyle/>
          <a:p>
            <a:r>
              <a:rPr sz="3200" dirty="0"/>
              <a:t>Conclusion</a:t>
            </a:r>
          </a:p>
        </p:txBody>
      </p:sp>
      <p:sp>
        <p:nvSpPr>
          <p:cNvPr id="3" name="Content Placeholder 2"/>
          <p:cNvSpPr>
            <a:spLocks noGrp="1"/>
          </p:cNvSpPr>
          <p:nvPr>
            <p:ph idx="1"/>
          </p:nvPr>
        </p:nvSpPr>
        <p:spPr>
          <a:xfrm>
            <a:off x="228600" y="696686"/>
            <a:ext cx="8458200" cy="5867399"/>
          </a:xfrm>
        </p:spPr>
        <p:txBody>
          <a:bodyPr>
            <a:normAutofit/>
          </a:bodyPr>
          <a:lstStyle/>
          <a:p>
            <a:pPr marL="0" indent="0">
              <a:buNone/>
            </a:pPr>
            <a:endParaRPr lang="en-US" dirty="0"/>
          </a:p>
          <a:p>
            <a:pPr marL="0" indent="0">
              <a:buNone/>
            </a:pPr>
            <a:endParaRPr lang="en-US" dirty="0"/>
          </a:p>
          <a:p>
            <a:pPr marL="0" lvl="0" indent="0" algn="l" rtl="0">
              <a:spcBef>
                <a:spcPts val="1000"/>
              </a:spcBef>
              <a:spcAft>
                <a:spcPts val="0"/>
              </a:spcAft>
              <a:buSzPct val="79999"/>
              <a:buNone/>
            </a:pPr>
            <a:r>
              <a:rPr lang="en-US" b="1" dirty="0"/>
              <a:t>Summary</a:t>
            </a:r>
          </a:p>
          <a:p>
            <a:pPr marL="0" lvl="0" indent="0" algn="l" rtl="0">
              <a:spcBef>
                <a:spcPts val="1000"/>
              </a:spcBef>
              <a:spcAft>
                <a:spcPts val="0"/>
              </a:spcAft>
              <a:buSzPct val="79999"/>
              <a:buNone/>
            </a:pPr>
            <a:endParaRPr dirty="0"/>
          </a:p>
          <a:p>
            <a:r>
              <a:rPr lang="en-US" dirty="0"/>
              <a:t>This report provides a comprehensive analysis of the Disney+HotStar movie dataset, uncovering valuable insights and trends. The findings can help in content strategy, audience segmentation, marketing campaigns, and historical analysis.</a:t>
            </a:r>
          </a:p>
          <a:p>
            <a:pPr marL="0" indent="0">
              <a:buNone/>
            </a:pPr>
            <a:endParaRPr lang="en-US" b="1" dirty="0"/>
          </a:p>
          <a:p>
            <a:pPr marL="0" indent="0">
              <a:buNone/>
            </a:pPr>
            <a:r>
              <a:rPr lang="en-US" b="1" dirty="0"/>
              <a:t>  </a:t>
            </a:r>
          </a:p>
          <a:p>
            <a:pPr marL="0" indent="0">
              <a:buNone/>
            </a:pPr>
            <a:r>
              <a:rPr lang="en-US" b="1" dirty="0"/>
              <a:t>Impact and Recommendations</a:t>
            </a:r>
            <a:endParaRPr lang="en-US" dirty="0"/>
          </a:p>
          <a:p>
            <a:r>
              <a:rPr lang="en-US" dirty="0"/>
              <a:t>Based on the findings, it is advised to maintain investment in popular genres such as Drama and Action, focus marketing strategies on key demographics, and keep a close watch on emerging trends to stay aligned with evolving viewer preferences.</a:t>
            </a:r>
          </a:p>
          <a:p>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71"/>
            <a:ext cx="8458200" cy="4419600"/>
          </a:xfrm>
        </p:spPr>
        <p:txBody>
          <a:bodyPr>
            <a:normAutofit/>
          </a:bodyPr>
          <a:lstStyle/>
          <a:p>
            <a:pPr algn="ctr"/>
            <a:br>
              <a:rPr lang="en-US" sz="3600" dirty="0"/>
            </a:br>
            <a:br>
              <a:rPr lang="en-US" sz="3600" dirty="0"/>
            </a:br>
            <a:r>
              <a:rPr lang="en-US" sz="3600" dirty="0"/>
              <a:t>Thanks</a:t>
            </a:r>
            <a:endParaRPr sz="3600"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772400" cy="1905000"/>
          </a:xfrm>
        </p:spPr>
        <p:txBody>
          <a:bodyPr>
            <a:normAutofit/>
          </a:bodyPr>
          <a:lstStyle/>
          <a:p>
            <a:r>
              <a:rPr sz="3200" dirty="0"/>
              <a:t>Dataset Overview</a:t>
            </a:r>
          </a:p>
        </p:txBody>
      </p:sp>
      <p:sp>
        <p:nvSpPr>
          <p:cNvPr id="3" name="Content Placeholder 2"/>
          <p:cNvSpPr>
            <a:spLocks noGrp="1"/>
          </p:cNvSpPr>
          <p:nvPr>
            <p:ph idx="1"/>
          </p:nvPr>
        </p:nvSpPr>
        <p:spPr>
          <a:xfrm>
            <a:off x="457200" y="783771"/>
            <a:ext cx="7772400" cy="5987144"/>
          </a:xfrm>
        </p:spPr>
        <p:txBody>
          <a:bodyPr>
            <a:normAutofit/>
          </a:bodyPr>
          <a:lstStyle/>
          <a:p>
            <a:endParaRPr dirty="0"/>
          </a:p>
          <a:p>
            <a:r>
              <a:rPr dirty="0"/>
              <a:t>Dataset Link: </a:t>
            </a:r>
            <a:r>
              <a:rPr lang="en-IN" dirty="0"/>
              <a:t>Provided by user</a:t>
            </a:r>
            <a:endParaRPr dirty="0"/>
          </a:p>
          <a:p>
            <a:r>
              <a:rPr lang="en-US" dirty="0"/>
              <a:t>Variables: </a:t>
            </a:r>
          </a:p>
          <a:p>
            <a:r>
              <a:rPr lang="en-US" dirty="0"/>
              <a:t>hotstar_id: Unique identifier for each movie</a:t>
            </a:r>
          </a:p>
          <a:p>
            <a:r>
              <a:rPr lang="en-US" dirty="0"/>
              <a:t>title: Title of the movie</a:t>
            </a:r>
          </a:p>
          <a:p>
            <a:r>
              <a:rPr lang="en-US" dirty="0"/>
              <a:t>description: Short description of the movie</a:t>
            </a:r>
          </a:p>
          <a:p>
            <a:r>
              <a:rPr lang="en-US" dirty="0"/>
              <a:t>genre: Genre of the movie</a:t>
            </a:r>
          </a:p>
          <a:p>
            <a:r>
              <a:rPr lang="en-US" dirty="0"/>
              <a:t>year: Release year of the movie</a:t>
            </a:r>
          </a:p>
          <a:p>
            <a:r>
              <a:rPr lang="en-US" dirty="0"/>
              <a:t>age_rating: Age rating of the movie</a:t>
            </a:r>
          </a:p>
          <a:p>
            <a:r>
              <a:rPr lang="en-US" dirty="0"/>
              <a:t>running_time: Duration of the movie in minutes</a:t>
            </a:r>
          </a:p>
          <a:p>
            <a:r>
              <a:rPr lang="en-US" dirty="0"/>
              <a:t>seasons: Number of seasons (for series)</a:t>
            </a:r>
          </a:p>
          <a:p>
            <a:r>
              <a:rPr lang="en-US" dirty="0"/>
              <a:t>episodes: Number of episodes (for series)</a:t>
            </a:r>
          </a:p>
          <a:p>
            <a:r>
              <a:rPr lang="en-US" dirty="0"/>
              <a:t>type: Type of content (movie, documentary, etc.</a:t>
            </a:r>
            <a:endParaRPr dirty="0"/>
          </a:p>
        </p:txBody>
      </p:sp>
      <p:pic>
        <p:nvPicPr>
          <p:cNvPr id="5" name="Picture 4">
            <a:extLst>
              <a:ext uri="{FF2B5EF4-FFF2-40B4-BE49-F238E27FC236}">
                <a16:creationId xmlns:a16="http://schemas.microsoft.com/office/drawing/2014/main" id="{2918E26E-DDB8-0E02-4E30-88E0144953AE}"/>
              </a:ext>
            </a:extLst>
          </p:cNvPr>
          <p:cNvPicPr>
            <a:picLocks noChangeAspect="1"/>
          </p:cNvPicPr>
          <p:nvPr/>
        </p:nvPicPr>
        <p:blipFill>
          <a:blip r:embed="rId2"/>
          <a:stretch>
            <a:fillRect/>
          </a:stretch>
        </p:blipFill>
        <p:spPr>
          <a:xfrm>
            <a:off x="4669971" y="1982908"/>
            <a:ext cx="4016829" cy="3056660"/>
          </a:xfrm>
          <a:prstGeom prst="rect">
            <a:avLst/>
          </a:prstGeom>
        </p:spPr>
      </p:pic>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7087"/>
            <a:ext cx="7772400" cy="1978782"/>
          </a:xfrm>
        </p:spPr>
        <p:txBody>
          <a:bodyPr>
            <a:normAutofit/>
          </a:bodyPr>
          <a:lstStyle/>
          <a:p>
            <a:r>
              <a:rPr sz="3200" dirty="0"/>
              <a:t>Problem Statement</a:t>
            </a:r>
          </a:p>
        </p:txBody>
      </p:sp>
      <p:sp>
        <p:nvSpPr>
          <p:cNvPr id="3" name="Content Placeholder 2"/>
          <p:cNvSpPr>
            <a:spLocks noGrp="1"/>
          </p:cNvSpPr>
          <p:nvPr>
            <p:ph idx="1"/>
          </p:nvPr>
        </p:nvSpPr>
        <p:spPr>
          <a:xfrm>
            <a:off x="457200" y="751114"/>
            <a:ext cx="7772400" cy="5040088"/>
          </a:xfrm>
        </p:spPr>
        <p:txBody>
          <a:bodyPr/>
          <a:lstStyle/>
          <a:p>
            <a:endParaRPr dirty="0"/>
          </a:p>
          <a:p>
            <a:r>
              <a:rPr sz="2000" dirty="0"/>
              <a:t>Objective: Provide an in-depth analysis and visualization to understand:</a:t>
            </a:r>
          </a:p>
          <a:p>
            <a:r>
              <a:rPr sz="2000" dirty="0"/>
              <a:t>- Distribution of movies by genre</a:t>
            </a:r>
          </a:p>
          <a:p>
            <a:r>
              <a:rPr sz="2000" dirty="0"/>
              <a:t>- Running times</a:t>
            </a:r>
            <a:endParaRPr lang="en-US" sz="2000" dirty="0"/>
          </a:p>
          <a:p>
            <a:r>
              <a:rPr lang="en-US" sz="2000" dirty="0"/>
              <a:t>- R</a:t>
            </a:r>
            <a:r>
              <a:rPr sz="2000" dirty="0"/>
              <a:t>elease years</a:t>
            </a:r>
            <a:endParaRPr lang="en-US" sz="2000" dirty="0"/>
          </a:p>
          <a:p>
            <a:r>
              <a:rPr lang="en-US" sz="2000" dirty="0"/>
              <a:t>- A</a:t>
            </a:r>
            <a:r>
              <a:rPr sz="2000" dirty="0"/>
              <a:t>ge ratings</a:t>
            </a:r>
          </a:p>
          <a:p>
            <a:r>
              <a:rPr sz="2000" dirty="0"/>
              <a:t>- Other attributes</a:t>
            </a:r>
          </a:p>
          <a:p>
            <a:endParaRPr dirty="0"/>
          </a:p>
        </p:txBody>
      </p:sp>
      <p:pic>
        <p:nvPicPr>
          <p:cNvPr id="5" name="Picture 4">
            <a:extLst>
              <a:ext uri="{FF2B5EF4-FFF2-40B4-BE49-F238E27FC236}">
                <a16:creationId xmlns:a16="http://schemas.microsoft.com/office/drawing/2014/main" id="{CC295C3F-0547-1B02-CE0C-DB6F5D7DEAB2}"/>
              </a:ext>
            </a:extLst>
          </p:cNvPr>
          <p:cNvPicPr>
            <a:picLocks noChangeAspect="1"/>
          </p:cNvPicPr>
          <p:nvPr/>
        </p:nvPicPr>
        <p:blipFill>
          <a:blip r:embed="rId2"/>
          <a:stretch>
            <a:fillRect/>
          </a:stretch>
        </p:blipFill>
        <p:spPr>
          <a:xfrm>
            <a:off x="4145513" y="3210597"/>
            <a:ext cx="4631562" cy="30595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8343"/>
            <a:ext cx="7772400" cy="1717525"/>
          </a:xfrm>
        </p:spPr>
        <p:txBody>
          <a:bodyPr>
            <a:normAutofit/>
          </a:bodyPr>
          <a:lstStyle/>
          <a:p>
            <a:r>
              <a:rPr sz="3200" dirty="0"/>
              <a:t>Business Use Cases</a:t>
            </a:r>
          </a:p>
        </p:txBody>
      </p:sp>
      <p:sp>
        <p:nvSpPr>
          <p:cNvPr id="3" name="Content Placeholder 2"/>
          <p:cNvSpPr>
            <a:spLocks noGrp="1"/>
          </p:cNvSpPr>
          <p:nvPr>
            <p:ph idx="1"/>
          </p:nvPr>
        </p:nvSpPr>
        <p:spPr>
          <a:xfrm>
            <a:off x="457200" y="424544"/>
            <a:ext cx="8229600" cy="6281056"/>
          </a:xfrm>
        </p:spPr>
        <p:txBody>
          <a:bodyPr/>
          <a:lstStyle/>
          <a:p>
            <a:endParaRPr dirty="0"/>
          </a:p>
          <a:p>
            <a:r>
              <a:rPr sz="2000" dirty="0"/>
              <a:t>1. Content Strategy: Understand popular genres to plan content.</a:t>
            </a:r>
          </a:p>
          <a:p>
            <a:r>
              <a:rPr sz="2000" dirty="0"/>
              <a:t>2. Audience Segmentation: Tailor recommendations based on age ratings and running times.</a:t>
            </a:r>
          </a:p>
          <a:p>
            <a:r>
              <a:rPr sz="2000" dirty="0"/>
              <a:t>3. Marketing Campaigns: Design targeted campaigns based on movie trends.</a:t>
            </a:r>
          </a:p>
          <a:p>
            <a:r>
              <a:rPr sz="2000" dirty="0"/>
              <a:t>4. Historical Analysis: Analyze historical trends for informed decisions.</a:t>
            </a:r>
          </a:p>
          <a:p>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59374-9341-DC04-2FFB-6C6BDB6E41CC}"/>
              </a:ext>
            </a:extLst>
          </p:cNvPr>
          <p:cNvSpPr>
            <a:spLocks noGrp="1"/>
          </p:cNvSpPr>
          <p:nvPr>
            <p:ph type="title"/>
          </p:nvPr>
        </p:nvSpPr>
        <p:spPr/>
        <p:txBody>
          <a:bodyPr>
            <a:normAutofit/>
          </a:bodyPr>
          <a:lstStyle/>
          <a:p>
            <a:r>
              <a:rPr lang="en-US" sz="3200" dirty="0"/>
              <a:t>Approach</a:t>
            </a:r>
            <a:endParaRPr lang="en-IN" sz="3200" dirty="0"/>
          </a:p>
        </p:txBody>
      </p:sp>
      <p:sp>
        <p:nvSpPr>
          <p:cNvPr id="3" name="Content Placeholder 2">
            <a:extLst>
              <a:ext uri="{FF2B5EF4-FFF2-40B4-BE49-F238E27FC236}">
                <a16:creationId xmlns:a16="http://schemas.microsoft.com/office/drawing/2014/main" id="{ABFA5571-EE4D-0F64-6CB9-91383B63B0B7}"/>
              </a:ext>
            </a:extLst>
          </p:cNvPr>
          <p:cNvSpPr>
            <a:spLocks noGrp="1"/>
          </p:cNvSpPr>
          <p:nvPr>
            <p:ph idx="1"/>
          </p:nvPr>
        </p:nvSpPr>
        <p:spPr>
          <a:xfrm>
            <a:off x="685800" y="1935240"/>
            <a:ext cx="7772400" cy="3649133"/>
          </a:xfrm>
        </p:spPr>
        <p:txBody>
          <a:bodyPr/>
          <a:lstStyle/>
          <a:p>
            <a:pPr marL="342900" lvl="0" indent="-342900" algn="l" rtl="0">
              <a:spcBef>
                <a:spcPts val="1000"/>
              </a:spcBef>
              <a:spcAft>
                <a:spcPts val="0"/>
              </a:spcAft>
              <a:buSzPts val="1440"/>
              <a:buChar char="►"/>
            </a:pPr>
            <a:r>
              <a:rPr lang="en-US" sz="2000" dirty="0"/>
              <a:t>1. Data Loading: Import dataset </a:t>
            </a:r>
            <a:r>
              <a:rPr lang="en-US" sz="2000" dirty="0">
                <a:sym typeface="Century Gothic"/>
              </a:rPr>
              <a:t>into Power </a:t>
            </a:r>
            <a:r>
              <a:rPr lang="en-US" sz="2000" dirty="0"/>
              <a:t>BI.</a:t>
            </a:r>
          </a:p>
          <a:p>
            <a:pPr marL="342900" lvl="0" indent="-342900" algn="l" rtl="0">
              <a:spcBef>
                <a:spcPts val="1000"/>
              </a:spcBef>
              <a:spcAft>
                <a:spcPts val="0"/>
              </a:spcAft>
              <a:buSzPts val="1440"/>
              <a:buChar char="►"/>
            </a:pPr>
            <a:r>
              <a:rPr lang="en-US" sz="2000" dirty="0"/>
              <a:t>2. Data Cleaning: Address missing or inconsistent values.</a:t>
            </a:r>
          </a:p>
          <a:p>
            <a:pPr marL="342900" lvl="0" indent="-342900" algn="l" rtl="0">
              <a:spcBef>
                <a:spcPts val="1000"/>
              </a:spcBef>
              <a:spcAft>
                <a:spcPts val="0"/>
              </a:spcAft>
              <a:buSzPts val="1440"/>
              <a:buChar char="►"/>
            </a:pPr>
            <a:r>
              <a:rPr lang="en-US" sz="2000" dirty="0"/>
              <a:t>3. Data Visualization: Create visualizations to interpret data.</a:t>
            </a:r>
          </a:p>
          <a:p>
            <a:pPr marL="342900" lvl="0" indent="-342900" algn="l" rtl="0">
              <a:spcBef>
                <a:spcPts val="1000"/>
              </a:spcBef>
              <a:spcAft>
                <a:spcPts val="0"/>
              </a:spcAft>
              <a:buSzPts val="1440"/>
              <a:buChar char="►"/>
            </a:pPr>
            <a:r>
              <a:rPr lang="en-US" sz="2000" dirty="0"/>
              <a:t>4. Exploratory Analysis: Uncover patterns and trends.</a:t>
            </a:r>
          </a:p>
          <a:p>
            <a:pPr marL="342900" lvl="0" indent="-342900" algn="l" rtl="0">
              <a:spcBef>
                <a:spcPts val="1000"/>
              </a:spcBef>
              <a:spcAft>
                <a:spcPts val="0"/>
              </a:spcAft>
              <a:buSzPts val="1440"/>
              <a:buChar char="►"/>
            </a:pPr>
            <a:r>
              <a:rPr lang="en-US" sz="2000" dirty="0"/>
              <a:t>5. Documentation: Summarize findings and visualizations.</a:t>
            </a:r>
          </a:p>
          <a:p>
            <a:endParaRPr lang="en-IN" dirty="0"/>
          </a:p>
        </p:txBody>
      </p:sp>
    </p:spTree>
    <p:extLst>
      <p:ext uri="{BB962C8B-B14F-4D97-AF65-F5344CB8AC3E}">
        <p14:creationId xmlns:p14="http://schemas.microsoft.com/office/powerpoint/2010/main" val="420500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4544"/>
            <a:ext cx="7772400" cy="1055914"/>
          </a:xfrm>
        </p:spPr>
        <p:txBody>
          <a:bodyPr>
            <a:normAutofit/>
          </a:bodyPr>
          <a:lstStyle/>
          <a:p>
            <a:r>
              <a:rPr lang="en-US" sz="3200" dirty="0"/>
              <a:t>TAsk</a:t>
            </a:r>
            <a:endParaRPr sz="3200" dirty="0"/>
          </a:p>
        </p:txBody>
      </p:sp>
      <p:sp>
        <p:nvSpPr>
          <p:cNvPr id="3" name="Content Placeholder 2"/>
          <p:cNvSpPr>
            <a:spLocks noGrp="1"/>
          </p:cNvSpPr>
          <p:nvPr>
            <p:ph idx="1"/>
          </p:nvPr>
        </p:nvSpPr>
        <p:spPr>
          <a:xfrm>
            <a:off x="457200" y="2142068"/>
            <a:ext cx="7772400" cy="3649133"/>
          </a:xfrm>
        </p:spPr>
        <p:txBody>
          <a:bodyPr>
            <a:normAutofit fontScale="25000" lnSpcReduction="20000"/>
          </a:bodyPr>
          <a:lstStyle/>
          <a:p>
            <a:endParaRPr dirty="0"/>
          </a:p>
          <a:p>
            <a:r>
              <a:rPr lang="en-US" sz="7200" dirty="0"/>
              <a:t>1. Distribution of Movies by Genre</a:t>
            </a:r>
          </a:p>
          <a:p>
            <a:r>
              <a:rPr lang="en-US" sz="7200" dirty="0"/>
              <a:t>2. Average Running Time by Genre</a:t>
            </a:r>
          </a:p>
          <a:p>
            <a:r>
              <a:rPr lang="en-US" sz="7200" dirty="0"/>
              <a:t>3. Movies Released Each Year</a:t>
            </a:r>
          </a:p>
          <a:p>
            <a:r>
              <a:rPr lang="en-US" sz="7200" dirty="0"/>
              <a:t>4. Top 10 Longest Movies</a:t>
            </a:r>
          </a:p>
          <a:p>
            <a:r>
              <a:rPr lang="en-US" sz="7200" dirty="0"/>
              <a:t>5. Movies by Age Rating</a:t>
            </a:r>
          </a:p>
          <a:p>
            <a:r>
              <a:rPr lang="en-US" sz="7200" dirty="0"/>
              <a:t>6. Count of Movies by Year and Genre</a:t>
            </a:r>
          </a:p>
          <a:p>
            <a:r>
              <a:rPr lang="en-US" sz="7200" dirty="0"/>
              <a:t>7. Most Common Movie Types</a:t>
            </a:r>
          </a:p>
          <a:p>
            <a:r>
              <a:rPr lang="en-US" sz="7200" dirty="0"/>
              <a:t>8. Correlation Between Running Time and Year</a:t>
            </a:r>
          </a:p>
          <a:p>
            <a:r>
              <a:rPr lang="en-US" sz="7200" dirty="0"/>
              <a:t>9. Genre Popularity Over Time</a:t>
            </a:r>
          </a:p>
          <a:p>
            <a:r>
              <a:rPr lang="en-US" sz="7200" dirty="0"/>
              <a:t>10. Movies by Genre and Age Rating</a:t>
            </a:r>
          </a:p>
          <a:p>
            <a:r>
              <a:rPr lang="en-US" sz="7200" dirty="0"/>
              <a:t>11. Movies with Maximum Episodes</a:t>
            </a:r>
          </a:p>
          <a:p>
            <a:r>
              <a:rPr lang="en-US" sz="7200" dirty="0"/>
              <a:t>12. Distribution of Running Time</a:t>
            </a:r>
          </a:p>
          <a:p>
            <a:r>
              <a:rPr lang="en-US" sz="7200" dirty="0"/>
              <a:t>13. Analysis of Specific Genres</a:t>
            </a:r>
          </a:p>
          <a:p>
            <a:endParaRPr dirty="0"/>
          </a:p>
        </p:txBody>
      </p:sp>
    </p:spTree>
    <p:extLst>
      <p:ext uri="{BB962C8B-B14F-4D97-AF65-F5344CB8AC3E}">
        <p14:creationId xmlns:p14="http://schemas.microsoft.com/office/powerpoint/2010/main" val="1526828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7973"/>
            <a:ext cx="7772400" cy="1967896"/>
          </a:xfrm>
        </p:spPr>
        <p:txBody>
          <a:bodyPr/>
          <a:lstStyle/>
          <a:p>
            <a:r>
              <a:rPr dirty="0"/>
              <a:t>Distribution of Movies by Genre</a:t>
            </a:r>
          </a:p>
        </p:txBody>
      </p:sp>
      <p:sp>
        <p:nvSpPr>
          <p:cNvPr id="3" name="Content Placeholder 2"/>
          <p:cNvSpPr>
            <a:spLocks noGrp="1"/>
          </p:cNvSpPr>
          <p:nvPr>
            <p:ph idx="1"/>
          </p:nvPr>
        </p:nvSpPr>
        <p:spPr>
          <a:xfrm>
            <a:off x="457200" y="97972"/>
            <a:ext cx="7772400" cy="5497285"/>
          </a:xfrm>
        </p:spPr>
        <p:txBody>
          <a:bodyPr/>
          <a:lstStyle/>
          <a:p>
            <a:r>
              <a:rPr lang="en-US" b="1" dirty="0"/>
              <a:t>Objective: </a:t>
            </a:r>
            <a:r>
              <a:rPr lang="en-US" dirty="0"/>
              <a:t>To understand the distribution of movies across different genres.</a:t>
            </a:r>
          </a:p>
          <a:p>
            <a:r>
              <a:rPr lang="en-US" b="1" dirty="0"/>
              <a:t>Insight:</a:t>
            </a:r>
          </a:p>
          <a:p>
            <a:pPr fontAlgn="base"/>
            <a:r>
              <a:rPr lang="en-US" dirty="0"/>
              <a:t>The most common genres.</a:t>
            </a:r>
          </a:p>
          <a:p>
            <a:pPr fontAlgn="base"/>
            <a:r>
              <a:rPr lang="en-US" dirty="0"/>
              <a:t>The least common genres.</a:t>
            </a:r>
          </a:p>
          <a:p>
            <a:r>
              <a:rPr b="1" dirty="0"/>
              <a:t>Visualization</a:t>
            </a:r>
            <a:r>
              <a:rPr dirty="0"/>
              <a:t>: </a:t>
            </a:r>
          </a:p>
        </p:txBody>
      </p:sp>
      <p:pic>
        <p:nvPicPr>
          <p:cNvPr id="7" name="Picture 6">
            <a:extLst>
              <a:ext uri="{FF2B5EF4-FFF2-40B4-BE49-F238E27FC236}">
                <a16:creationId xmlns:a16="http://schemas.microsoft.com/office/drawing/2014/main" id="{8052BF02-387D-76A1-EE46-FA8384620F2B}"/>
              </a:ext>
            </a:extLst>
          </p:cNvPr>
          <p:cNvPicPr>
            <a:picLocks noChangeAspect="1"/>
          </p:cNvPicPr>
          <p:nvPr/>
        </p:nvPicPr>
        <p:blipFill>
          <a:blip r:embed="rId2"/>
          <a:stretch>
            <a:fillRect/>
          </a:stretch>
        </p:blipFill>
        <p:spPr>
          <a:xfrm>
            <a:off x="3124200" y="3581400"/>
            <a:ext cx="5780314" cy="3053792"/>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5057"/>
            <a:ext cx="7772400" cy="1426029"/>
          </a:xfrm>
        </p:spPr>
        <p:txBody>
          <a:bodyPr>
            <a:normAutofit/>
          </a:bodyPr>
          <a:lstStyle/>
          <a:p>
            <a:r>
              <a:rPr sz="3200" dirty="0"/>
              <a:t>Average Running Time by Genre</a:t>
            </a:r>
          </a:p>
        </p:txBody>
      </p:sp>
      <p:sp>
        <p:nvSpPr>
          <p:cNvPr id="3" name="Content Placeholder 2"/>
          <p:cNvSpPr>
            <a:spLocks noGrp="1"/>
          </p:cNvSpPr>
          <p:nvPr>
            <p:ph idx="1"/>
          </p:nvPr>
        </p:nvSpPr>
        <p:spPr>
          <a:xfrm>
            <a:off x="457200" y="0"/>
            <a:ext cx="7772400" cy="5791201"/>
          </a:xfrm>
        </p:spPr>
        <p:txBody>
          <a:bodyPr>
            <a:normAutofit/>
          </a:bodyPr>
          <a:lstStyle/>
          <a:p>
            <a:r>
              <a:rPr b="1" dirty="0"/>
              <a:t>Insight</a:t>
            </a:r>
            <a:r>
              <a:rPr dirty="0"/>
              <a:t>: </a:t>
            </a:r>
            <a:r>
              <a:rPr lang="en-US" dirty="0"/>
              <a:t>This bar chart highlights the genres that typically have longer or shorter average running times. For instance, if "Documentary" exhibits a significantly higher average running time compared to "Comedy," it suggests that documentaries on Disney+ HotStar are more in-depth and detailed. Conversely, genres like "Animation" might have shorter average running times, making them suitable for younger audiences. Overall, this chart provides insight into which genres tend to have longer or shorter average running times. </a:t>
            </a:r>
          </a:p>
          <a:p>
            <a:r>
              <a:rPr b="1" dirty="0"/>
              <a:t>Visualization:</a:t>
            </a:r>
          </a:p>
        </p:txBody>
      </p:sp>
      <p:pic>
        <p:nvPicPr>
          <p:cNvPr id="5" name="Picture 4">
            <a:extLst>
              <a:ext uri="{FF2B5EF4-FFF2-40B4-BE49-F238E27FC236}">
                <a16:creationId xmlns:a16="http://schemas.microsoft.com/office/drawing/2014/main" id="{E332CFC8-2700-43F4-8B1A-3AD2C1998DDB}"/>
              </a:ext>
            </a:extLst>
          </p:cNvPr>
          <p:cNvPicPr>
            <a:picLocks noChangeAspect="1"/>
          </p:cNvPicPr>
          <p:nvPr/>
        </p:nvPicPr>
        <p:blipFill>
          <a:blip r:embed="rId2"/>
          <a:stretch>
            <a:fillRect/>
          </a:stretch>
        </p:blipFill>
        <p:spPr>
          <a:xfrm>
            <a:off x="3456420" y="3777343"/>
            <a:ext cx="5306580" cy="2807664"/>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231</TotalTime>
  <Words>1489</Words>
  <Application>Microsoft Office PowerPoint</Application>
  <PresentationFormat>On-screen Show (4:3)</PresentationFormat>
  <Paragraphs>125</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Century Gothic</vt:lpstr>
      <vt:lpstr>Celestial</vt:lpstr>
      <vt:lpstr>Disney+ HotStar Data Analysis</vt:lpstr>
      <vt:lpstr>Introduction to hotstar</vt:lpstr>
      <vt:lpstr>Dataset Overview</vt:lpstr>
      <vt:lpstr>Problem Statement</vt:lpstr>
      <vt:lpstr>Business Use Cases</vt:lpstr>
      <vt:lpstr>Approach</vt:lpstr>
      <vt:lpstr>TAsk</vt:lpstr>
      <vt:lpstr>Distribution of Movies by Genre</vt:lpstr>
      <vt:lpstr>Average Running Time by Genre</vt:lpstr>
      <vt:lpstr>Movies Released Each Year</vt:lpstr>
      <vt:lpstr>Top 10 Longest Movies</vt:lpstr>
      <vt:lpstr>Movies by Age Rating</vt:lpstr>
      <vt:lpstr>Count of Movies by Year and Genre</vt:lpstr>
      <vt:lpstr>Most Common Movie Types</vt:lpstr>
      <vt:lpstr>Correlation Between Running Time and Year</vt:lpstr>
      <vt:lpstr>Genre Popularity Over Time</vt:lpstr>
      <vt:lpstr>Movies by Genre and Age Rating</vt:lpstr>
      <vt:lpstr>TV Shows with Maximum Episodes</vt:lpstr>
      <vt:lpstr>Distribution of Running Time</vt:lpstr>
      <vt:lpstr>Analysis of Specific Genres</vt:lpstr>
      <vt:lpstr>Power Bi dashboard</vt:lpstr>
      <vt:lpstr>Results &amp; Findings</vt:lpstr>
      <vt:lpstr>Key Insights:</vt:lpstr>
      <vt:lpstr>Conclusion</vt:lpstr>
      <vt:lpstr>  Thanks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pooja kamate</cp:lastModifiedBy>
  <cp:revision>60</cp:revision>
  <dcterms:created xsi:type="dcterms:W3CDTF">2013-01-27T09:14:16Z</dcterms:created>
  <dcterms:modified xsi:type="dcterms:W3CDTF">2024-08-01T17:47:29Z</dcterms:modified>
  <cp:category/>
</cp:coreProperties>
</file>