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  <p:embeddedFont>
      <p:font typeface="Palatino Linotyp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7D3C21-B239-48C1-B662-7968656D49A2}">
  <a:tblStyle styleId="{E17D3C21-B239-48C1-B662-7968656D49A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MavenPro-bold.fntdata"/><Relationship Id="rId12" Type="http://schemas.openxmlformats.org/officeDocument/2006/relationships/slide" Target="slides/slide6.xml"/><Relationship Id="rId34" Type="http://schemas.openxmlformats.org/officeDocument/2006/relationships/font" Target="fonts/MavenPro-regular.fntdata"/><Relationship Id="rId15" Type="http://schemas.openxmlformats.org/officeDocument/2006/relationships/slide" Target="slides/slide9.xml"/><Relationship Id="rId37" Type="http://schemas.openxmlformats.org/officeDocument/2006/relationships/font" Target="fonts/PalatinoLinotype-bold.fntdata"/><Relationship Id="rId14" Type="http://schemas.openxmlformats.org/officeDocument/2006/relationships/slide" Target="slides/slide8.xml"/><Relationship Id="rId36" Type="http://schemas.openxmlformats.org/officeDocument/2006/relationships/font" Target="fonts/PalatinoLinotype-regular.fntdata"/><Relationship Id="rId17" Type="http://schemas.openxmlformats.org/officeDocument/2006/relationships/slide" Target="slides/slide11.xml"/><Relationship Id="rId39" Type="http://schemas.openxmlformats.org/officeDocument/2006/relationships/font" Target="fonts/PalatinoLinotype-boldItalic.fntdata"/><Relationship Id="rId16" Type="http://schemas.openxmlformats.org/officeDocument/2006/relationships/slide" Target="slides/slide10.xml"/><Relationship Id="rId38" Type="http://schemas.openxmlformats.org/officeDocument/2006/relationships/font" Target="fonts/PalatinoLinotyp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97f1d6a55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c97f1d6a55_1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97f1d6a55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c97f1d6a55_1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c97f1d6a55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c97f1d6a55_1_1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9727801c1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9727801c1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c9727801c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c9727801c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9727801c1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c9727801c1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9727801c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c9727801c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c9727801c1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c9727801c1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c97f1d6a55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c97f1d6a55_1_2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9727801c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9727801c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c97f1d6a55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c97f1d6a55_1_2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97f1d6a55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c97f1d6a55_1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97f1d6a55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c97f1d6a55_1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97f1d6a55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c97f1d6a55_1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97f1d6a55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c97f1d6a55_1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97f1d6a5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c97f1d6a55_1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97f1d6a55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c97f1d6a55_1_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97f1d6a55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c97f1d6a55_1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97f1d6a55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c97f1d6a55_1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1190782" y="341522"/>
            <a:ext cx="71151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1190782" y="1620012"/>
            <a:ext cx="7115100" cy="29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013974" y="4719638"/>
            <a:ext cx="232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1190783" y="471963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362181" y="4719638"/>
            <a:ext cx="61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0" y="423865"/>
            <a:ext cx="850500" cy="4719600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0" y="-2"/>
            <a:ext cx="423900" cy="5143500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49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xteriér budovy proti jasne modrému nebu" id="286" name="Google Shape;286;p14"/>
          <p:cNvPicPr preferRelativeResize="0"/>
          <p:nvPr/>
        </p:nvPicPr>
        <p:blipFill rotWithShape="1">
          <a:blip r:embed="rId3">
            <a:alphaModFix/>
          </a:blip>
          <a:srcRect b="7536" l="0" r="-1" t="7535"/>
          <a:stretch/>
        </p:blipFill>
        <p:spPr>
          <a:xfrm>
            <a:off x="2286" y="8"/>
            <a:ext cx="9141714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/>
          <p:nvPr/>
        </p:nvSpPr>
        <p:spPr>
          <a:xfrm>
            <a:off x="0" y="-1"/>
            <a:ext cx="5663984" cy="514350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Pooja Laxmi Sankarakameswaran</a:t>
            </a:r>
            <a:endParaRPr sz="20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8" name="Google Shape;288;p14"/>
          <p:cNvSpPr txBox="1"/>
          <p:nvPr>
            <p:ph type="ctrTitle"/>
          </p:nvPr>
        </p:nvSpPr>
        <p:spPr>
          <a:xfrm>
            <a:off x="430338" y="315528"/>
            <a:ext cx="48033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NEWS POPULARITY PREDICTION</a:t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5664060" y="1031621"/>
            <a:ext cx="2078024" cy="411187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5664059" y="0"/>
            <a:ext cx="1030175" cy="5143499"/>
          </a:xfrm>
          <a:prstGeom prst="rect">
            <a:avLst/>
          </a:prstGeom>
          <a:gradFill>
            <a:gsLst>
              <a:gs pos="0">
                <a:srgbClr val="0BA5E8">
                  <a:alpha val="49803"/>
                </a:srgbClr>
              </a:gs>
              <a:gs pos="25000">
                <a:srgbClr val="5066E1">
                  <a:alpha val="60000"/>
                </a:srgbClr>
              </a:gs>
              <a:gs pos="50000">
                <a:srgbClr val="894EC0">
                  <a:alpha val="54901"/>
                </a:srgbClr>
              </a:gs>
              <a:gs pos="81000">
                <a:srgbClr val="E54196">
                  <a:alpha val="49803"/>
                </a:srgbClr>
              </a:gs>
              <a:gs pos="99000">
                <a:srgbClr val="BE4449">
                  <a:alpha val="49803"/>
                </a:srgbClr>
              </a:gs>
              <a:gs pos="100000">
                <a:srgbClr val="BE4449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014450" y="151023"/>
            <a:ext cx="71151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FINAL FEATURE LIST</a:t>
            </a:r>
            <a:endParaRPr/>
          </a:p>
        </p:txBody>
      </p:sp>
      <p:sp>
        <p:nvSpPr>
          <p:cNvPr id="345" name="Google Shape;345;p23"/>
          <p:cNvSpPr txBox="1"/>
          <p:nvPr/>
        </p:nvSpPr>
        <p:spPr>
          <a:xfrm>
            <a:off x="5250353" y="1300118"/>
            <a:ext cx="237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891750" y="635800"/>
            <a:ext cx="7932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'n_tokens_content', 'num_hrefs', 'num_self_hrefs', 'num_imgs', 'num_videos', 'num_keywords', 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'data_channel_is_entertainment', 'data_channel_is_tech', 'data_channel_is_world', 'kw_min_min', 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'kw_max_max', 'kw_avg_max', 'kw_min_avg', 'kw_max_avg', 'kw_avg_avg', 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'self_reference_min_shares', 'weekday_is_tuesday', 'weekday_is_wednesday', 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'weekday_is_thursday', 'weekday_is_friday', 'weekday_is_saturday', 'LDA_02', 'LDA_03', 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'global_subjectivity', 'global_sentiment_polarity', 'min_positive_polarity', 'min_negative_polarity'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190775" y="341523"/>
            <a:ext cx="71151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DATA MINING MODELS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190775" y="1362075"/>
            <a:ext cx="71151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03200" lvl="0" marL="177800" rtl="0" algn="l">
              <a:spcBef>
                <a:spcPts val="90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KNN Classifier</a:t>
            </a:r>
            <a:b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05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Logistic Regression</a:t>
            </a:r>
            <a:b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03200" lvl="0" marL="177800" rtl="0" algn="l">
              <a:spcBef>
                <a:spcPts val="90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Random Forest Classifier</a:t>
            </a:r>
            <a:b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0500" lvl="0" marL="1778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Decision Trees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76200" lvl="0" marL="177800" rtl="0" algn="l">
              <a:lnSpc>
                <a:spcPct val="110000"/>
              </a:lnSpc>
              <a:spcBef>
                <a:spcPts val="9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297925" y="1990351"/>
            <a:ext cx="7115100" cy="97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190775" y="103398"/>
            <a:ext cx="7115100" cy="57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</a:t>
            </a:r>
            <a:endParaRPr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975" y="1835800"/>
            <a:ext cx="4002225" cy="320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4" name="Google Shape;3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100" y="1835811"/>
            <a:ext cx="3943900" cy="30518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26"/>
          <p:cNvSpPr txBox="1"/>
          <p:nvPr/>
        </p:nvSpPr>
        <p:spPr>
          <a:xfrm>
            <a:off x="904975" y="719125"/>
            <a:ext cx="803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kNN Classifier demonstrated an accuracy of 99.90%, precision of 99.93%, recall of 99.96%, F1 score of 99.94%, RMSE of 0.0318, R2 score value of 0.9870, AUC of 0.9961, and mean CV score of 0.9706.</a:t>
            </a:r>
            <a:endParaRPr sz="16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190775" y="186748"/>
            <a:ext cx="7115100" cy="50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954875" y="695250"/>
            <a:ext cx="80964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Logistic Regression exhibited strong performance with an accuracy of 99.86%, precision of 99.88%, recall of 99.97%, F1 score of 99.92%, RMSE of 0.0372, R2 score value of 0.9821, AUC of 0.9932, and mean CV score of 0.9916.</a:t>
            </a:r>
            <a:endParaRPr sz="16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875" y="1740625"/>
            <a:ext cx="3952874" cy="331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3" name="Google Shape;3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050" y="1740625"/>
            <a:ext cx="3931450" cy="331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1190775" y="127223"/>
            <a:ext cx="7115100" cy="56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379" name="Google Shape;379;p28"/>
          <p:cNvSpPr txBox="1"/>
          <p:nvPr/>
        </p:nvSpPr>
        <p:spPr>
          <a:xfrm>
            <a:off x="859625" y="564350"/>
            <a:ext cx="82152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Random Forest Classifier demonstrated excellent performance, achieving an accuracy of 99.99%, precision of 100%, recall of 99.99%, F1 score of 99.99%, RMSE of 0.0112, R2 score value of 0.9984, AUC of 0.9999, and mean CV score of 0.9979.</a:t>
            </a:r>
            <a:endParaRPr sz="16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80" name="Google Shape;3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25" y="1600200"/>
            <a:ext cx="3952874" cy="35433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1" name="Google Shape;3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375" y="1597850"/>
            <a:ext cx="4188625" cy="354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190775" y="198648"/>
            <a:ext cx="7115100" cy="52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387" name="Google Shape;387;p29"/>
          <p:cNvSpPr txBox="1"/>
          <p:nvPr/>
        </p:nvSpPr>
        <p:spPr>
          <a:xfrm>
            <a:off x="859625" y="635800"/>
            <a:ext cx="82035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Decision Trees model delivered outstanding performance, with an accuracy of 99.99%, precision of 100%, recall of 99.99%, F1 score of 99.99%, RMSE of 0.0112, R2 score value of 0.9984, AUC of 0.9999, and mean CV score of 0.9997.</a:t>
            </a:r>
            <a:endParaRPr sz="16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25" y="1585975"/>
            <a:ext cx="3988600" cy="3557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9" name="Google Shape;3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825" y="1585975"/>
            <a:ext cx="4036301" cy="3557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1190775" y="341525"/>
            <a:ext cx="7115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PROJECT RESULTS</a:t>
            </a:r>
            <a:endParaRPr/>
          </a:p>
        </p:txBody>
      </p:sp>
      <p:graphicFrame>
        <p:nvGraphicFramePr>
          <p:cNvPr id="395" name="Google Shape;395;p30"/>
          <p:cNvGraphicFramePr/>
          <p:nvPr/>
        </p:nvGraphicFramePr>
        <p:xfrm>
          <a:off x="1054588" y="207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{E17D3C21-B239-48C1-B662-7968656D49A2}</a:tableStyleId>
              </a:tblPr>
              <a:tblGrid>
                <a:gridCol w="1627725"/>
                <a:gridCol w="840825"/>
                <a:gridCol w="782825"/>
                <a:gridCol w="720850"/>
                <a:gridCol w="689850"/>
                <a:gridCol w="875275"/>
                <a:gridCol w="752075"/>
                <a:gridCol w="703325"/>
                <a:gridCol w="653900"/>
              </a:tblGrid>
              <a:tr h="5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Name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RMSE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 Score Value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AUC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 CV Score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1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kNN Classifier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0.998991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0.999311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0.999587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0.999449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0.031764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0.98701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0.996079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0.970639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 Classifier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0.999874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0.999862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0.999931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0.01123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0.998376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0.999931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0.997906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0.998613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0.998761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0.999724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0.999242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0.037247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0.982139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0.993176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0.99155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0.999874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0.999862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0.999931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0.01123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0.998376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0.999931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0.999697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6" name="Google Shape;396;p30"/>
          <p:cNvSpPr txBox="1"/>
          <p:nvPr/>
        </p:nvSpPr>
        <p:spPr>
          <a:xfrm>
            <a:off x="847725" y="897725"/>
            <a:ext cx="8060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Based on the model performance summary, the Random Forest Classifier emerges as the top-performing model, showcasing exceptional accuracy, precision, recall, and F1 score, along with superior RMSE, R2 score value, AUC, and mean CV score.</a:t>
            </a:r>
            <a:endParaRPr sz="16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190775" y="341523"/>
            <a:ext cx="7115100" cy="56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FOR DECISION MAKING</a:t>
            </a:r>
            <a:endParaRPr/>
          </a:p>
        </p:txBody>
      </p:sp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1190775" y="1028700"/>
            <a:ext cx="7384200" cy="385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1. Optimize article length and multimedia content (images, videos) to maintain reader engagement.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2. Use relevant keywords and trending topics for better discoverability and relevance.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3. Tailor content to specific channels based on reader preferences and interests.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4. Publish articles on days with higher sharing trends to maximize exposure.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5. Ensure articles evoke strong emotions, maintain balanced sentiment, and reference successful previous content for increased engagement and virality.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1421738" y="55798"/>
            <a:ext cx="7115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PROJECT OUTCOMES</a:t>
            </a:r>
            <a:endParaRPr/>
          </a:p>
        </p:txBody>
      </p:sp>
      <p:sp>
        <p:nvSpPr>
          <p:cNvPr id="408" name="Google Shape;408;p32"/>
          <p:cNvSpPr txBox="1"/>
          <p:nvPr>
            <p:ph idx="1" type="body"/>
          </p:nvPr>
        </p:nvSpPr>
        <p:spPr>
          <a:xfrm>
            <a:off x="1002500" y="707400"/>
            <a:ext cx="7953600" cy="4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alatino Linotype"/>
                <a:ea typeface="Palatino Linotype"/>
                <a:cs typeface="Palatino Linotype"/>
                <a:sym typeface="Palatino Linotype"/>
              </a:rPr>
              <a:t>- Successfully employed machine learning techniques to predict article popularity based on various features.</a:t>
            </a:r>
            <a:endParaRPr sz="1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Palatino Linotype"/>
                <a:ea typeface="Palatino Linotype"/>
                <a:cs typeface="Palatino Linotype"/>
                <a:sym typeface="Palatino Linotype"/>
              </a:rPr>
              <a:t>- Identified key factors influencing article virality, including content length, multimedia usage, keyword optimization, and publishing timing.</a:t>
            </a:r>
            <a:endParaRPr sz="1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Palatino Linotype"/>
                <a:ea typeface="Palatino Linotype"/>
                <a:cs typeface="Palatino Linotype"/>
                <a:sym typeface="Palatino Linotype"/>
              </a:rPr>
              <a:t>- Leveraged advanced algorithms such as Random Forest Classifier for accurate predictions.</a:t>
            </a:r>
            <a:endParaRPr sz="1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Palatino Linotype"/>
                <a:ea typeface="Palatino Linotype"/>
                <a:cs typeface="Palatino Linotype"/>
                <a:sym typeface="Palatino Linotype"/>
              </a:rPr>
              <a:t>- Provided actionable insights for content creators to optimize articles for increased social media engagement.</a:t>
            </a:r>
            <a:endParaRPr sz="1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Palatino Linotype"/>
                <a:ea typeface="Palatino Linotype"/>
                <a:cs typeface="Palatino Linotype"/>
                <a:sym typeface="Palatino Linotype"/>
              </a:rPr>
              <a:t>- Demonstrated the importance of tailoring content to specific audience preferences and interests.</a:t>
            </a:r>
            <a:endParaRPr sz="1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Palatino Linotype"/>
                <a:ea typeface="Palatino Linotype"/>
                <a:cs typeface="Palatino Linotype"/>
                <a:sym typeface="Palatino Linotype"/>
              </a:rPr>
              <a:t>- Facilitated informed decision-making processes within the company to enhance content strategy and maximize audience reach.</a:t>
            </a:r>
            <a:endParaRPr sz="1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 sz="16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908925" y="124050"/>
            <a:ext cx="74295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908925" y="787350"/>
            <a:ext cx="77982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i="0" lang="en" sz="1800" u="none" cap="none" strike="noStrike">
                <a:latin typeface="Palatino Linotype"/>
                <a:ea typeface="Palatino Linotype"/>
                <a:cs typeface="Palatino Linotype"/>
                <a:sym typeface="Palatino Linotype"/>
              </a:rPr>
              <a:t>PROBLEM SETTING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PROJECT DEFINITION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DATA SOURCE, DATA DESCRIPTION, DATA EXPLORATION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DATA MINING TASKS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DATA MINING MODELS 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PERFORMANCE EVALUATION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PROJECT RESULTS, INSIGHTS FOR DECISION MAKING</a:t>
            </a:r>
            <a:b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PROJECT OUTCOMES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190775" y="341523"/>
            <a:ext cx="71151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PROBLEM SETTING 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190775" y="1037400"/>
            <a:ext cx="71151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alatino Linotype"/>
                <a:ea typeface="Palatino Linotype"/>
                <a:cs typeface="Palatino Linotype"/>
                <a:sym typeface="Palatino Linotype"/>
              </a:rPr>
              <a:t>- Virality is vital in the digital era, shaping public discourse through engagement and sharing.</a:t>
            </a:r>
            <a:endParaRPr sz="2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alatino Linotype"/>
                <a:ea typeface="Palatino Linotype"/>
                <a:cs typeface="Palatino Linotype"/>
                <a:sym typeface="Palatino Linotype"/>
              </a:rPr>
              <a:t>- Predicting news popularity helps Mashable optimize content and engage users effectively.</a:t>
            </a:r>
            <a:endParaRPr sz="2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alatino Linotype"/>
                <a:ea typeface="Palatino Linotype"/>
                <a:cs typeface="Palatino Linotype"/>
                <a:sym typeface="Palatino Linotype"/>
              </a:rPr>
              <a:t>- Without prediction, Mashable risks competitiveness, suboptimal engagement, and inefficient resource allocation.</a:t>
            </a:r>
            <a:endParaRPr sz="2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alatino Linotype"/>
                <a:ea typeface="Palatino Linotype"/>
                <a:cs typeface="Palatino Linotype"/>
                <a:sym typeface="Palatino Linotype"/>
              </a:rPr>
              <a:t>- Predictive capability is a strategic asset for proactive content optimization and user interaction.</a:t>
            </a:r>
            <a:endParaRPr sz="2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alatino Linotype"/>
                <a:ea typeface="Palatino Linotype"/>
                <a:cs typeface="Palatino Linotype"/>
                <a:sym typeface="Palatino Linotype"/>
              </a:rPr>
              <a:t>- Absence of prediction hinders Mashable's adaptation to trends and effectiveness in the digital media landscape.</a:t>
            </a:r>
            <a:endParaRPr sz="2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76200" lvl="0" marL="177800" rtl="0" algn="ctr">
              <a:lnSpc>
                <a:spcPct val="110000"/>
              </a:lnSpc>
              <a:spcBef>
                <a:spcPts val="900"/>
              </a:spcBef>
              <a:spcAft>
                <a:spcPts val="1200"/>
              </a:spcAft>
              <a:buSzPct val="13076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190775" y="156673"/>
            <a:ext cx="7115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PROJECT DEFINITION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190775" y="700300"/>
            <a:ext cx="7608600" cy="4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Project goal: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Predict popularity of Mashable articles over two years using diverse features.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Dataset: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Includes article statistics; aims to build a predictive model for social shares.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Objective: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Understand factors affecting article popularity for content optimization.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Importance: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Provides insights for content creators and publishers to enhance social media engagement.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Strategic value: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Optimizes strategies based on predictive analysis of article popularity.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76200" lvl="0" marL="177800" rtl="0" algn="l">
              <a:lnSpc>
                <a:spcPct val="110000"/>
              </a:lnSpc>
              <a:spcBef>
                <a:spcPts val="9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190775" y="341523"/>
            <a:ext cx="71151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DATA DESCRIPTION &amp; DATA SOURCE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190775" y="1189650"/>
            <a:ext cx="75651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1778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Dataset overview: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39797 instances with 61 variables.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7620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Variable types: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58 predictive, 2 non-predictive, 1 target/response variable.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7620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Target variable: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"shares" - numerical, indicating article shares.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7620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Abridged description: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Detailed breakdown of variables provided below.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7620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Focus on target: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Understanding and predicting article sharing behavior.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7620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Data Source: 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Online News Popularity Dataset available on the UCI Machine Learning Repository.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7620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76200" lvl="0" marL="1778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-3249160" y="5252637"/>
            <a:ext cx="45735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Groups of Variables: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Non predictive variables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of words in categories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of aachents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Average article length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Channel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Keyword statistics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Self Reference statistics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Day of Publication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LDA Details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Global Effect Rates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Polarity statistics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●  </a:t>
            </a:r>
            <a:r>
              <a:rPr lang="en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Title and Absolute Title polarity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190775" y="341523"/>
            <a:ext cx="71151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190775" y="983025"/>
            <a:ext cx="74454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Exploratory data analysis (EDA):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Differentiation between numeric and categorical variables yielded insights into content characteristics.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Title length: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Typically around 7 tokens, with a consistent interquartile range despite outliers indicating longer titles.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Content length: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Median token count is modest, yet high variability observed, with a significantly elevated upper quartile and numerous outliers indicating notably longer content.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Observations: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Most entries have moderate content length, but a considerable amount exhibit longer content.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EDA significance: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Provides nuanced understanding of content characteristics and variability within the dataset.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190775" y="341523"/>
            <a:ext cx="7115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 sz="3300"/>
              <a:t>EXPLORATORY DATA ANALYSIS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262" y="950525"/>
            <a:ext cx="6818125" cy="40734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190775" y="341523"/>
            <a:ext cx="7115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 sz="3300"/>
              <a:t>EXPLORATORY DATA ANALYSIS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275" y="1059150"/>
            <a:ext cx="6252674" cy="375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169025" y="102300"/>
            <a:ext cx="7608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/>
              <a:t>DATA MINING TASKS FEATURE SELECTION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882975" y="656700"/>
            <a:ext cx="80142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Feature selection method: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Utilized Recursive Feature Elimination (RFE) technique.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RFE process: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Implemented Grid Search with diverse Wrapper models to identify best-performing features.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Wrapper models: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Included Random Forest Classifier and Logistic Regression.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Wrapper model selection: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Logistic Regression exhibited comparable performance to Random Forest Classifier but with faster speed, hence chosen as the Wrapper Model.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 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Outcome:</a:t>
            </a: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RFE technique identified 27 key features from the initial pool of 58 features.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