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6"/>
  </p:notesMasterIdLst>
  <p:sldIdLst>
    <p:sldId id="256" r:id="rId2"/>
    <p:sldId id="257" r:id="rId3"/>
    <p:sldId id="260" r:id="rId4"/>
    <p:sldId id="261" r:id="rId5"/>
    <p:sldId id="262" r:id="rId6"/>
    <p:sldId id="263" r:id="rId7"/>
    <p:sldId id="265" r:id="rId8"/>
    <p:sldId id="266" r:id="rId9"/>
    <p:sldId id="267" r:id="rId10"/>
    <p:sldId id="268" r:id="rId11"/>
    <p:sldId id="284" r:id="rId12"/>
    <p:sldId id="285" r:id="rId13"/>
    <p:sldId id="286" r:id="rId14"/>
    <p:sldId id="287" r:id="rId15"/>
    <p:sldId id="288" r:id="rId16"/>
    <p:sldId id="289" r:id="rId17"/>
    <p:sldId id="290" r:id="rId18"/>
    <p:sldId id="291" r:id="rId19"/>
    <p:sldId id="292" r:id="rId20"/>
    <p:sldId id="293" r:id="rId21"/>
    <p:sldId id="294" r:id="rId22"/>
    <p:sldId id="295" r:id="rId23"/>
    <p:sldId id="296" r:id="rId24"/>
    <p:sldId id="258" r:id="rId25"/>
    <p:sldId id="259" r:id="rId26"/>
    <p:sldId id="297" r:id="rId27"/>
    <p:sldId id="298" r:id="rId28"/>
    <p:sldId id="299" r:id="rId29"/>
    <p:sldId id="300" r:id="rId30"/>
    <p:sldId id="264" r:id="rId31"/>
    <p:sldId id="301" r:id="rId32"/>
    <p:sldId id="302" r:id="rId33"/>
    <p:sldId id="303" r:id="rId34"/>
    <p:sldId id="306"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3201"/>
    <p:restoredTop sz="94589"/>
  </p:normalViewPr>
  <p:slideViewPr>
    <p:cSldViewPr snapToGrid="0" snapToObjects="1">
      <p:cViewPr varScale="1">
        <p:scale>
          <a:sx n="106" d="100"/>
          <a:sy n="106" d="100"/>
        </p:scale>
        <p:origin x="984" y="4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10.xml.rels><?xml version="1.0" encoding="UTF-8" standalone="yes"?>
<Relationships xmlns="http://schemas.openxmlformats.org/package/2006/relationships"><Relationship Id="rId3" Type="http://schemas.openxmlformats.org/officeDocument/2006/relationships/image" Target="../media/image51.svg"/><Relationship Id="rId2" Type="http://schemas.openxmlformats.org/officeDocument/2006/relationships/image" Target="../media/image50.png"/><Relationship Id="rId1" Type="http://schemas.openxmlformats.org/officeDocument/2006/relationships/hyperlink" Target="https://public.tableau.com/app/profile/pooja.kasabe/vizzes" TargetMode="External"/><Relationship Id="rId5" Type="http://schemas.openxmlformats.org/officeDocument/2006/relationships/image" Target="../media/image39.svg"/><Relationship Id="rId4" Type="http://schemas.openxmlformats.org/officeDocument/2006/relationships/image" Target="../media/image38.png"/></Relationships>
</file>

<file path=ppt/diagrams/_rels/data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27.svg"/></Relationships>
</file>

<file path=ppt/diagrams/_rels/data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ata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ata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ata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1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51.svg"/><Relationship Id="rId1" Type="http://schemas.openxmlformats.org/officeDocument/2006/relationships/image" Target="../media/image50.png"/><Relationship Id="rId5" Type="http://schemas.openxmlformats.org/officeDocument/2006/relationships/hyperlink" Target="https://public.tableau.com/app/profile/pooja.kasabe/vizzes" TargetMode="External"/><Relationship Id="rId4" Type="http://schemas.openxmlformats.org/officeDocument/2006/relationships/image" Target="../media/image39.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54.svg"/><Relationship Id="rId1" Type="http://schemas.openxmlformats.org/officeDocument/2006/relationships/image" Target="../media/image53.png"/><Relationship Id="rId4" Type="http://schemas.openxmlformats.org/officeDocument/2006/relationships/image" Target="../media/image27.svg"/></Relationships>
</file>

<file path=ppt/diagrams/_rels/drawing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4" Type="http://schemas.openxmlformats.org/officeDocument/2006/relationships/image" Target="../media/image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diagrams/_rels/drawing7.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image" Target="../media/image35.svg"/><Relationship Id="rId1" Type="http://schemas.openxmlformats.org/officeDocument/2006/relationships/image" Target="../media/image34.png"/><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diagrams/_rels/drawing9.xml.rels><?xml version="1.0" encoding="UTF-8" standalone="yes"?>
<Relationships xmlns="http://schemas.openxmlformats.org/package/2006/relationships"><Relationship Id="rId8" Type="http://schemas.openxmlformats.org/officeDocument/2006/relationships/image" Target="../media/image49.svg"/><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svg"/><Relationship Id="rId1" Type="http://schemas.openxmlformats.org/officeDocument/2006/relationships/image" Target="../media/image42.png"/><Relationship Id="rId6" Type="http://schemas.openxmlformats.org/officeDocument/2006/relationships/image" Target="../media/image47.svg"/><Relationship Id="rId5" Type="http://schemas.openxmlformats.org/officeDocument/2006/relationships/image" Target="../media/image46.png"/><Relationship Id="rId4" Type="http://schemas.openxmlformats.org/officeDocument/2006/relationships/image" Target="../media/image4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6B59C-C57B-499E-AA84-4A8B42822B46}"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0B60CD0-95D5-4213-9F90-4527E0AAF4DB}">
      <dgm:prSet/>
      <dgm:spPr/>
      <dgm:t>
        <a:bodyPr/>
        <a:lstStyle/>
        <a:p>
          <a:r>
            <a:rPr lang="en-IN"/>
            <a:t>Data Analysis &amp; Insights using Python</a:t>
          </a:r>
          <a:endParaRPr lang="en-US"/>
        </a:p>
      </dgm:t>
    </dgm:pt>
    <dgm:pt modelId="{E6AA9DB8-62B1-48C0-92EC-608031D3BDDD}" type="parTrans" cxnId="{5F9E2231-082C-469F-B1D4-E8922CB0D3BC}">
      <dgm:prSet/>
      <dgm:spPr/>
      <dgm:t>
        <a:bodyPr/>
        <a:lstStyle/>
        <a:p>
          <a:endParaRPr lang="en-US"/>
        </a:p>
      </dgm:t>
    </dgm:pt>
    <dgm:pt modelId="{6036F47F-5D3D-4232-AAB7-CF3AD1B48492}" type="sibTrans" cxnId="{5F9E2231-082C-469F-B1D4-E8922CB0D3BC}">
      <dgm:prSet/>
      <dgm:spPr/>
      <dgm:t>
        <a:bodyPr/>
        <a:lstStyle/>
        <a:p>
          <a:endParaRPr lang="en-US"/>
        </a:p>
      </dgm:t>
    </dgm:pt>
    <dgm:pt modelId="{CFB47B5F-D093-4165-BC49-ECA4D8B9C8EF}">
      <dgm:prSet/>
      <dgm:spPr/>
      <dgm:t>
        <a:bodyPr/>
        <a:lstStyle/>
        <a:p>
          <a:r>
            <a:rPr lang="en-IN"/>
            <a:t>Tools Used: Python, Pandas, Seaborn, Matplotlib, Google Colab</a:t>
          </a:r>
          <a:endParaRPr lang="en-US"/>
        </a:p>
      </dgm:t>
    </dgm:pt>
    <dgm:pt modelId="{AEE09517-A230-4AD9-B0FF-D4E48306F4BE}" type="parTrans" cxnId="{B20348F0-EAA4-4119-B069-FCA647541572}">
      <dgm:prSet/>
      <dgm:spPr/>
      <dgm:t>
        <a:bodyPr/>
        <a:lstStyle/>
        <a:p>
          <a:endParaRPr lang="en-US"/>
        </a:p>
      </dgm:t>
    </dgm:pt>
    <dgm:pt modelId="{7687D58D-DFB4-46F6-895B-E0C7BBA74088}" type="sibTrans" cxnId="{B20348F0-EAA4-4119-B069-FCA647541572}">
      <dgm:prSet/>
      <dgm:spPr/>
      <dgm:t>
        <a:bodyPr/>
        <a:lstStyle/>
        <a:p>
          <a:endParaRPr lang="en-US"/>
        </a:p>
      </dgm:t>
    </dgm:pt>
    <dgm:pt modelId="{79B46B6D-7076-40CF-9036-5B55BD51C62A}" type="pres">
      <dgm:prSet presAssocID="{7E86B59C-C57B-499E-AA84-4A8B42822B46}" presName="root" presStyleCnt="0">
        <dgm:presLayoutVars>
          <dgm:dir/>
          <dgm:resizeHandles val="exact"/>
        </dgm:presLayoutVars>
      </dgm:prSet>
      <dgm:spPr/>
    </dgm:pt>
    <dgm:pt modelId="{BBF28EE8-1CE0-46EB-B5C6-2ADD8904E3E2}" type="pres">
      <dgm:prSet presAssocID="{C0B60CD0-95D5-4213-9F90-4527E0AAF4DB}" presName="compNode" presStyleCnt="0"/>
      <dgm:spPr/>
    </dgm:pt>
    <dgm:pt modelId="{B80D9EC8-B092-4055-B8A4-08A330DA1742}" type="pres">
      <dgm:prSet presAssocID="{C0B60CD0-95D5-4213-9F90-4527E0AAF4DB}" presName="bgRect" presStyleLbl="bgShp" presStyleIdx="0" presStyleCnt="2"/>
      <dgm:spPr/>
    </dgm:pt>
    <dgm:pt modelId="{6BE52933-E4DE-4E19-A8FE-2DAE67041043}" type="pres">
      <dgm:prSet presAssocID="{C0B60CD0-95D5-4213-9F90-4527E0AAF4DB}"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283A30DD-CACD-46EE-A3A6-060BFBF127C0}" type="pres">
      <dgm:prSet presAssocID="{C0B60CD0-95D5-4213-9F90-4527E0AAF4DB}" presName="spaceRect" presStyleCnt="0"/>
      <dgm:spPr/>
    </dgm:pt>
    <dgm:pt modelId="{F9024017-273D-4FFD-8F80-F8CFDE2A7579}" type="pres">
      <dgm:prSet presAssocID="{C0B60CD0-95D5-4213-9F90-4527E0AAF4DB}" presName="parTx" presStyleLbl="revTx" presStyleIdx="0" presStyleCnt="2">
        <dgm:presLayoutVars>
          <dgm:chMax val="0"/>
          <dgm:chPref val="0"/>
        </dgm:presLayoutVars>
      </dgm:prSet>
      <dgm:spPr/>
    </dgm:pt>
    <dgm:pt modelId="{391867D8-C776-4829-A04C-7415E8F291A1}" type="pres">
      <dgm:prSet presAssocID="{6036F47F-5D3D-4232-AAB7-CF3AD1B48492}" presName="sibTrans" presStyleCnt="0"/>
      <dgm:spPr/>
    </dgm:pt>
    <dgm:pt modelId="{0BBE62DA-5BE4-4369-9897-CB4FA58962D1}" type="pres">
      <dgm:prSet presAssocID="{CFB47B5F-D093-4165-BC49-ECA4D8B9C8EF}" presName="compNode" presStyleCnt="0"/>
      <dgm:spPr/>
    </dgm:pt>
    <dgm:pt modelId="{1735F9AA-2E59-49F1-B771-6C94C1EBDB99}" type="pres">
      <dgm:prSet presAssocID="{CFB47B5F-D093-4165-BC49-ECA4D8B9C8EF}" presName="bgRect" presStyleLbl="bgShp" presStyleIdx="1" presStyleCnt="2"/>
      <dgm:spPr/>
    </dgm:pt>
    <dgm:pt modelId="{A816894E-C488-4AB7-9182-D894F642FE39}" type="pres">
      <dgm:prSet presAssocID="{CFB47B5F-D093-4165-BC49-ECA4D8B9C8EF}"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E3669AC8-84FC-4FA6-ADE1-D8CC7485551E}" type="pres">
      <dgm:prSet presAssocID="{CFB47B5F-D093-4165-BC49-ECA4D8B9C8EF}" presName="spaceRect" presStyleCnt="0"/>
      <dgm:spPr/>
    </dgm:pt>
    <dgm:pt modelId="{C2FCFCA3-E882-4D54-9623-2802C90C5D36}" type="pres">
      <dgm:prSet presAssocID="{CFB47B5F-D093-4165-BC49-ECA4D8B9C8EF}" presName="parTx" presStyleLbl="revTx" presStyleIdx="1" presStyleCnt="2">
        <dgm:presLayoutVars>
          <dgm:chMax val="0"/>
          <dgm:chPref val="0"/>
        </dgm:presLayoutVars>
      </dgm:prSet>
      <dgm:spPr/>
    </dgm:pt>
  </dgm:ptLst>
  <dgm:cxnLst>
    <dgm:cxn modelId="{59168F09-E7CD-450C-90BB-500C3FC50010}" type="presOf" srcId="{7E86B59C-C57B-499E-AA84-4A8B42822B46}" destId="{79B46B6D-7076-40CF-9036-5B55BD51C62A}" srcOrd="0" destOrd="0" presId="urn:microsoft.com/office/officeart/2018/2/layout/IconVerticalSolidList"/>
    <dgm:cxn modelId="{3C5A5513-C901-4CCD-85E3-3EDAC4A1DD29}" type="presOf" srcId="{CFB47B5F-D093-4165-BC49-ECA4D8B9C8EF}" destId="{C2FCFCA3-E882-4D54-9623-2802C90C5D36}" srcOrd="0" destOrd="0" presId="urn:microsoft.com/office/officeart/2018/2/layout/IconVerticalSolidList"/>
    <dgm:cxn modelId="{5F9E2231-082C-469F-B1D4-E8922CB0D3BC}" srcId="{7E86B59C-C57B-499E-AA84-4A8B42822B46}" destId="{C0B60CD0-95D5-4213-9F90-4527E0AAF4DB}" srcOrd="0" destOrd="0" parTransId="{E6AA9DB8-62B1-48C0-92EC-608031D3BDDD}" sibTransId="{6036F47F-5D3D-4232-AAB7-CF3AD1B48492}"/>
    <dgm:cxn modelId="{CBC3B3D0-E90C-4F29-8A95-9AAB0DE5FC90}" type="presOf" srcId="{C0B60CD0-95D5-4213-9F90-4527E0AAF4DB}" destId="{F9024017-273D-4FFD-8F80-F8CFDE2A7579}" srcOrd="0" destOrd="0" presId="urn:microsoft.com/office/officeart/2018/2/layout/IconVerticalSolidList"/>
    <dgm:cxn modelId="{B20348F0-EAA4-4119-B069-FCA647541572}" srcId="{7E86B59C-C57B-499E-AA84-4A8B42822B46}" destId="{CFB47B5F-D093-4165-BC49-ECA4D8B9C8EF}" srcOrd="1" destOrd="0" parTransId="{AEE09517-A230-4AD9-B0FF-D4E48306F4BE}" sibTransId="{7687D58D-DFB4-46F6-895B-E0C7BBA74088}"/>
    <dgm:cxn modelId="{B0A61FFE-F565-42D3-BF0D-EFCFB7980037}" type="presParOf" srcId="{79B46B6D-7076-40CF-9036-5B55BD51C62A}" destId="{BBF28EE8-1CE0-46EB-B5C6-2ADD8904E3E2}" srcOrd="0" destOrd="0" presId="urn:microsoft.com/office/officeart/2018/2/layout/IconVerticalSolidList"/>
    <dgm:cxn modelId="{92BCC8F1-9701-46D1-B6A8-D905A03367CC}" type="presParOf" srcId="{BBF28EE8-1CE0-46EB-B5C6-2ADD8904E3E2}" destId="{B80D9EC8-B092-4055-B8A4-08A330DA1742}" srcOrd="0" destOrd="0" presId="urn:microsoft.com/office/officeart/2018/2/layout/IconVerticalSolidList"/>
    <dgm:cxn modelId="{0946AB85-CE85-4E0A-88CE-BB3555C7A833}" type="presParOf" srcId="{BBF28EE8-1CE0-46EB-B5C6-2ADD8904E3E2}" destId="{6BE52933-E4DE-4E19-A8FE-2DAE67041043}" srcOrd="1" destOrd="0" presId="urn:microsoft.com/office/officeart/2018/2/layout/IconVerticalSolidList"/>
    <dgm:cxn modelId="{FB4514C6-7281-4D19-84D3-3BCD26538B89}" type="presParOf" srcId="{BBF28EE8-1CE0-46EB-B5C6-2ADD8904E3E2}" destId="{283A30DD-CACD-46EE-A3A6-060BFBF127C0}" srcOrd="2" destOrd="0" presId="urn:microsoft.com/office/officeart/2018/2/layout/IconVerticalSolidList"/>
    <dgm:cxn modelId="{F118542D-391A-440C-973B-EF88E32EC18A}" type="presParOf" srcId="{BBF28EE8-1CE0-46EB-B5C6-2ADD8904E3E2}" destId="{F9024017-273D-4FFD-8F80-F8CFDE2A7579}" srcOrd="3" destOrd="0" presId="urn:microsoft.com/office/officeart/2018/2/layout/IconVerticalSolidList"/>
    <dgm:cxn modelId="{36D87B95-526D-4F85-8CBC-F2FF0E2D35B4}" type="presParOf" srcId="{79B46B6D-7076-40CF-9036-5B55BD51C62A}" destId="{391867D8-C776-4829-A04C-7415E8F291A1}" srcOrd="1" destOrd="0" presId="urn:microsoft.com/office/officeart/2018/2/layout/IconVerticalSolidList"/>
    <dgm:cxn modelId="{18378910-8C72-45CE-9BB1-4045EA153625}" type="presParOf" srcId="{79B46B6D-7076-40CF-9036-5B55BD51C62A}" destId="{0BBE62DA-5BE4-4369-9897-CB4FA58962D1}" srcOrd="2" destOrd="0" presId="urn:microsoft.com/office/officeart/2018/2/layout/IconVerticalSolidList"/>
    <dgm:cxn modelId="{FA3EF33A-48D1-48AE-9E2C-52717A5B6FAD}" type="presParOf" srcId="{0BBE62DA-5BE4-4369-9897-CB4FA58962D1}" destId="{1735F9AA-2E59-49F1-B771-6C94C1EBDB99}" srcOrd="0" destOrd="0" presId="urn:microsoft.com/office/officeart/2018/2/layout/IconVerticalSolidList"/>
    <dgm:cxn modelId="{9C0C4E65-5C2F-45D9-B637-BB57D9429DB5}" type="presParOf" srcId="{0BBE62DA-5BE4-4369-9897-CB4FA58962D1}" destId="{A816894E-C488-4AB7-9182-D894F642FE39}" srcOrd="1" destOrd="0" presId="urn:microsoft.com/office/officeart/2018/2/layout/IconVerticalSolidList"/>
    <dgm:cxn modelId="{2F5B2887-20C4-40D0-BC6A-F1B91641666F}" type="presParOf" srcId="{0BBE62DA-5BE4-4369-9897-CB4FA58962D1}" destId="{E3669AC8-84FC-4FA6-ADE1-D8CC7485551E}" srcOrd="2" destOrd="0" presId="urn:microsoft.com/office/officeart/2018/2/layout/IconVerticalSolidList"/>
    <dgm:cxn modelId="{519B8AFC-92CB-4FB4-AF5E-57A0B419AA35}" type="presParOf" srcId="{0BBE62DA-5BE4-4369-9897-CB4FA58962D1}" destId="{C2FCFCA3-E882-4D54-9623-2802C90C5D3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AEB9B8C-E8A0-4685-ABB6-17EAF475D0C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502ED1DD-24F1-48FF-8219-4DCA86A73D69}">
      <dgm:prSet/>
      <dgm:spPr/>
      <dgm:t>
        <a:bodyPr/>
        <a:lstStyle/>
        <a:p>
          <a:pPr>
            <a:defRPr cap="all"/>
          </a:pPr>
          <a:r>
            <a:rPr lang="en-US"/>
            <a:t>For evaluation purposes, please refer to the Tableau Public link shared.</a:t>
          </a:r>
        </a:p>
      </dgm:t>
    </dgm:pt>
    <dgm:pt modelId="{AB1D97FE-E754-4A4A-83C0-7C39CE285974}" type="parTrans" cxnId="{8222D70C-6F32-4420-88E0-CB22D4CD9AAC}">
      <dgm:prSet/>
      <dgm:spPr/>
      <dgm:t>
        <a:bodyPr/>
        <a:lstStyle/>
        <a:p>
          <a:endParaRPr lang="en-US"/>
        </a:p>
      </dgm:t>
    </dgm:pt>
    <dgm:pt modelId="{3EBB60B7-C04A-4E17-8325-249396B4E066}" type="sibTrans" cxnId="{8222D70C-6F32-4420-88E0-CB22D4CD9AAC}">
      <dgm:prSet/>
      <dgm:spPr/>
      <dgm:t>
        <a:bodyPr/>
        <a:lstStyle/>
        <a:p>
          <a:endParaRPr lang="en-US"/>
        </a:p>
      </dgm:t>
    </dgm:pt>
    <dgm:pt modelId="{3A8659C7-D2A2-4CDF-92EE-C626937CD76D}">
      <dgm:prSet/>
      <dgm:spPr/>
      <dgm:t>
        <a:bodyPr/>
        <a:lstStyle/>
        <a:p>
          <a:pPr>
            <a:defRPr cap="all"/>
          </a:pPr>
          <a:r>
            <a:rPr lang="en-IN">
              <a:hlinkClick xmlns:r="http://schemas.openxmlformats.org/officeDocument/2006/relationships" r:id="rId1"/>
            </a:rPr>
            <a:t>https://public.tableau.com/app/profile/pooja.kasabe/vizzes</a:t>
          </a:r>
          <a:endParaRPr lang="en-US"/>
        </a:p>
      </dgm:t>
    </dgm:pt>
    <dgm:pt modelId="{1B10204D-FB2F-4D7F-9027-E4709818A4FC}" type="parTrans" cxnId="{6D050798-74EE-4CB3-B91C-AC238B02E436}">
      <dgm:prSet/>
      <dgm:spPr/>
      <dgm:t>
        <a:bodyPr/>
        <a:lstStyle/>
        <a:p>
          <a:endParaRPr lang="en-US"/>
        </a:p>
      </dgm:t>
    </dgm:pt>
    <dgm:pt modelId="{2548D506-52CF-41C3-BA1E-600CC9F2E59F}" type="sibTrans" cxnId="{6D050798-74EE-4CB3-B91C-AC238B02E436}">
      <dgm:prSet/>
      <dgm:spPr/>
      <dgm:t>
        <a:bodyPr/>
        <a:lstStyle/>
        <a:p>
          <a:endParaRPr lang="en-US"/>
        </a:p>
      </dgm:t>
    </dgm:pt>
    <dgm:pt modelId="{EE8B1DCE-0617-4406-BEB0-27E8C42CF536}" type="pres">
      <dgm:prSet presAssocID="{FAEB9B8C-E8A0-4685-ABB6-17EAF475D0C4}" presName="root" presStyleCnt="0">
        <dgm:presLayoutVars>
          <dgm:dir/>
          <dgm:resizeHandles val="exact"/>
        </dgm:presLayoutVars>
      </dgm:prSet>
      <dgm:spPr/>
    </dgm:pt>
    <dgm:pt modelId="{8D38823C-5BF8-4B84-88C3-380FBCCAD553}" type="pres">
      <dgm:prSet presAssocID="{502ED1DD-24F1-48FF-8219-4DCA86A73D69}" presName="compNode" presStyleCnt="0"/>
      <dgm:spPr/>
    </dgm:pt>
    <dgm:pt modelId="{9E0F2A09-6360-4424-AC77-8622EDD68B8B}" type="pres">
      <dgm:prSet presAssocID="{502ED1DD-24F1-48FF-8219-4DCA86A73D69}" presName="iconBgRect" presStyleLbl="bgShp" presStyleIdx="0" presStyleCnt="2"/>
      <dgm:spPr/>
    </dgm:pt>
    <dgm:pt modelId="{1506987E-05EE-45F9-941A-7FC69B7A57EB}" type="pres">
      <dgm:prSet presAssocID="{502ED1DD-24F1-48FF-8219-4DCA86A73D69}" presName="iconRect" presStyleLbl="node1" presStyleIdx="0" presStyleCnt="2"/>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Link"/>
        </a:ext>
      </dgm:extLst>
    </dgm:pt>
    <dgm:pt modelId="{808A7ADD-DE77-428F-BC23-F4AA5BD93F2D}" type="pres">
      <dgm:prSet presAssocID="{502ED1DD-24F1-48FF-8219-4DCA86A73D69}" presName="spaceRect" presStyleCnt="0"/>
      <dgm:spPr/>
    </dgm:pt>
    <dgm:pt modelId="{F65D8127-98D1-4865-805A-B74E23B2F6D6}" type="pres">
      <dgm:prSet presAssocID="{502ED1DD-24F1-48FF-8219-4DCA86A73D69}" presName="textRect" presStyleLbl="revTx" presStyleIdx="0" presStyleCnt="2">
        <dgm:presLayoutVars>
          <dgm:chMax val="1"/>
          <dgm:chPref val="1"/>
        </dgm:presLayoutVars>
      </dgm:prSet>
      <dgm:spPr/>
    </dgm:pt>
    <dgm:pt modelId="{A044FD02-A318-427A-9A72-A3703646D00E}" type="pres">
      <dgm:prSet presAssocID="{3EBB60B7-C04A-4E17-8325-249396B4E066}" presName="sibTrans" presStyleCnt="0"/>
      <dgm:spPr/>
    </dgm:pt>
    <dgm:pt modelId="{D55F0839-46F6-4073-A785-7C86C0AD42E9}" type="pres">
      <dgm:prSet presAssocID="{3A8659C7-D2A2-4CDF-92EE-C626937CD76D}" presName="compNode" presStyleCnt="0"/>
      <dgm:spPr/>
    </dgm:pt>
    <dgm:pt modelId="{4A662BBB-E0F4-48BE-A211-A6CCC5532198}" type="pres">
      <dgm:prSet presAssocID="{3A8659C7-D2A2-4CDF-92EE-C626937CD76D}" presName="iconBgRect" presStyleLbl="bgShp" presStyleIdx="1" presStyleCnt="2"/>
      <dgm:spPr/>
    </dgm:pt>
    <dgm:pt modelId="{5810AE17-AAA3-4552-B057-8F805D23F5EB}" type="pres">
      <dgm:prSet presAssocID="{3A8659C7-D2A2-4CDF-92EE-C626937CD76D}" presName="iconRect" presStyleLbl="node1" presStyleIdx="1" presStyleCnt="2"/>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Earth Globe Americas"/>
        </a:ext>
      </dgm:extLst>
    </dgm:pt>
    <dgm:pt modelId="{AE444C9E-0306-475E-954B-44E183D47F15}" type="pres">
      <dgm:prSet presAssocID="{3A8659C7-D2A2-4CDF-92EE-C626937CD76D}" presName="spaceRect" presStyleCnt="0"/>
      <dgm:spPr/>
    </dgm:pt>
    <dgm:pt modelId="{42071136-D7BD-4288-B60D-11CFD3A68911}" type="pres">
      <dgm:prSet presAssocID="{3A8659C7-D2A2-4CDF-92EE-C626937CD76D}" presName="textRect" presStyleLbl="revTx" presStyleIdx="1" presStyleCnt="2">
        <dgm:presLayoutVars>
          <dgm:chMax val="1"/>
          <dgm:chPref val="1"/>
        </dgm:presLayoutVars>
      </dgm:prSet>
      <dgm:spPr/>
    </dgm:pt>
  </dgm:ptLst>
  <dgm:cxnLst>
    <dgm:cxn modelId="{8222D70C-6F32-4420-88E0-CB22D4CD9AAC}" srcId="{FAEB9B8C-E8A0-4685-ABB6-17EAF475D0C4}" destId="{502ED1DD-24F1-48FF-8219-4DCA86A73D69}" srcOrd="0" destOrd="0" parTransId="{AB1D97FE-E754-4A4A-83C0-7C39CE285974}" sibTransId="{3EBB60B7-C04A-4E17-8325-249396B4E066}"/>
    <dgm:cxn modelId="{6D050798-74EE-4CB3-B91C-AC238B02E436}" srcId="{FAEB9B8C-E8A0-4685-ABB6-17EAF475D0C4}" destId="{3A8659C7-D2A2-4CDF-92EE-C626937CD76D}" srcOrd="1" destOrd="0" parTransId="{1B10204D-FB2F-4D7F-9027-E4709818A4FC}" sibTransId="{2548D506-52CF-41C3-BA1E-600CC9F2E59F}"/>
    <dgm:cxn modelId="{4A3732A5-B8EB-4F32-AE9E-239E238CFDB9}" type="presOf" srcId="{FAEB9B8C-E8A0-4685-ABB6-17EAF475D0C4}" destId="{EE8B1DCE-0617-4406-BEB0-27E8C42CF536}" srcOrd="0" destOrd="0" presId="urn:microsoft.com/office/officeart/2018/5/layout/IconCircleLabelList"/>
    <dgm:cxn modelId="{60D352EB-A7AD-4604-AAFD-DA634A67C1ED}" type="presOf" srcId="{3A8659C7-D2A2-4CDF-92EE-C626937CD76D}" destId="{42071136-D7BD-4288-B60D-11CFD3A68911}" srcOrd="0" destOrd="0" presId="urn:microsoft.com/office/officeart/2018/5/layout/IconCircleLabelList"/>
    <dgm:cxn modelId="{C70A89F4-F8FE-4994-A1E8-E439B8BB5A3C}" type="presOf" srcId="{502ED1DD-24F1-48FF-8219-4DCA86A73D69}" destId="{F65D8127-98D1-4865-805A-B74E23B2F6D6}" srcOrd="0" destOrd="0" presId="urn:microsoft.com/office/officeart/2018/5/layout/IconCircleLabelList"/>
    <dgm:cxn modelId="{1ABEE267-9092-474F-A021-7AA2CE2BE624}" type="presParOf" srcId="{EE8B1DCE-0617-4406-BEB0-27E8C42CF536}" destId="{8D38823C-5BF8-4B84-88C3-380FBCCAD553}" srcOrd="0" destOrd="0" presId="urn:microsoft.com/office/officeart/2018/5/layout/IconCircleLabelList"/>
    <dgm:cxn modelId="{1A14F25D-9377-4C0F-A409-B923F4958C10}" type="presParOf" srcId="{8D38823C-5BF8-4B84-88C3-380FBCCAD553}" destId="{9E0F2A09-6360-4424-AC77-8622EDD68B8B}" srcOrd="0" destOrd="0" presId="urn:microsoft.com/office/officeart/2018/5/layout/IconCircleLabelList"/>
    <dgm:cxn modelId="{02066391-67C9-48CC-99A0-433A609F790E}" type="presParOf" srcId="{8D38823C-5BF8-4B84-88C3-380FBCCAD553}" destId="{1506987E-05EE-45F9-941A-7FC69B7A57EB}" srcOrd="1" destOrd="0" presId="urn:microsoft.com/office/officeart/2018/5/layout/IconCircleLabelList"/>
    <dgm:cxn modelId="{DBBBEAA7-32F8-4B13-B643-F59342F2F9D1}" type="presParOf" srcId="{8D38823C-5BF8-4B84-88C3-380FBCCAD553}" destId="{808A7ADD-DE77-428F-BC23-F4AA5BD93F2D}" srcOrd="2" destOrd="0" presId="urn:microsoft.com/office/officeart/2018/5/layout/IconCircleLabelList"/>
    <dgm:cxn modelId="{11C9B1C4-502E-4CE1-B55B-8DAEEFC51294}" type="presParOf" srcId="{8D38823C-5BF8-4B84-88C3-380FBCCAD553}" destId="{F65D8127-98D1-4865-805A-B74E23B2F6D6}" srcOrd="3" destOrd="0" presId="urn:microsoft.com/office/officeart/2018/5/layout/IconCircleLabelList"/>
    <dgm:cxn modelId="{F04313BB-773F-467B-ABE3-A2376AF2C06E}" type="presParOf" srcId="{EE8B1DCE-0617-4406-BEB0-27E8C42CF536}" destId="{A044FD02-A318-427A-9A72-A3703646D00E}" srcOrd="1" destOrd="0" presId="urn:microsoft.com/office/officeart/2018/5/layout/IconCircleLabelList"/>
    <dgm:cxn modelId="{20557F40-12EB-4527-9EDC-B5A040F8CAC1}" type="presParOf" srcId="{EE8B1DCE-0617-4406-BEB0-27E8C42CF536}" destId="{D55F0839-46F6-4073-A785-7C86C0AD42E9}" srcOrd="2" destOrd="0" presId="urn:microsoft.com/office/officeart/2018/5/layout/IconCircleLabelList"/>
    <dgm:cxn modelId="{A34EAC73-1F42-4432-ADA8-B23888F0FC9D}" type="presParOf" srcId="{D55F0839-46F6-4073-A785-7C86C0AD42E9}" destId="{4A662BBB-E0F4-48BE-A211-A6CCC5532198}" srcOrd="0" destOrd="0" presId="urn:microsoft.com/office/officeart/2018/5/layout/IconCircleLabelList"/>
    <dgm:cxn modelId="{0B91F20E-A100-4E22-84A5-045029E43931}" type="presParOf" srcId="{D55F0839-46F6-4073-A785-7C86C0AD42E9}" destId="{5810AE17-AAA3-4552-B057-8F805D23F5EB}" srcOrd="1" destOrd="0" presId="urn:microsoft.com/office/officeart/2018/5/layout/IconCircleLabelList"/>
    <dgm:cxn modelId="{145EB0BF-9EEA-40F0-83C6-CB51313C56D0}" type="presParOf" srcId="{D55F0839-46F6-4073-A785-7C86C0AD42E9}" destId="{AE444C9E-0306-475E-954B-44E183D47F15}" srcOrd="2" destOrd="0" presId="urn:microsoft.com/office/officeart/2018/5/layout/IconCircleLabelList"/>
    <dgm:cxn modelId="{B81D4164-41C4-49A6-B062-A4BC16B47B37}" type="presParOf" srcId="{D55F0839-46F6-4073-A785-7C86C0AD42E9}" destId="{42071136-D7BD-4288-B60D-11CFD3A68911}"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BAE0ACF-3CE9-435D-8590-E8950C0EAE11}"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11049C8A-1850-4146-9269-D6FD3E9AA431}">
      <dgm:prSet/>
      <dgm:spPr/>
      <dgm:t>
        <a:bodyPr/>
        <a:lstStyle/>
        <a:p>
          <a:r>
            <a:rPr lang="en-US"/>
            <a:t>• Analyze sales trends, coffee preferences, and customer behavior</a:t>
          </a:r>
        </a:p>
      </dgm:t>
    </dgm:pt>
    <dgm:pt modelId="{B47B3090-4229-47C5-931D-A478477749C9}" type="parTrans" cxnId="{CFF0DBBB-954A-4436-AACC-A548264709C2}">
      <dgm:prSet/>
      <dgm:spPr/>
      <dgm:t>
        <a:bodyPr/>
        <a:lstStyle/>
        <a:p>
          <a:endParaRPr lang="en-US"/>
        </a:p>
      </dgm:t>
    </dgm:pt>
    <dgm:pt modelId="{E774FB42-2A06-45B6-9A7D-FD597A18845E}" type="sibTrans" cxnId="{CFF0DBBB-954A-4436-AACC-A548264709C2}">
      <dgm:prSet/>
      <dgm:spPr/>
      <dgm:t>
        <a:bodyPr/>
        <a:lstStyle/>
        <a:p>
          <a:endParaRPr lang="en-US"/>
        </a:p>
      </dgm:t>
    </dgm:pt>
    <dgm:pt modelId="{5C7028FB-01DF-4BE4-A82C-567469B3A682}">
      <dgm:prSet/>
      <dgm:spPr/>
      <dgm:t>
        <a:bodyPr/>
        <a:lstStyle/>
        <a:p>
          <a:r>
            <a:rPr lang="en-US"/>
            <a:t>• Identify top performing products and buyer patterns</a:t>
          </a:r>
        </a:p>
      </dgm:t>
    </dgm:pt>
    <dgm:pt modelId="{2151B61C-1254-472E-A092-40995546E71D}" type="parTrans" cxnId="{44809A31-8A29-40A0-959C-5912C06AF16F}">
      <dgm:prSet/>
      <dgm:spPr/>
      <dgm:t>
        <a:bodyPr/>
        <a:lstStyle/>
        <a:p>
          <a:endParaRPr lang="en-US"/>
        </a:p>
      </dgm:t>
    </dgm:pt>
    <dgm:pt modelId="{769540F5-11BD-4386-BA3C-6CF92DC09CC7}" type="sibTrans" cxnId="{44809A31-8A29-40A0-959C-5912C06AF16F}">
      <dgm:prSet/>
      <dgm:spPr/>
      <dgm:t>
        <a:bodyPr/>
        <a:lstStyle/>
        <a:p>
          <a:endParaRPr lang="en-US"/>
        </a:p>
      </dgm:t>
    </dgm:pt>
    <dgm:pt modelId="{618BBA27-3185-4AC7-B0CB-DEB7DC1EBC29}" type="pres">
      <dgm:prSet presAssocID="{2BAE0ACF-3CE9-435D-8590-E8950C0EAE11}" presName="root" presStyleCnt="0">
        <dgm:presLayoutVars>
          <dgm:dir/>
          <dgm:resizeHandles val="exact"/>
        </dgm:presLayoutVars>
      </dgm:prSet>
      <dgm:spPr/>
    </dgm:pt>
    <dgm:pt modelId="{F704F1AF-1DD3-4554-96FD-FC1078315839}" type="pres">
      <dgm:prSet presAssocID="{11049C8A-1850-4146-9269-D6FD3E9AA431}" presName="compNode" presStyleCnt="0"/>
      <dgm:spPr/>
    </dgm:pt>
    <dgm:pt modelId="{87B6A19A-3288-48CB-9C54-A61F82399745}" type="pres">
      <dgm:prSet presAssocID="{11049C8A-1850-4146-9269-D6FD3E9AA43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ffee"/>
        </a:ext>
      </dgm:extLst>
    </dgm:pt>
    <dgm:pt modelId="{EB8F25DD-C3FE-47DF-A2F2-97AFD49A5D59}" type="pres">
      <dgm:prSet presAssocID="{11049C8A-1850-4146-9269-D6FD3E9AA431}" presName="spaceRect" presStyleCnt="0"/>
      <dgm:spPr/>
    </dgm:pt>
    <dgm:pt modelId="{0202F9B9-9D0A-4D82-A7A7-BAE058976E78}" type="pres">
      <dgm:prSet presAssocID="{11049C8A-1850-4146-9269-D6FD3E9AA431}" presName="textRect" presStyleLbl="revTx" presStyleIdx="0" presStyleCnt="2">
        <dgm:presLayoutVars>
          <dgm:chMax val="1"/>
          <dgm:chPref val="1"/>
        </dgm:presLayoutVars>
      </dgm:prSet>
      <dgm:spPr/>
    </dgm:pt>
    <dgm:pt modelId="{F7129F7A-89A4-4C38-8371-192728745E2B}" type="pres">
      <dgm:prSet presAssocID="{E774FB42-2A06-45B6-9A7D-FD597A18845E}" presName="sibTrans" presStyleCnt="0"/>
      <dgm:spPr/>
    </dgm:pt>
    <dgm:pt modelId="{80BC1897-095A-4E7F-B0BC-D23A02E562A0}" type="pres">
      <dgm:prSet presAssocID="{5C7028FB-01DF-4BE4-A82C-567469B3A682}" presName="compNode" presStyleCnt="0"/>
      <dgm:spPr/>
    </dgm:pt>
    <dgm:pt modelId="{16DE5037-E25C-4C54-91C4-4B24F9A980E8}" type="pres">
      <dgm:prSet presAssocID="{5C7028FB-01DF-4BE4-A82C-567469B3A68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788E01F7-FE12-4A60-8394-CAAEDF04B52E}" type="pres">
      <dgm:prSet presAssocID="{5C7028FB-01DF-4BE4-A82C-567469B3A682}" presName="spaceRect" presStyleCnt="0"/>
      <dgm:spPr/>
    </dgm:pt>
    <dgm:pt modelId="{9FD351A6-368D-4F5D-B03A-BF74E88AF402}" type="pres">
      <dgm:prSet presAssocID="{5C7028FB-01DF-4BE4-A82C-567469B3A682}" presName="textRect" presStyleLbl="revTx" presStyleIdx="1" presStyleCnt="2">
        <dgm:presLayoutVars>
          <dgm:chMax val="1"/>
          <dgm:chPref val="1"/>
        </dgm:presLayoutVars>
      </dgm:prSet>
      <dgm:spPr/>
    </dgm:pt>
  </dgm:ptLst>
  <dgm:cxnLst>
    <dgm:cxn modelId="{44809A31-8A29-40A0-959C-5912C06AF16F}" srcId="{2BAE0ACF-3CE9-435D-8590-E8950C0EAE11}" destId="{5C7028FB-01DF-4BE4-A82C-567469B3A682}" srcOrd="1" destOrd="0" parTransId="{2151B61C-1254-472E-A092-40995546E71D}" sibTransId="{769540F5-11BD-4386-BA3C-6CF92DC09CC7}"/>
    <dgm:cxn modelId="{2CDA6D42-B9D5-4832-8A7A-1BB5887A1FFC}" type="presOf" srcId="{2BAE0ACF-3CE9-435D-8590-E8950C0EAE11}" destId="{618BBA27-3185-4AC7-B0CB-DEB7DC1EBC29}" srcOrd="0" destOrd="0" presId="urn:microsoft.com/office/officeart/2018/2/layout/IconLabelList"/>
    <dgm:cxn modelId="{CFF0DBBB-954A-4436-AACC-A548264709C2}" srcId="{2BAE0ACF-3CE9-435D-8590-E8950C0EAE11}" destId="{11049C8A-1850-4146-9269-D6FD3E9AA431}" srcOrd="0" destOrd="0" parTransId="{B47B3090-4229-47C5-931D-A478477749C9}" sibTransId="{E774FB42-2A06-45B6-9A7D-FD597A18845E}"/>
    <dgm:cxn modelId="{3227F1BE-9107-4A92-BA6F-33CCA09482ED}" type="presOf" srcId="{11049C8A-1850-4146-9269-D6FD3E9AA431}" destId="{0202F9B9-9D0A-4D82-A7A7-BAE058976E78}" srcOrd="0" destOrd="0" presId="urn:microsoft.com/office/officeart/2018/2/layout/IconLabelList"/>
    <dgm:cxn modelId="{0A7A12D9-3731-4623-B5B1-207130169E4E}" type="presOf" srcId="{5C7028FB-01DF-4BE4-A82C-567469B3A682}" destId="{9FD351A6-368D-4F5D-B03A-BF74E88AF402}" srcOrd="0" destOrd="0" presId="urn:microsoft.com/office/officeart/2018/2/layout/IconLabelList"/>
    <dgm:cxn modelId="{828B6784-E57D-4D93-99E2-C794EFC11A1D}" type="presParOf" srcId="{618BBA27-3185-4AC7-B0CB-DEB7DC1EBC29}" destId="{F704F1AF-1DD3-4554-96FD-FC1078315839}" srcOrd="0" destOrd="0" presId="urn:microsoft.com/office/officeart/2018/2/layout/IconLabelList"/>
    <dgm:cxn modelId="{39180D87-8671-4692-9F96-3000A9971DBF}" type="presParOf" srcId="{F704F1AF-1DD3-4554-96FD-FC1078315839}" destId="{87B6A19A-3288-48CB-9C54-A61F82399745}" srcOrd="0" destOrd="0" presId="urn:microsoft.com/office/officeart/2018/2/layout/IconLabelList"/>
    <dgm:cxn modelId="{43C786B1-BE42-4457-AA85-5820CC7EEF33}" type="presParOf" srcId="{F704F1AF-1DD3-4554-96FD-FC1078315839}" destId="{EB8F25DD-C3FE-47DF-A2F2-97AFD49A5D59}" srcOrd="1" destOrd="0" presId="urn:microsoft.com/office/officeart/2018/2/layout/IconLabelList"/>
    <dgm:cxn modelId="{7609E343-8AB3-4903-AC4C-66B78FC0CA14}" type="presParOf" srcId="{F704F1AF-1DD3-4554-96FD-FC1078315839}" destId="{0202F9B9-9D0A-4D82-A7A7-BAE058976E78}" srcOrd="2" destOrd="0" presId="urn:microsoft.com/office/officeart/2018/2/layout/IconLabelList"/>
    <dgm:cxn modelId="{C3B6B6C1-ED17-4297-BFAE-8590FEE2017A}" type="presParOf" srcId="{618BBA27-3185-4AC7-B0CB-DEB7DC1EBC29}" destId="{F7129F7A-89A4-4C38-8371-192728745E2B}" srcOrd="1" destOrd="0" presId="urn:microsoft.com/office/officeart/2018/2/layout/IconLabelList"/>
    <dgm:cxn modelId="{C7E06733-8D6A-4650-A036-F147748B6252}" type="presParOf" srcId="{618BBA27-3185-4AC7-B0CB-DEB7DC1EBC29}" destId="{80BC1897-095A-4E7F-B0BC-D23A02E562A0}" srcOrd="2" destOrd="0" presId="urn:microsoft.com/office/officeart/2018/2/layout/IconLabelList"/>
    <dgm:cxn modelId="{2722E954-8D15-4E54-AB3F-8DA858DF6C15}" type="presParOf" srcId="{80BC1897-095A-4E7F-B0BC-D23A02E562A0}" destId="{16DE5037-E25C-4C54-91C4-4B24F9A980E8}" srcOrd="0" destOrd="0" presId="urn:microsoft.com/office/officeart/2018/2/layout/IconLabelList"/>
    <dgm:cxn modelId="{5EA7EB03-2EE9-4943-A650-486E15408207}" type="presParOf" srcId="{80BC1897-095A-4E7F-B0BC-D23A02E562A0}" destId="{788E01F7-FE12-4A60-8394-CAAEDF04B52E}" srcOrd="1" destOrd="0" presId="urn:microsoft.com/office/officeart/2018/2/layout/IconLabelList"/>
    <dgm:cxn modelId="{C9A45177-AC7D-465A-9EA4-DC0D4D92588A}" type="presParOf" srcId="{80BC1897-095A-4E7F-B0BC-D23A02E562A0}" destId="{9FD351A6-368D-4F5D-B03A-BF74E88AF40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B6BD32-843D-4EDB-839C-6729BF56D2E0}" type="doc">
      <dgm:prSet loTypeId="urn:microsoft.com/office/officeart/2016/7/layout/BasicLinearProcessNumbered" loCatId="process" qsTypeId="urn:microsoft.com/office/officeart/2005/8/quickstyle/simple1" qsCatId="simple" csTypeId="urn:microsoft.com/office/officeart/2005/8/colors/colorful2" csCatId="colorful"/>
      <dgm:spPr/>
      <dgm:t>
        <a:bodyPr/>
        <a:lstStyle/>
        <a:p>
          <a:endParaRPr lang="en-US"/>
        </a:p>
      </dgm:t>
    </dgm:pt>
    <dgm:pt modelId="{4DB67A8D-FDB3-4EDC-8330-C10AB9D04248}">
      <dgm:prSet/>
      <dgm:spPr/>
      <dgm:t>
        <a:bodyPr/>
        <a:lstStyle/>
        <a:p>
          <a:r>
            <a:rPr lang="en-IN"/>
            <a:t>- Analyze grocery sales, profit, and discount trends</a:t>
          </a:r>
          <a:endParaRPr lang="en-US"/>
        </a:p>
      </dgm:t>
    </dgm:pt>
    <dgm:pt modelId="{E27DCC6F-D584-4E02-A61D-1D84A2C5DE68}" type="parTrans" cxnId="{614A8E95-C5DB-47D0-8FA2-4C793AD7F71C}">
      <dgm:prSet/>
      <dgm:spPr/>
      <dgm:t>
        <a:bodyPr/>
        <a:lstStyle/>
        <a:p>
          <a:endParaRPr lang="en-US"/>
        </a:p>
      </dgm:t>
    </dgm:pt>
    <dgm:pt modelId="{01D2FA7A-73DC-4DD1-B45C-A067506CD76D}" type="sibTrans" cxnId="{614A8E95-C5DB-47D0-8FA2-4C793AD7F71C}">
      <dgm:prSet phldrT="1" phldr="0"/>
      <dgm:spPr/>
      <dgm:t>
        <a:bodyPr/>
        <a:lstStyle/>
        <a:p>
          <a:r>
            <a:rPr lang="en-US"/>
            <a:t>1</a:t>
          </a:r>
        </a:p>
      </dgm:t>
    </dgm:pt>
    <dgm:pt modelId="{78340D14-522F-47CC-B3E2-09876664E184}">
      <dgm:prSet/>
      <dgm:spPr/>
      <dgm:t>
        <a:bodyPr/>
        <a:lstStyle/>
        <a:p>
          <a:r>
            <a:rPr lang="en-IN"/>
            <a:t>- Identify top-performing categories, cities, and regions</a:t>
          </a:r>
          <a:endParaRPr lang="en-US"/>
        </a:p>
      </dgm:t>
    </dgm:pt>
    <dgm:pt modelId="{52580DAE-123A-4F54-9A72-48AB0D4F07B1}" type="parTrans" cxnId="{0B37C4BC-B1C2-4176-B608-A491911D0CC2}">
      <dgm:prSet/>
      <dgm:spPr/>
      <dgm:t>
        <a:bodyPr/>
        <a:lstStyle/>
        <a:p>
          <a:endParaRPr lang="en-US"/>
        </a:p>
      </dgm:t>
    </dgm:pt>
    <dgm:pt modelId="{10770DA7-19AD-496A-BA3D-9EBDDBF0CA62}" type="sibTrans" cxnId="{0B37C4BC-B1C2-4176-B608-A491911D0CC2}">
      <dgm:prSet phldrT="2" phldr="0"/>
      <dgm:spPr/>
      <dgm:t>
        <a:bodyPr/>
        <a:lstStyle/>
        <a:p>
          <a:r>
            <a:rPr lang="en-US"/>
            <a:t>2</a:t>
          </a:r>
        </a:p>
      </dgm:t>
    </dgm:pt>
    <dgm:pt modelId="{4D026F4E-D1D3-41D6-AAF7-A8081B663BD5}">
      <dgm:prSet/>
      <dgm:spPr/>
      <dgm:t>
        <a:bodyPr/>
        <a:lstStyle/>
        <a:p>
          <a:r>
            <a:rPr lang="en-IN"/>
            <a:t>- Recommend business strategies for pricing, marketing, and planning</a:t>
          </a:r>
          <a:endParaRPr lang="en-US"/>
        </a:p>
      </dgm:t>
    </dgm:pt>
    <dgm:pt modelId="{D7E7C23B-67EE-4387-8D30-2D7842939834}" type="parTrans" cxnId="{A50E3FD2-E4A4-4E92-81C4-F1F83F821ABE}">
      <dgm:prSet/>
      <dgm:spPr/>
      <dgm:t>
        <a:bodyPr/>
        <a:lstStyle/>
        <a:p>
          <a:endParaRPr lang="en-US"/>
        </a:p>
      </dgm:t>
    </dgm:pt>
    <dgm:pt modelId="{6BFF52E3-BC47-4E24-8BEC-2E23BB45CBA7}" type="sibTrans" cxnId="{A50E3FD2-E4A4-4E92-81C4-F1F83F821ABE}">
      <dgm:prSet phldrT="3" phldr="0"/>
      <dgm:spPr/>
      <dgm:t>
        <a:bodyPr/>
        <a:lstStyle/>
        <a:p>
          <a:r>
            <a:rPr lang="en-US"/>
            <a:t>3</a:t>
          </a:r>
        </a:p>
      </dgm:t>
    </dgm:pt>
    <dgm:pt modelId="{D7D2CFD8-1091-A04A-B517-95575CCB6457}" type="pres">
      <dgm:prSet presAssocID="{55B6BD32-843D-4EDB-839C-6729BF56D2E0}" presName="Name0" presStyleCnt="0">
        <dgm:presLayoutVars>
          <dgm:animLvl val="lvl"/>
          <dgm:resizeHandles val="exact"/>
        </dgm:presLayoutVars>
      </dgm:prSet>
      <dgm:spPr/>
    </dgm:pt>
    <dgm:pt modelId="{19576AFD-50C1-624C-8B49-8F08ED6A48E7}" type="pres">
      <dgm:prSet presAssocID="{4DB67A8D-FDB3-4EDC-8330-C10AB9D04248}" presName="compositeNode" presStyleCnt="0">
        <dgm:presLayoutVars>
          <dgm:bulletEnabled val="1"/>
        </dgm:presLayoutVars>
      </dgm:prSet>
      <dgm:spPr/>
    </dgm:pt>
    <dgm:pt modelId="{865564C1-AABE-4B45-8E2D-DA14ED7E825E}" type="pres">
      <dgm:prSet presAssocID="{4DB67A8D-FDB3-4EDC-8330-C10AB9D04248}" presName="bgRect" presStyleLbl="bgAccFollowNode1" presStyleIdx="0" presStyleCnt="3"/>
      <dgm:spPr/>
    </dgm:pt>
    <dgm:pt modelId="{F8B29D21-2E1B-694D-A1E4-BB67FB7F6012}" type="pres">
      <dgm:prSet presAssocID="{01D2FA7A-73DC-4DD1-B45C-A067506CD76D}" presName="sibTransNodeCircle" presStyleLbl="alignNode1" presStyleIdx="0" presStyleCnt="6">
        <dgm:presLayoutVars>
          <dgm:chMax val="0"/>
          <dgm:bulletEnabled/>
        </dgm:presLayoutVars>
      </dgm:prSet>
      <dgm:spPr/>
    </dgm:pt>
    <dgm:pt modelId="{3CBC7FB1-E9E4-9746-AE2E-DDAB600ADDBF}" type="pres">
      <dgm:prSet presAssocID="{4DB67A8D-FDB3-4EDC-8330-C10AB9D04248}" presName="bottomLine" presStyleLbl="alignNode1" presStyleIdx="1" presStyleCnt="6">
        <dgm:presLayoutVars/>
      </dgm:prSet>
      <dgm:spPr/>
    </dgm:pt>
    <dgm:pt modelId="{AA9A86E6-CB10-AD45-A178-771FDD9E958D}" type="pres">
      <dgm:prSet presAssocID="{4DB67A8D-FDB3-4EDC-8330-C10AB9D04248}" presName="nodeText" presStyleLbl="bgAccFollowNode1" presStyleIdx="0" presStyleCnt="3">
        <dgm:presLayoutVars>
          <dgm:bulletEnabled val="1"/>
        </dgm:presLayoutVars>
      </dgm:prSet>
      <dgm:spPr/>
    </dgm:pt>
    <dgm:pt modelId="{8E46316F-4ECD-2649-B4CC-1A6CEC4BBB4C}" type="pres">
      <dgm:prSet presAssocID="{01D2FA7A-73DC-4DD1-B45C-A067506CD76D}" presName="sibTrans" presStyleCnt="0"/>
      <dgm:spPr/>
    </dgm:pt>
    <dgm:pt modelId="{D2A050DF-8951-3F47-B649-CF5CD0B240DF}" type="pres">
      <dgm:prSet presAssocID="{78340D14-522F-47CC-B3E2-09876664E184}" presName="compositeNode" presStyleCnt="0">
        <dgm:presLayoutVars>
          <dgm:bulletEnabled val="1"/>
        </dgm:presLayoutVars>
      </dgm:prSet>
      <dgm:spPr/>
    </dgm:pt>
    <dgm:pt modelId="{74C53641-8D70-EA44-9046-25A150CDE084}" type="pres">
      <dgm:prSet presAssocID="{78340D14-522F-47CC-B3E2-09876664E184}" presName="bgRect" presStyleLbl="bgAccFollowNode1" presStyleIdx="1" presStyleCnt="3"/>
      <dgm:spPr/>
    </dgm:pt>
    <dgm:pt modelId="{83363090-9E12-8245-AE8F-2B493B5D3789}" type="pres">
      <dgm:prSet presAssocID="{10770DA7-19AD-496A-BA3D-9EBDDBF0CA62}" presName="sibTransNodeCircle" presStyleLbl="alignNode1" presStyleIdx="2" presStyleCnt="6">
        <dgm:presLayoutVars>
          <dgm:chMax val="0"/>
          <dgm:bulletEnabled/>
        </dgm:presLayoutVars>
      </dgm:prSet>
      <dgm:spPr/>
    </dgm:pt>
    <dgm:pt modelId="{EA6C9284-47A3-C64E-8E00-DED2EC2B76F2}" type="pres">
      <dgm:prSet presAssocID="{78340D14-522F-47CC-B3E2-09876664E184}" presName="bottomLine" presStyleLbl="alignNode1" presStyleIdx="3" presStyleCnt="6">
        <dgm:presLayoutVars/>
      </dgm:prSet>
      <dgm:spPr/>
    </dgm:pt>
    <dgm:pt modelId="{73827E96-0E33-134C-8194-0DEC2BFAB549}" type="pres">
      <dgm:prSet presAssocID="{78340D14-522F-47CC-B3E2-09876664E184}" presName="nodeText" presStyleLbl="bgAccFollowNode1" presStyleIdx="1" presStyleCnt="3">
        <dgm:presLayoutVars>
          <dgm:bulletEnabled val="1"/>
        </dgm:presLayoutVars>
      </dgm:prSet>
      <dgm:spPr/>
    </dgm:pt>
    <dgm:pt modelId="{A677CA22-5303-E54A-A7C0-BCDCC247C20F}" type="pres">
      <dgm:prSet presAssocID="{10770DA7-19AD-496A-BA3D-9EBDDBF0CA62}" presName="sibTrans" presStyleCnt="0"/>
      <dgm:spPr/>
    </dgm:pt>
    <dgm:pt modelId="{8D165F20-E229-DB4D-83A5-7EC3CB846262}" type="pres">
      <dgm:prSet presAssocID="{4D026F4E-D1D3-41D6-AAF7-A8081B663BD5}" presName="compositeNode" presStyleCnt="0">
        <dgm:presLayoutVars>
          <dgm:bulletEnabled val="1"/>
        </dgm:presLayoutVars>
      </dgm:prSet>
      <dgm:spPr/>
    </dgm:pt>
    <dgm:pt modelId="{C7930D6E-4B7A-D045-8DD3-92C44405BF58}" type="pres">
      <dgm:prSet presAssocID="{4D026F4E-D1D3-41D6-AAF7-A8081B663BD5}" presName="bgRect" presStyleLbl="bgAccFollowNode1" presStyleIdx="2" presStyleCnt="3"/>
      <dgm:spPr/>
    </dgm:pt>
    <dgm:pt modelId="{323B6D34-8442-AB46-AB43-6F8502094B17}" type="pres">
      <dgm:prSet presAssocID="{6BFF52E3-BC47-4E24-8BEC-2E23BB45CBA7}" presName="sibTransNodeCircle" presStyleLbl="alignNode1" presStyleIdx="4" presStyleCnt="6">
        <dgm:presLayoutVars>
          <dgm:chMax val="0"/>
          <dgm:bulletEnabled/>
        </dgm:presLayoutVars>
      </dgm:prSet>
      <dgm:spPr/>
    </dgm:pt>
    <dgm:pt modelId="{F70E3D2B-70F7-F542-BE97-7D67F0DC0DA0}" type="pres">
      <dgm:prSet presAssocID="{4D026F4E-D1D3-41D6-AAF7-A8081B663BD5}" presName="bottomLine" presStyleLbl="alignNode1" presStyleIdx="5" presStyleCnt="6">
        <dgm:presLayoutVars/>
      </dgm:prSet>
      <dgm:spPr/>
    </dgm:pt>
    <dgm:pt modelId="{8F999676-B738-994A-9083-5C7BA3CBC5B9}" type="pres">
      <dgm:prSet presAssocID="{4D026F4E-D1D3-41D6-AAF7-A8081B663BD5}" presName="nodeText" presStyleLbl="bgAccFollowNode1" presStyleIdx="2" presStyleCnt="3">
        <dgm:presLayoutVars>
          <dgm:bulletEnabled val="1"/>
        </dgm:presLayoutVars>
      </dgm:prSet>
      <dgm:spPr/>
    </dgm:pt>
  </dgm:ptLst>
  <dgm:cxnLst>
    <dgm:cxn modelId="{7881A81F-4621-7B4A-8657-E84A7A92534C}" type="presOf" srcId="{01D2FA7A-73DC-4DD1-B45C-A067506CD76D}" destId="{F8B29D21-2E1B-694D-A1E4-BB67FB7F6012}" srcOrd="0" destOrd="0" presId="urn:microsoft.com/office/officeart/2016/7/layout/BasicLinearProcessNumbered"/>
    <dgm:cxn modelId="{9BB1CD3B-5F7F-014D-8C44-1D79276CDB4F}" type="presOf" srcId="{55B6BD32-843D-4EDB-839C-6729BF56D2E0}" destId="{D7D2CFD8-1091-A04A-B517-95575CCB6457}" srcOrd="0" destOrd="0" presId="urn:microsoft.com/office/officeart/2016/7/layout/BasicLinearProcessNumbered"/>
    <dgm:cxn modelId="{E651853F-D154-6F4B-B8EC-C5EAE022975E}" type="presOf" srcId="{78340D14-522F-47CC-B3E2-09876664E184}" destId="{74C53641-8D70-EA44-9046-25A150CDE084}" srcOrd="0" destOrd="0" presId="urn:microsoft.com/office/officeart/2016/7/layout/BasicLinearProcessNumbered"/>
    <dgm:cxn modelId="{94386C76-2238-8A4B-A14E-C35A9E2C03F1}" type="presOf" srcId="{4DB67A8D-FDB3-4EDC-8330-C10AB9D04248}" destId="{AA9A86E6-CB10-AD45-A178-771FDD9E958D}" srcOrd="1" destOrd="0" presId="urn:microsoft.com/office/officeart/2016/7/layout/BasicLinearProcessNumbered"/>
    <dgm:cxn modelId="{46098388-01ED-914C-95DF-213AAE87A8B3}" type="presOf" srcId="{4D026F4E-D1D3-41D6-AAF7-A8081B663BD5}" destId="{C7930D6E-4B7A-D045-8DD3-92C44405BF58}" srcOrd="0" destOrd="0" presId="urn:microsoft.com/office/officeart/2016/7/layout/BasicLinearProcessNumbered"/>
    <dgm:cxn modelId="{78D8AA8E-7214-DE4B-AC20-A68CA0A96C01}" type="presOf" srcId="{78340D14-522F-47CC-B3E2-09876664E184}" destId="{73827E96-0E33-134C-8194-0DEC2BFAB549}" srcOrd="1" destOrd="0" presId="urn:microsoft.com/office/officeart/2016/7/layout/BasicLinearProcessNumbered"/>
    <dgm:cxn modelId="{614A8E95-C5DB-47D0-8FA2-4C793AD7F71C}" srcId="{55B6BD32-843D-4EDB-839C-6729BF56D2E0}" destId="{4DB67A8D-FDB3-4EDC-8330-C10AB9D04248}" srcOrd="0" destOrd="0" parTransId="{E27DCC6F-D584-4E02-A61D-1D84A2C5DE68}" sibTransId="{01D2FA7A-73DC-4DD1-B45C-A067506CD76D}"/>
    <dgm:cxn modelId="{AF362BA8-36CF-314B-86E1-856ADA237AC1}" type="presOf" srcId="{10770DA7-19AD-496A-BA3D-9EBDDBF0CA62}" destId="{83363090-9E12-8245-AE8F-2B493B5D3789}" srcOrd="0" destOrd="0" presId="urn:microsoft.com/office/officeart/2016/7/layout/BasicLinearProcessNumbered"/>
    <dgm:cxn modelId="{58A855AF-43C0-194F-9DE0-832DD93E8BC3}" type="presOf" srcId="{4D026F4E-D1D3-41D6-AAF7-A8081B663BD5}" destId="{8F999676-B738-994A-9083-5C7BA3CBC5B9}" srcOrd="1" destOrd="0" presId="urn:microsoft.com/office/officeart/2016/7/layout/BasicLinearProcessNumbered"/>
    <dgm:cxn modelId="{0B37C4BC-B1C2-4176-B608-A491911D0CC2}" srcId="{55B6BD32-843D-4EDB-839C-6729BF56D2E0}" destId="{78340D14-522F-47CC-B3E2-09876664E184}" srcOrd="1" destOrd="0" parTransId="{52580DAE-123A-4F54-9A72-48AB0D4F07B1}" sibTransId="{10770DA7-19AD-496A-BA3D-9EBDDBF0CA62}"/>
    <dgm:cxn modelId="{B0AACEBC-B2C3-C34D-8E63-7CFC141A1440}" type="presOf" srcId="{4DB67A8D-FDB3-4EDC-8330-C10AB9D04248}" destId="{865564C1-AABE-4B45-8E2D-DA14ED7E825E}" srcOrd="0" destOrd="0" presId="urn:microsoft.com/office/officeart/2016/7/layout/BasicLinearProcessNumbered"/>
    <dgm:cxn modelId="{A50E3FD2-E4A4-4E92-81C4-F1F83F821ABE}" srcId="{55B6BD32-843D-4EDB-839C-6729BF56D2E0}" destId="{4D026F4E-D1D3-41D6-AAF7-A8081B663BD5}" srcOrd="2" destOrd="0" parTransId="{D7E7C23B-67EE-4387-8D30-2D7842939834}" sibTransId="{6BFF52E3-BC47-4E24-8BEC-2E23BB45CBA7}"/>
    <dgm:cxn modelId="{B5212AEB-CB47-1A4F-83A5-CA12B2478FCF}" type="presOf" srcId="{6BFF52E3-BC47-4E24-8BEC-2E23BB45CBA7}" destId="{323B6D34-8442-AB46-AB43-6F8502094B17}" srcOrd="0" destOrd="0" presId="urn:microsoft.com/office/officeart/2016/7/layout/BasicLinearProcessNumbered"/>
    <dgm:cxn modelId="{2A80C4E0-86B8-BF41-80B0-0711CCB9B1EE}" type="presParOf" srcId="{D7D2CFD8-1091-A04A-B517-95575CCB6457}" destId="{19576AFD-50C1-624C-8B49-8F08ED6A48E7}" srcOrd="0" destOrd="0" presId="urn:microsoft.com/office/officeart/2016/7/layout/BasicLinearProcessNumbered"/>
    <dgm:cxn modelId="{95E2FFAA-9A5F-0048-8B8F-C4B5FD4E9BE1}" type="presParOf" srcId="{19576AFD-50C1-624C-8B49-8F08ED6A48E7}" destId="{865564C1-AABE-4B45-8E2D-DA14ED7E825E}" srcOrd="0" destOrd="0" presId="urn:microsoft.com/office/officeart/2016/7/layout/BasicLinearProcessNumbered"/>
    <dgm:cxn modelId="{07854F01-6363-3349-88F3-DE49E9FDAD63}" type="presParOf" srcId="{19576AFD-50C1-624C-8B49-8F08ED6A48E7}" destId="{F8B29D21-2E1B-694D-A1E4-BB67FB7F6012}" srcOrd="1" destOrd="0" presId="urn:microsoft.com/office/officeart/2016/7/layout/BasicLinearProcessNumbered"/>
    <dgm:cxn modelId="{6D21DD8A-9276-574C-9832-883468DA9CCF}" type="presParOf" srcId="{19576AFD-50C1-624C-8B49-8F08ED6A48E7}" destId="{3CBC7FB1-E9E4-9746-AE2E-DDAB600ADDBF}" srcOrd="2" destOrd="0" presId="urn:microsoft.com/office/officeart/2016/7/layout/BasicLinearProcessNumbered"/>
    <dgm:cxn modelId="{03050965-48A4-D142-8BB6-C352B2C2746D}" type="presParOf" srcId="{19576AFD-50C1-624C-8B49-8F08ED6A48E7}" destId="{AA9A86E6-CB10-AD45-A178-771FDD9E958D}" srcOrd="3" destOrd="0" presId="urn:microsoft.com/office/officeart/2016/7/layout/BasicLinearProcessNumbered"/>
    <dgm:cxn modelId="{3AA2B2DB-8AF3-CF4C-83A0-159A954512FC}" type="presParOf" srcId="{D7D2CFD8-1091-A04A-B517-95575CCB6457}" destId="{8E46316F-4ECD-2649-B4CC-1A6CEC4BBB4C}" srcOrd="1" destOrd="0" presId="urn:microsoft.com/office/officeart/2016/7/layout/BasicLinearProcessNumbered"/>
    <dgm:cxn modelId="{56B44344-6A01-2642-A0F6-0D2F58BF0AC1}" type="presParOf" srcId="{D7D2CFD8-1091-A04A-B517-95575CCB6457}" destId="{D2A050DF-8951-3F47-B649-CF5CD0B240DF}" srcOrd="2" destOrd="0" presId="urn:microsoft.com/office/officeart/2016/7/layout/BasicLinearProcessNumbered"/>
    <dgm:cxn modelId="{D2D602F3-A866-C14E-A685-856BF1B24E24}" type="presParOf" srcId="{D2A050DF-8951-3F47-B649-CF5CD0B240DF}" destId="{74C53641-8D70-EA44-9046-25A150CDE084}" srcOrd="0" destOrd="0" presId="urn:microsoft.com/office/officeart/2016/7/layout/BasicLinearProcessNumbered"/>
    <dgm:cxn modelId="{976703E5-6076-1041-8360-0CE3898AB137}" type="presParOf" srcId="{D2A050DF-8951-3F47-B649-CF5CD0B240DF}" destId="{83363090-9E12-8245-AE8F-2B493B5D3789}" srcOrd="1" destOrd="0" presId="urn:microsoft.com/office/officeart/2016/7/layout/BasicLinearProcessNumbered"/>
    <dgm:cxn modelId="{F20D0BF4-CA79-6E4A-B46A-0FBA1FDD62FA}" type="presParOf" srcId="{D2A050DF-8951-3F47-B649-CF5CD0B240DF}" destId="{EA6C9284-47A3-C64E-8E00-DED2EC2B76F2}" srcOrd="2" destOrd="0" presId="urn:microsoft.com/office/officeart/2016/7/layout/BasicLinearProcessNumbered"/>
    <dgm:cxn modelId="{AA7DA5CD-7AA8-7A44-A476-F9F93187B107}" type="presParOf" srcId="{D2A050DF-8951-3F47-B649-CF5CD0B240DF}" destId="{73827E96-0E33-134C-8194-0DEC2BFAB549}" srcOrd="3" destOrd="0" presId="urn:microsoft.com/office/officeart/2016/7/layout/BasicLinearProcessNumbered"/>
    <dgm:cxn modelId="{82DFD530-E9AA-8F43-8715-B4BCA3477660}" type="presParOf" srcId="{D7D2CFD8-1091-A04A-B517-95575CCB6457}" destId="{A677CA22-5303-E54A-A7C0-BCDCC247C20F}" srcOrd="3" destOrd="0" presId="urn:microsoft.com/office/officeart/2016/7/layout/BasicLinearProcessNumbered"/>
    <dgm:cxn modelId="{F759B600-2061-EF4F-B33B-CE44B6971AEE}" type="presParOf" srcId="{D7D2CFD8-1091-A04A-B517-95575CCB6457}" destId="{8D165F20-E229-DB4D-83A5-7EC3CB846262}" srcOrd="4" destOrd="0" presId="urn:microsoft.com/office/officeart/2016/7/layout/BasicLinearProcessNumbered"/>
    <dgm:cxn modelId="{6DD2831C-668D-6F43-A836-BFEEB2795D7B}" type="presParOf" srcId="{8D165F20-E229-DB4D-83A5-7EC3CB846262}" destId="{C7930D6E-4B7A-D045-8DD3-92C44405BF58}" srcOrd="0" destOrd="0" presId="urn:microsoft.com/office/officeart/2016/7/layout/BasicLinearProcessNumbered"/>
    <dgm:cxn modelId="{7EB60CA9-5487-774E-B681-A2A06C2A9945}" type="presParOf" srcId="{8D165F20-E229-DB4D-83A5-7EC3CB846262}" destId="{323B6D34-8442-AB46-AB43-6F8502094B17}" srcOrd="1" destOrd="0" presId="urn:microsoft.com/office/officeart/2016/7/layout/BasicLinearProcessNumbered"/>
    <dgm:cxn modelId="{77BF466F-3641-1240-9C77-2CA435463AED}" type="presParOf" srcId="{8D165F20-E229-DB4D-83A5-7EC3CB846262}" destId="{F70E3D2B-70F7-F542-BE97-7D67F0DC0DA0}" srcOrd="2" destOrd="0" presId="urn:microsoft.com/office/officeart/2016/7/layout/BasicLinearProcessNumbered"/>
    <dgm:cxn modelId="{124D071E-D135-4B43-907D-9CD8B214150C}" type="presParOf" srcId="{8D165F20-E229-DB4D-83A5-7EC3CB846262}" destId="{8F999676-B738-994A-9083-5C7BA3CBC5B9}"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567B729-360B-4952-8D01-52AD49FF2E8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8ED8C2BE-4BC8-459B-9194-459FDE5E2C7B}">
      <dgm:prSet/>
      <dgm:spPr/>
      <dgm:t>
        <a:bodyPr/>
        <a:lstStyle/>
        <a:p>
          <a:r>
            <a:rPr lang="en-IN"/>
            <a:t>- Removed duplicate records</a:t>
          </a:r>
          <a:endParaRPr lang="en-US"/>
        </a:p>
      </dgm:t>
    </dgm:pt>
    <dgm:pt modelId="{BFF8F990-7663-4F79-A39D-E90BCB7BBF24}" type="parTrans" cxnId="{7B12AC8E-37EC-4443-A304-12B50CAB8FB5}">
      <dgm:prSet/>
      <dgm:spPr/>
      <dgm:t>
        <a:bodyPr/>
        <a:lstStyle/>
        <a:p>
          <a:endParaRPr lang="en-US"/>
        </a:p>
      </dgm:t>
    </dgm:pt>
    <dgm:pt modelId="{109666F0-2108-468C-B069-B877A8E20068}" type="sibTrans" cxnId="{7B12AC8E-37EC-4443-A304-12B50CAB8FB5}">
      <dgm:prSet/>
      <dgm:spPr/>
      <dgm:t>
        <a:bodyPr/>
        <a:lstStyle/>
        <a:p>
          <a:endParaRPr lang="en-US"/>
        </a:p>
      </dgm:t>
    </dgm:pt>
    <dgm:pt modelId="{EA9EF082-4773-4EB0-85E4-C6BFB6613EA2}">
      <dgm:prSet/>
      <dgm:spPr/>
      <dgm:t>
        <a:bodyPr/>
        <a:lstStyle/>
        <a:p>
          <a:r>
            <a:rPr lang="en-IN"/>
            <a:t>- Converted 'Order Date' to datetime format</a:t>
          </a:r>
          <a:endParaRPr lang="en-US"/>
        </a:p>
      </dgm:t>
    </dgm:pt>
    <dgm:pt modelId="{CCBE0218-C206-4D8B-A4C7-A796C4E2BE3F}" type="parTrans" cxnId="{8DAA773C-AEDD-4921-B1ED-C1DDCB5E345D}">
      <dgm:prSet/>
      <dgm:spPr/>
      <dgm:t>
        <a:bodyPr/>
        <a:lstStyle/>
        <a:p>
          <a:endParaRPr lang="en-US"/>
        </a:p>
      </dgm:t>
    </dgm:pt>
    <dgm:pt modelId="{6CBEB6CC-292D-4EA2-A57E-204ABF0B7107}" type="sibTrans" cxnId="{8DAA773C-AEDD-4921-B1ED-C1DDCB5E345D}">
      <dgm:prSet/>
      <dgm:spPr/>
      <dgm:t>
        <a:bodyPr/>
        <a:lstStyle/>
        <a:p>
          <a:endParaRPr lang="en-US"/>
        </a:p>
      </dgm:t>
    </dgm:pt>
    <dgm:pt modelId="{6A0F69A2-FC2C-4334-9180-9E8B30754A86}">
      <dgm:prSet/>
      <dgm:spPr/>
      <dgm:t>
        <a:bodyPr/>
        <a:lstStyle/>
        <a:p>
          <a:r>
            <a:rPr lang="en-IN"/>
            <a:t>- Extracted: Order Day, Order Month, Order Year</a:t>
          </a:r>
          <a:endParaRPr lang="en-US"/>
        </a:p>
      </dgm:t>
    </dgm:pt>
    <dgm:pt modelId="{46CCED18-3E73-4BAA-A79F-95FC9A24011F}" type="parTrans" cxnId="{397F1188-3F6B-439A-BEE0-7CBD90610977}">
      <dgm:prSet/>
      <dgm:spPr/>
      <dgm:t>
        <a:bodyPr/>
        <a:lstStyle/>
        <a:p>
          <a:endParaRPr lang="en-US"/>
        </a:p>
      </dgm:t>
    </dgm:pt>
    <dgm:pt modelId="{14033B01-6D14-42D2-890D-E490DEB07F44}" type="sibTrans" cxnId="{397F1188-3F6B-439A-BEE0-7CBD90610977}">
      <dgm:prSet/>
      <dgm:spPr/>
      <dgm:t>
        <a:bodyPr/>
        <a:lstStyle/>
        <a:p>
          <a:endParaRPr lang="en-US"/>
        </a:p>
      </dgm:t>
    </dgm:pt>
    <dgm:pt modelId="{9FD1C336-35B6-3244-9D06-73BB013B3494}" type="pres">
      <dgm:prSet presAssocID="{A567B729-360B-4952-8D01-52AD49FF2E88}" presName="vert0" presStyleCnt="0">
        <dgm:presLayoutVars>
          <dgm:dir/>
          <dgm:animOne val="branch"/>
          <dgm:animLvl val="lvl"/>
        </dgm:presLayoutVars>
      </dgm:prSet>
      <dgm:spPr/>
    </dgm:pt>
    <dgm:pt modelId="{DEA244CF-6BDC-6848-B61F-5FCD33BE8C0C}" type="pres">
      <dgm:prSet presAssocID="{8ED8C2BE-4BC8-459B-9194-459FDE5E2C7B}" presName="thickLine" presStyleLbl="alignNode1" presStyleIdx="0" presStyleCnt="3"/>
      <dgm:spPr/>
    </dgm:pt>
    <dgm:pt modelId="{A52595BD-743D-4D43-AE4F-72BC342F0011}" type="pres">
      <dgm:prSet presAssocID="{8ED8C2BE-4BC8-459B-9194-459FDE5E2C7B}" presName="horz1" presStyleCnt="0"/>
      <dgm:spPr/>
    </dgm:pt>
    <dgm:pt modelId="{EB040D20-5BB7-4D46-904B-3F9C4A72AD93}" type="pres">
      <dgm:prSet presAssocID="{8ED8C2BE-4BC8-459B-9194-459FDE5E2C7B}" presName="tx1" presStyleLbl="revTx" presStyleIdx="0" presStyleCnt="3"/>
      <dgm:spPr/>
    </dgm:pt>
    <dgm:pt modelId="{8361D237-88B2-8740-951F-826F0A61F1B6}" type="pres">
      <dgm:prSet presAssocID="{8ED8C2BE-4BC8-459B-9194-459FDE5E2C7B}" presName="vert1" presStyleCnt="0"/>
      <dgm:spPr/>
    </dgm:pt>
    <dgm:pt modelId="{A2BBF7F1-1467-794C-92E2-4E00C6A10837}" type="pres">
      <dgm:prSet presAssocID="{EA9EF082-4773-4EB0-85E4-C6BFB6613EA2}" presName="thickLine" presStyleLbl="alignNode1" presStyleIdx="1" presStyleCnt="3"/>
      <dgm:spPr/>
    </dgm:pt>
    <dgm:pt modelId="{A0A84EA0-D7F9-F747-AB65-015CEFF8A294}" type="pres">
      <dgm:prSet presAssocID="{EA9EF082-4773-4EB0-85E4-C6BFB6613EA2}" presName="horz1" presStyleCnt="0"/>
      <dgm:spPr/>
    </dgm:pt>
    <dgm:pt modelId="{8712A57D-162B-A84D-84E5-282DF7499546}" type="pres">
      <dgm:prSet presAssocID="{EA9EF082-4773-4EB0-85E4-C6BFB6613EA2}" presName="tx1" presStyleLbl="revTx" presStyleIdx="1" presStyleCnt="3"/>
      <dgm:spPr/>
    </dgm:pt>
    <dgm:pt modelId="{A594E0B0-FD32-2649-B0EB-352AE22FB7F6}" type="pres">
      <dgm:prSet presAssocID="{EA9EF082-4773-4EB0-85E4-C6BFB6613EA2}" presName="vert1" presStyleCnt="0"/>
      <dgm:spPr/>
    </dgm:pt>
    <dgm:pt modelId="{E9B8323B-FBC6-AF48-87A7-0763E1D3C3A5}" type="pres">
      <dgm:prSet presAssocID="{6A0F69A2-FC2C-4334-9180-9E8B30754A86}" presName="thickLine" presStyleLbl="alignNode1" presStyleIdx="2" presStyleCnt="3"/>
      <dgm:spPr/>
    </dgm:pt>
    <dgm:pt modelId="{4C91661F-36F6-6D48-BC22-A86FC7A8459C}" type="pres">
      <dgm:prSet presAssocID="{6A0F69A2-FC2C-4334-9180-9E8B30754A86}" presName="horz1" presStyleCnt="0"/>
      <dgm:spPr/>
    </dgm:pt>
    <dgm:pt modelId="{CE6052DD-CF1F-B44B-9F12-78DB868FEC01}" type="pres">
      <dgm:prSet presAssocID="{6A0F69A2-FC2C-4334-9180-9E8B30754A86}" presName="tx1" presStyleLbl="revTx" presStyleIdx="2" presStyleCnt="3"/>
      <dgm:spPr/>
    </dgm:pt>
    <dgm:pt modelId="{95F0013B-F989-C34B-8DB8-6794862CAF5F}" type="pres">
      <dgm:prSet presAssocID="{6A0F69A2-FC2C-4334-9180-9E8B30754A86}" presName="vert1" presStyleCnt="0"/>
      <dgm:spPr/>
    </dgm:pt>
  </dgm:ptLst>
  <dgm:cxnLst>
    <dgm:cxn modelId="{7C87530E-1CDB-D148-BC6A-9315E5E0C4D7}" type="presOf" srcId="{6A0F69A2-FC2C-4334-9180-9E8B30754A86}" destId="{CE6052DD-CF1F-B44B-9F12-78DB868FEC01}" srcOrd="0" destOrd="0" presId="urn:microsoft.com/office/officeart/2008/layout/LinedList"/>
    <dgm:cxn modelId="{6AA10427-423D-1D48-BDB7-4A19F3AB2587}" type="presOf" srcId="{EA9EF082-4773-4EB0-85E4-C6BFB6613EA2}" destId="{8712A57D-162B-A84D-84E5-282DF7499546}" srcOrd="0" destOrd="0" presId="urn:microsoft.com/office/officeart/2008/layout/LinedList"/>
    <dgm:cxn modelId="{8DAA773C-AEDD-4921-B1ED-C1DDCB5E345D}" srcId="{A567B729-360B-4952-8D01-52AD49FF2E88}" destId="{EA9EF082-4773-4EB0-85E4-C6BFB6613EA2}" srcOrd="1" destOrd="0" parTransId="{CCBE0218-C206-4D8B-A4C7-A796C4E2BE3F}" sibTransId="{6CBEB6CC-292D-4EA2-A57E-204ABF0B7107}"/>
    <dgm:cxn modelId="{2454E16B-42EC-8140-A33E-7CB4B2DCD6A8}" type="presOf" srcId="{A567B729-360B-4952-8D01-52AD49FF2E88}" destId="{9FD1C336-35B6-3244-9D06-73BB013B3494}" srcOrd="0" destOrd="0" presId="urn:microsoft.com/office/officeart/2008/layout/LinedList"/>
    <dgm:cxn modelId="{397F1188-3F6B-439A-BEE0-7CBD90610977}" srcId="{A567B729-360B-4952-8D01-52AD49FF2E88}" destId="{6A0F69A2-FC2C-4334-9180-9E8B30754A86}" srcOrd="2" destOrd="0" parTransId="{46CCED18-3E73-4BAA-A79F-95FC9A24011F}" sibTransId="{14033B01-6D14-42D2-890D-E490DEB07F44}"/>
    <dgm:cxn modelId="{7B12AC8E-37EC-4443-A304-12B50CAB8FB5}" srcId="{A567B729-360B-4952-8D01-52AD49FF2E88}" destId="{8ED8C2BE-4BC8-459B-9194-459FDE5E2C7B}" srcOrd="0" destOrd="0" parTransId="{BFF8F990-7663-4F79-A39D-E90BCB7BBF24}" sibTransId="{109666F0-2108-468C-B069-B877A8E20068}"/>
    <dgm:cxn modelId="{B8CFB8DD-9E24-A644-9467-E94225DE6ACB}" type="presOf" srcId="{8ED8C2BE-4BC8-459B-9194-459FDE5E2C7B}" destId="{EB040D20-5BB7-4D46-904B-3F9C4A72AD93}" srcOrd="0" destOrd="0" presId="urn:microsoft.com/office/officeart/2008/layout/LinedList"/>
    <dgm:cxn modelId="{1BB56D4F-0AE8-F643-8864-45C8543B810B}" type="presParOf" srcId="{9FD1C336-35B6-3244-9D06-73BB013B3494}" destId="{DEA244CF-6BDC-6848-B61F-5FCD33BE8C0C}" srcOrd="0" destOrd="0" presId="urn:microsoft.com/office/officeart/2008/layout/LinedList"/>
    <dgm:cxn modelId="{E97F2898-C69E-1D43-8643-4950CD551C19}" type="presParOf" srcId="{9FD1C336-35B6-3244-9D06-73BB013B3494}" destId="{A52595BD-743D-4D43-AE4F-72BC342F0011}" srcOrd="1" destOrd="0" presId="urn:microsoft.com/office/officeart/2008/layout/LinedList"/>
    <dgm:cxn modelId="{B0E28C60-371A-3940-B2BA-50838620BAAC}" type="presParOf" srcId="{A52595BD-743D-4D43-AE4F-72BC342F0011}" destId="{EB040D20-5BB7-4D46-904B-3F9C4A72AD93}" srcOrd="0" destOrd="0" presId="urn:microsoft.com/office/officeart/2008/layout/LinedList"/>
    <dgm:cxn modelId="{3F701D6B-3013-DF43-BD88-FB38E31675B3}" type="presParOf" srcId="{A52595BD-743D-4D43-AE4F-72BC342F0011}" destId="{8361D237-88B2-8740-951F-826F0A61F1B6}" srcOrd="1" destOrd="0" presId="urn:microsoft.com/office/officeart/2008/layout/LinedList"/>
    <dgm:cxn modelId="{8C9D61FA-24E3-3F41-881B-CD1617500E10}" type="presParOf" srcId="{9FD1C336-35B6-3244-9D06-73BB013B3494}" destId="{A2BBF7F1-1467-794C-92E2-4E00C6A10837}" srcOrd="2" destOrd="0" presId="urn:microsoft.com/office/officeart/2008/layout/LinedList"/>
    <dgm:cxn modelId="{304B71F8-542F-2844-BF06-29EFB01CE600}" type="presParOf" srcId="{9FD1C336-35B6-3244-9D06-73BB013B3494}" destId="{A0A84EA0-D7F9-F747-AB65-015CEFF8A294}" srcOrd="3" destOrd="0" presId="urn:microsoft.com/office/officeart/2008/layout/LinedList"/>
    <dgm:cxn modelId="{DE2B557A-196C-1943-84B8-CB20637FD8C8}" type="presParOf" srcId="{A0A84EA0-D7F9-F747-AB65-015CEFF8A294}" destId="{8712A57D-162B-A84D-84E5-282DF7499546}" srcOrd="0" destOrd="0" presId="urn:microsoft.com/office/officeart/2008/layout/LinedList"/>
    <dgm:cxn modelId="{DCD4B303-87F2-2E49-8484-BD78E57793BC}" type="presParOf" srcId="{A0A84EA0-D7F9-F747-AB65-015CEFF8A294}" destId="{A594E0B0-FD32-2649-B0EB-352AE22FB7F6}" srcOrd="1" destOrd="0" presId="urn:microsoft.com/office/officeart/2008/layout/LinedList"/>
    <dgm:cxn modelId="{9443E21E-DCF6-A44E-9968-867F3D22F38C}" type="presParOf" srcId="{9FD1C336-35B6-3244-9D06-73BB013B3494}" destId="{E9B8323B-FBC6-AF48-87A7-0763E1D3C3A5}" srcOrd="4" destOrd="0" presId="urn:microsoft.com/office/officeart/2008/layout/LinedList"/>
    <dgm:cxn modelId="{96882D6F-F0E6-AE43-8E78-AF12A06774B9}" type="presParOf" srcId="{9FD1C336-35B6-3244-9D06-73BB013B3494}" destId="{4C91661F-36F6-6D48-BC22-A86FC7A8459C}" srcOrd="5" destOrd="0" presId="urn:microsoft.com/office/officeart/2008/layout/LinedList"/>
    <dgm:cxn modelId="{214688EC-6313-E040-8A47-AE610F630365}" type="presParOf" srcId="{4C91661F-36F6-6D48-BC22-A86FC7A8459C}" destId="{CE6052DD-CF1F-B44B-9F12-78DB868FEC01}" srcOrd="0" destOrd="0" presId="urn:microsoft.com/office/officeart/2008/layout/LinedList"/>
    <dgm:cxn modelId="{063D1674-7A7E-AC43-AAC9-B7AAD5240918}" type="presParOf" srcId="{4C91661F-36F6-6D48-BC22-A86FC7A8459C}" destId="{95F0013B-F989-C34B-8DB8-6794862CAF5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56B196D-D602-451E-BA19-19432E5A2E9C}"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0DC027C3-ED7C-4331-9E9B-5C6989E3950A}">
      <dgm:prSet/>
      <dgm:spPr/>
      <dgm:t>
        <a:bodyPr/>
        <a:lstStyle/>
        <a:p>
          <a:r>
            <a:rPr lang="en-IN"/>
            <a:t>- Python Libraries: Pandas, NumPy, Matplotlib, Seaborn</a:t>
          </a:r>
          <a:endParaRPr lang="en-US"/>
        </a:p>
      </dgm:t>
    </dgm:pt>
    <dgm:pt modelId="{B8B9F8D1-E935-422A-8C95-7E542D32CA0B}" type="parTrans" cxnId="{DEC13A64-D595-4B92-B317-FC6FC86A8CEF}">
      <dgm:prSet/>
      <dgm:spPr/>
      <dgm:t>
        <a:bodyPr/>
        <a:lstStyle/>
        <a:p>
          <a:endParaRPr lang="en-US"/>
        </a:p>
      </dgm:t>
    </dgm:pt>
    <dgm:pt modelId="{589A6ED2-3E41-4E22-B739-9D91E110D8FE}" type="sibTrans" cxnId="{DEC13A64-D595-4B92-B317-FC6FC86A8CEF}">
      <dgm:prSet/>
      <dgm:spPr/>
      <dgm:t>
        <a:bodyPr/>
        <a:lstStyle/>
        <a:p>
          <a:endParaRPr lang="en-US"/>
        </a:p>
      </dgm:t>
    </dgm:pt>
    <dgm:pt modelId="{26824B94-E6C6-4437-A5EF-840ADD6EFCBB}">
      <dgm:prSet/>
      <dgm:spPr/>
      <dgm:t>
        <a:bodyPr/>
        <a:lstStyle/>
        <a:p>
          <a:r>
            <a:rPr lang="en-IN"/>
            <a:t>- EDA Techniques: Grouping &amp; aggregation, Time series trends, Correlation heatmap, Scatter plots, bar charts, pie charts</a:t>
          </a:r>
          <a:endParaRPr lang="en-US"/>
        </a:p>
      </dgm:t>
    </dgm:pt>
    <dgm:pt modelId="{FCB06FE7-87A8-4F4E-8C94-30399D08E6CF}" type="parTrans" cxnId="{2B587503-D635-4805-B205-AAE0EE56EB37}">
      <dgm:prSet/>
      <dgm:spPr/>
      <dgm:t>
        <a:bodyPr/>
        <a:lstStyle/>
        <a:p>
          <a:endParaRPr lang="en-US"/>
        </a:p>
      </dgm:t>
    </dgm:pt>
    <dgm:pt modelId="{C0931F34-94DE-45C5-8E88-68330589EB98}" type="sibTrans" cxnId="{2B587503-D635-4805-B205-AAE0EE56EB37}">
      <dgm:prSet/>
      <dgm:spPr/>
      <dgm:t>
        <a:bodyPr/>
        <a:lstStyle/>
        <a:p>
          <a:endParaRPr lang="en-US"/>
        </a:p>
      </dgm:t>
    </dgm:pt>
    <dgm:pt modelId="{2A01B89E-D0F5-4FBF-A85B-B72C723C14DC}" type="pres">
      <dgm:prSet presAssocID="{C56B196D-D602-451E-BA19-19432E5A2E9C}" presName="root" presStyleCnt="0">
        <dgm:presLayoutVars>
          <dgm:dir/>
          <dgm:resizeHandles val="exact"/>
        </dgm:presLayoutVars>
      </dgm:prSet>
      <dgm:spPr/>
    </dgm:pt>
    <dgm:pt modelId="{DA2C3D6F-05F0-4E59-9902-3FB093F5C303}" type="pres">
      <dgm:prSet presAssocID="{0DC027C3-ED7C-4331-9E9B-5C6989E3950A}" presName="compNode" presStyleCnt="0"/>
      <dgm:spPr/>
    </dgm:pt>
    <dgm:pt modelId="{177D0721-86DA-4CAC-803E-99A6810F3BB5}" type="pres">
      <dgm:prSet presAssocID="{0DC027C3-ED7C-4331-9E9B-5C6989E3950A}"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nda"/>
        </a:ext>
      </dgm:extLst>
    </dgm:pt>
    <dgm:pt modelId="{BA002D8B-42A9-4E8D-A9E9-7EBCF3B28EA5}" type="pres">
      <dgm:prSet presAssocID="{0DC027C3-ED7C-4331-9E9B-5C6989E3950A}" presName="spaceRect" presStyleCnt="0"/>
      <dgm:spPr/>
    </dgm:pt>
    <dgm:pt modelId="{90F962EA-4A51-4217-BE0C-A4B06B435A2F}" type="pres">
      <dgm:prSet presAssocID="{0DC027C3-ED7C-4331-9E9B-5C6989E3950A}" presName="textRect" presStyleLbl="revTx" presStyleIdx="0" presStyleCnt="2">
        <dgm:presLayoutVars>
          <dgm:chMax val="1"/>
          <dgm:chPref val="1"/>
        </dgm:presLayoutVars>
      </dgm:prSet>
      <dgm:spPr/>
    </dgm:pt>
    <dgm:pt modelId="{B0418E2E-F64D-40F9-86E0-D9CEEB50C1A7}" type="pres">
      <dgm:prSet presAssocID="{589A6ED2-3E41-4E22-B739-9D91E110D8FE}" presName="sibTrans" presStyleCnt="0"/>
      <dgm:spPr/>
    </dgm:pt>
    <dgm:pt modelId="{A5EE4E52-217B-446B-8E5C-EA0670263D3F}" type="pres">
      <dgm:prSet presAssocID="{26824B94-E6C6-4437-A5EF-840ADD6EFCBB}" presName="compNode" presStyleCnt="0"/>
      <dgm:spPr/>
    </dgm:pt>
    <dgm:pt modelId="{DC0C59E6-9AE7-4A4E-ABFF-C2F4ADAA7E03}" type="pres">
      <dgm:prSet presAssocID="{26824B94-E6C6-4437-A5EF-840ADD6EFCB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7C81F0B7-5D84-4EBC-A226-9EE9C87B77FB}" type="pres">
      <dgm:prSet presAssocID="{26824B94-E6C6-4437-A5EF-840ADD6EFCBB}" presName="spaceRect" presStyleCnt="0"/>
      <dgm:spPr/>
    </dgm:pt>
    <dgm:pt modelId="{F67D3BDE-2F14-41FB-A4D7-635A8536D76E}" type="pres">
      <dgm:prSet presAssocID="{26824B94-E6C6-4437-A5EF-840ADD6EFCBB}" presName="textRect" presStyleLbl="revTx" presStyleIdx="1" presStyleCnt="2">
        <dgm:presLayoutVars>
          <dgm:chMax val="1"/>
          <dgm:chPref val="1"/>
        </dgm:presLayoutVars>
      </dgm:prSet>
      <dgm:spPr/>
    </dgm:pt>
  </dgm:ptLst>
  <dgm:cxnLst>
    <dgm:cxn modelId="{2B587503-D635-4805-B205-AAE0EE56EB37}" srcId="{C56B196D-D602-451E-BA19-19432E5A2E9C}" destId="{26824B94-E6C6-4437-A5EF-840ADD6EFCBB}" srcOrd="1" destOrd="0" parTransId="{FCB06FE7-87A8-4F4E-8C94-30399D08E6CF}" sibTransId="{C0931F34-94DE-45C5-8E88-68330589EB98}"/>
    <dgm:cxn modelId="{CC8DF712-57C5-4BA3-B342-A25A6A3E4C80}" type="presOf" srcId="{C56B196D-D602-451E-BA19-19432E5A2E9C}" destId="{2A01B89E-D0F5-4FBF-A85B-B72C723C14DC}" srcOrd="0" destOrd="0" presId="urn:microsoft.com/office/officeart/2018/2/layout/IconLabelList"/>
    <dgm:cxn modelId="{3A6D6D25-3472-4062-9442-81FF970C56D7}" type="presOf" srcId="{26824B94-E6C6-4437-A5EF-840ADD6EFCBB}" destId="{F67D3BDE-2F14-41FB-A4D7-635A8536D76E}" srcOrd="0" destOrd="0" presId="urn:microsoft.com/office/officeart/2018/2/layout/IconLabelList"/>
    <dgm:cxn modelId="{DEC13A64-D595-4B92-B317-FC6FC86A8CEF}" srcId="{C56B196D-D602-451E-BA19-19432E5A2E9C}" destId="{0DC027C3-ED7C-4331-9E9B-5C6989E3950A}" srcOrd="0" destOrd="0" parTransId="{B8B9F8D1-E935-422A-8C95-7E542D32CA0B}" sibTransId="{589A6ED2-3E41-4E22-B739-9D91E110D8FE}"/>
    <dgm:cxn modelId="{554BEEBC-7FCA-4E37-BE81-50565394026F}" type="presOf" srcId="{0DC027C3-ED7C-4331-9E9B-5C6989E3950A}" destId="{90F962EA-4A51-4217-BE0C-A4B06B435A2F}" srcOrd="0" destOrd="0" presId="urn:microsoft.com/office/officeart/2018/2/layout/IconLabelList"/>
    <dgm:cxn modelId="{DBBECEA5-175F-4670-A0E8-D47C75E8BC28}" type="presParOf" srcId="{2A01B89E-D0F5-4FBF-A85B-B72C723C14DC}" destId="{DA2C3D6F-05F0-4E59-9902-3FB093F5C303}" srcOrd="0" destOrd="0" presId="urn:microsoft.com/office/officeart/2018/2/layout/IconLabelList"/>
    <dgm:cxn modelId="{DA882BB8-FED7-4C27-B633-92C9326C35CC}" type="presParOf" srcId="{DA2C3D6F-05F0-4E59-9902-3FB093F5C303}" destId="{177D0721-86DA-4CAC-803E-99A6810F3BB5}" srcOrd="0" destOrd="0" presId="urn:microsoft.com/office/officeart/2018/2/layout/IconLabelList"/>
    <dgm:cxn modelId="{41E6F42F-B859-46D1-A1EE-1AE497AA7DDD}" type="presParOf" srcId="{DA2C3D6F-05F0-4E59-9902-3FB093F5C303}" destId="{BA002D8B-42A9-4E8D-A9E9-7EBCF3B28EA5}" srcOrd="1" destOrd="0" presId="urn:microsoft.com/office/officeart/2018/2/layout/IconLabelList"/>
    <dgm:cxn modelId="{A1FA075F-E3A6-4B1D-984C-10C3A1CCA27C}" type="presParOf" srcId="{DA2C3D6F-05F0-4E59-9902-3FB093F5C303}" destId="{90F962EA-4A51-4217-BE0C-A4B06B435A2F}" srcOrd="2" destOrd="0" presId="urn:microsoft.com/office/officeart/2018/2/layout/IconLabelList"/>
    <dgm:cxn modelId="{F799C95A-346F-49EB-AEB9-90689D42B816}" type="presParOf" srcId="{2A01B89E-D0F5-4FBF-A85B-B72C723C14DC}" destId="{B0418E2E-F64D-40F9-86E0-D9CEEB50C1A7}" srcOrd="1" destOrd="0" presId="urn:microsoft.com/office/officeart/2018/2/layout/IconLabelList"/>
    <dgm:cxn modelId="{806B363F-BDBD-479F-865C-E3235F1FD779}" type="presParOf" srcId="{2A01B89E-D0F5-4FBF-A85B-B72C723C14DC}" destId="{A5EE4E52-217B-446B-8E5C-EA0670263D3F}" srcOrd="2" destOrd="0" presId="urn:microsoft.com/office/officeart/2018/2/layout/IconLabelList"/>
    <dgm:cxn modelId="{822FC2CA-AFB2-43CB-94DE-49D619413524}" type="presParOf" srcId="{A5EE4E52-217B-446B-8E5C-EA0670263D3F}" destId="{DC0C59E6-9AE7-4A4E-ABFF-C2F4ADAA7E03}" srcOrd="0" destOrd="0" presId="urn:microsoft.com/office/officeart/2018/2/layout/IconLabelList"/>
    <dgm:cxn modelId="{245343EC-4ACE-424B-8F50-B2062D19626F}" type="presParOf" srcId="{A5EE4E52-217B-446B-8E5C-EA0670263D3F}" destId="{7C81F0B7-5D84-4EBC-A226-9EE9C87B77FB}" srcOrd="1" destOrd="0" presId="urn:microsoft.com/office/officeart/2018/2/layout/IconLabelList"/>
    <dgm:cxn modelId="{97EF6DA6-7747-4BF0-AA94-D10808228FE8}" type="presParOf" srcId="{A5EE4E52-217B-446B-8E5C-EA0670263D3F}" destId="{F67D3BDE-2F14-41FB-A4D7-635A8536D76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B61D6B5-1D23-4A9B-9D3B-87E2C6F71ED2}"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A68593D1-5143-4EBF-A80B-B9B865618F51}">
      <dgm:prSet/>
      <dgm:spPr/>
      <dgm:t>
        <a:bodyPr/>
        <a:lstStyle/>
        <a:p>
          <a:pPr>
            <a:lnSpc>
              <a:spcPct val="100000"/>
            </a:lnSpc>
          </a:pPr>
          <a:r>
            <a:rPr lang="en-US"/>
            <a:t>This project analyzes Netflix’s global content using a public dataset.</a:t>
          </a:r>
        </a:p>
      </dgm:t>
    </dgm:pt>
    <dgm:pt modelId="{B3FEA8E0-CA8C-4EF9-B494-C90B92F32F3A}" type="parTrans" cxnId="{D58080C8-9BFA-4D7D-BDAB-591C1C5BB222}">
      <dgm:prSet/>
      <dgm:spPr/>
      <dgm:t>
        <a:bodyPr/>
        <a:lstStyle/>
        <a:p>
          <a:endParaRPr lang="en-US"/>
        </a:p>
      </dgm:t>
    </dgm:pt>
    <dgm:pt modelId="{5613A239-0B9D-44A4-87DA-26CA8FEE239F}" type="sibTrans" cxnId="{D58080C8-9BFA-4D7D-BDAB-591C1C5BB222}">
      <dgm:prSet/>
      <dgm:spPr/>
      <dgm:t>
        <a:bodyPr/>
        <a:lstStyle/>
        <a:p>
          <a:endParaRPr lang="en-US"/>
        </a:p>
      </dgm:t>
    </dgm:pt>
    <dgm:pt modelId="{C64BEF52-7345-41FF-BE3E-49ED1589FF77}">
      <dgm:prSet/>
      <dgm:spPr/>
      <dgm:t>
        <a:bodyPr/>
        <a:lstStyle/>
        <a:p>
          <a:pPr>
            <a:lnSpc>
              <a:spcPct val="100000"/>
            </a:lnSpc>
          </a:pPr>
          <a:r>
            <a:rPr lang="en-US"/>
            <a:t>It explores trends in maturity ratings, genres, content growth, and country-wise contributions.</a:t>
          </a:r>
        </a:p>
      </dgm:t>
    </dgm:pt>
    <dgm:pt modelId="{60770E8B-89FB-47D8-8E09-51091570FBD4}" type="parTrans" cxnId="{9613581F-AAB8-4026-8158-8D2A9010E404}">
      <dgm:prSet/>
      <dgm:spPr/>
      <dgm:t>
        <a:bodyPr/>
        <a:lstStyle/>
        <a:p>
          <a:endParaRPr lang="en-US"/>
        </a:p>
      </dgm:t>
    </dgm:pt>
    <dgm:pt modelId="{1E4244D5-6F82-404E-B1EF-DD138D8B44A2}" type="sibTrans" cxnId="{9613581F-AAB8-4026-8158-8D2A9010E404}">
      <dgm:prSet/>
      <dgm:spPr/>
      <dgm:t>
        <a:bodyPr/>
        <a:lstStyle/>
        <a:p>
          <a:endParaRPr lang="en-US"/>
        </a:p>
      </dgm:t>
    </dgm:pt>
    <dgm:pt modelId="{6CCC53A2-00E4-4F05-8F56-44ED821DE6C9}">
      <dgm:prSet/>
      <dgm:spPr/>
      <dgm:t>
        <a:bodyPr/>
        <a:lstStyle/>
        <a:p>
          <a:pPr>
            <a:lnSpc>
              <a:spcPct val="100000"/>
            </a:lnSpc>
          </a:pPr>
          <a:r>
            <a:rPr lang="en-US"/>
            <a:t>Dashboards and a story were built using Tableau Public.</a:t>
          </a:r>
        </a:p>
      </dgm:t>
    </dgm:pt>
    <dgm:pt modelId="{22405CCA-D4C5-4082-BF26-7E9226C4E698}" type="parTrans" cxnId="{9644A724-DF8C-450E-9976-106F77C9E8AC}">
      <dgm:prSet/>
      <dgm:spPr/>
      <dgm:t>
        <a:bodyPr/>
        <a:lstStyle/>
        <a:p>
          <a:endParaRPr lang="en-US"/>
        </a:p>
      </dgm:t>
    </dgm:pt>
    <dgm:pt modelId="{1D9BCCD9-5ADC-4D2A-AB34-A4C710882EEB}" type="sibTrans" cxnId="{9644A724-DF8C-450E-9976-106F77C9E8AC}">
      <dgm:prSet/>
      <dgm:spPr/>
      <dgm:t>
        <a:bodyPr/>
        <a:lstStyle/>
        <a:p>
          <a:endParaRPr lang="en-US"/>
        </a:p>
      </dgm:t>
    </dgm:pt>
    <dgm:pt modelId="{DFA1A4DC-6AC0-422F-BD03-1D7740E201CA}" type="pres">
      <dgm:prSet presAssocID="{8B61D6B5-1D23-4A9B-9D3B-87E2C6F71ED2}" presName="root" presStyleCnt="0">
        <dgm:presLayoutVars>
          <dgm:dir/>
          <dgm:resizeHandles val="exact"/>
        </dgm:presLayoutVars>
      </dgm:prSet>
      <dgm:spPr/>
    </dgm:pt>
    <dgm:pt modelId="{C9A0523F-AD69-4766-9D2A-0E57F0E7AADE}" type="pres">
      <dgm:prSet presAssocID="{A68593D1-5143-4EBF-A80B-B9B865618F51}" presName="compNode" presStyleCnt="0"/>
      <dgm:spPr/>
    </dgm:pt>
    <dgm:pt modelId="{25385FEC-DFA1-41B4-B807-A60FC955D309}" type="pres">
      <dgm:prSet presAssocID="{A68593D1-5143-4EBF-A80B-B9B865618F5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atabase"/>
        </a:ext>
      </dgm:extLst>
    </dgm:pt>
    <dgm:pt modelId="{18DFB3C8-751D-49A5-BFAD-D8B0B0C7A4BA}" type="pres">
      <dgm:prSet presAssocID="{A68593D1-5143-4EBF-A80B-B9B865618F51}" presName="spaceRect" presStyleCnt="0"/>
      <dgm:spPr/>
    </dgm:pt>
    <dgm:pt modelId="{C60EDDFC-C6C1-404D-9D51-A973CC10527C}" type="pres">
      <dgm:prSet presAssocID="{A68593D1-5143-4EBF-A80B-B9B865618F51}" presName="textRect" presStyleLbl="revTx" presStyleIdx="0" presStyleCnt="3">
        <dgm:presLayoutVars>
          <dgm:chMax val="1"/>
          <dgm:chPref val="1"/>
        </dgm:presLayoutVars>
      </dgm:prSet>
      <dgm:spPr/>
    </dgm:pt>
    <dgm:pt modelId="{A7F02246-7597-4B73-8EDE-25DBD09D1679}" type="pres">
      <dgm:prSet presAssocID="{5613A239-0B9D-44A4-87DA-26CA8FEE239F}" presName="sibTrans" presStyleCnt="0"/>
      <dgm:spPr/>
    </dgm:pt>
    <dgm:pt modelId="{7B168AB0-1291-422D-8E20-8190FD1920C6}" type="pres">
      <dgm:prSet presAssocID="{C64BEF52-7345-41FF-BE3E-49ED1589FF77}" presName="compNode" presStyleCnt="0"/>
      <dgm:spPr/>
    </dgm:pt>
    <dgm:pt modelId="{73071247-E81B-4655-B9EA-B9D6249727E7}" type="pres">
      <dgm:prSet presAssocID="{C64BEF52-7345-41FF-BE3E-49ED1589FF7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Earth Globe Americas"/>
        </a:ext>
      </dgm:extLst>
    </dgm:pt>
    <dgm:pt modelId="{CA1AEF02-5CD3-4A8F-8A90-3FDE35050DE2}" type="pres">
      <dgm:prSet presAssocID="{C64BEF52-7345-41FF-BE3E-49ED1589FF77}" presName="spaceRect" presStyleCnt="0"/>
      <dgm:spPr/>
    </dgm:pt>
    <dgm:pt modelId="{FA13DE74-5D28-4ABA-807F-4FB4E69CADDE}" type="pres">
      <dgm:prSet presAssocID="{C64BEF52-7345-41FF-BE3E-49ED1589FF77}" presName="textRect" presStyleLbl="revTx" presStyleIdx="1" presStyleCnt="3">
        <dgm:presLayoutVars>
          <dgm:chMax val="1"/>
          <dgm:chPref val="1"/>
        </dgm:presLayoutVars>
      </dgm:prSet>
      <dgm:spPr/>
    </dgm:pt>
    <dgm:pt modelId="{0475DDB0-9F5A-422E-AE14-91B118ADE315}" type="pres">
      <dgm:prSet presAssocID="{1E4244D5-6F82-404E-B1EF-DD138D8B44A2}" presName="sibTrans" presStyleCnt="0"/>
      <dgm:spPr/>
    </dgm:pt>
    <dgm:pt modelId="{1B925C0E-6103-4DF4-9340-576C1898054D}" type="pres">
      <dgm:prSet presAssocID="{6CCC53A2-00E4-4F05-8F56-44ED821DE6C9}" presName="compNode" presStyleCnt="0"/>
      <dgm:spPr/>
    </dgm:pt>
    <dgm:pt modelId="{1F97678A-1287-4F53-9E26-235C9D2A6473}" type="pres">
      <dgm:prSet presAssocID="{6CCC53A2-00E4-4F05-8F56-44ED821DE6C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110402DA-543A-47CA-BAE9-0451900EFA44}" type="pres">
      <dgm:prSet presAssocID="{6CCC53A2-00E4-4F05-8F56-44ED821DE6C9}" presName="spaceRect" presStyleCnt="0"/>
      <dgm:spPr/>
    </dgm:pt>
    <dgm:pt modelId="{1615C0EE-3CAC-4997-AB8C-666BB592F444}" type="pres">
      <dgm:prSet presAssocID="{6CCC53A2-00E4-4F05-8F56-44ED821DE6C9}" presName="textRect" presStyleLbl="revTx" presStyleIdx="2" presStyleCnt="3">
        <dgm:presLayoutVars>
          <dgm:chMax val="1"/>
          <dgm:chPref val="1"/>
        </dgm:presLayoutVars>
      </dgm:prSet>
      <dgm:spPr/>
    </dgm:pt>
  </dgm:ptLst>
  <dgm:cxnLst>
    <dgm:cxn modelId="{97188D1E-B080-4819-84F4-60C0EEA7A24A}" type="presOf" srcId="{6CCC53A2-00E4-4F05-8F56-44ED821DE6C9}" destId="{1615C0EE-3CAC-4997-AB8C-666BB592F444}" srcOrd="0" destOrd="0" presId="urn:microsoft.com/office/officeart/2018/2/layout/IconLabelList"/>
    <dgm:cxn modelId="{9613581F-AAB8-4026-8158-8D2A9010E404}" srcId="{8B61D6B5-1D23-4A9B-9D3B-87E2C6F71ED2}" destId="{C64BEF52-7345-41FF-BE3E-49ED1589FF77}" srcOrd="1" destOrd="0" parTransId="{60770E8B-89FB-47D8-8E09-51091570FBD4}" sibTransId="{1E4244D5-6F82-404E-B1EF-DD138D8B44A2}"/>
    <dgm:cxn modelId="{9644A724-DF8C-450E-9976-106F77C9E8AC}" srcId="{8B61D6B5-1D23-4A9B-9D3B-87E2C6F71ED2}" destId="{6CCC53A2-00E4-4F05-8F56-44ED821DE6C9}" srcOrd="2" destOrd="0" parTransId="{22405CCA-D4C5-4082-BF26-7E9226C4E698}" sibTransId="{1D9BCCD9-5ADC-4D2A-AB34-A4C710882EEB}"/>
    <dgm:cxn modelId="{34791326-7F8B-4272-9022-EDEC39234B8A}" type="presOf" srcId="{C64BEF52-7345-41FF-BE3E-49ED1589FF77}" destId="{FA13DE74-5D28-4ABA-807F-4FB4E69CADDE}" srcOrd="0" destOrd="0" presId="urn:microsoft.com/office/officeart/2018/2/layout/IconLabelList"/>
    <dgm:cxn modelId="{440C7D74-DECB-4512-8040-653BFA177809}" type="presOf" srcId="{8B61D6B5-1D23-4A9B-9D3B-87E2C6F71ED2}" destId="{DFA1A4DC-6AC0-422F-BD03-1D7740E201CA}" srcOrd="0" destOrd="0" presId="urn:microsoft.com/office/officeart/2018/2/layout/IconLabelList"/>
    <dgm:cxn modelId="{D58080C8-9BFA-4D7D-BDAB-591C1C5BB222}" srcId="{8B61D6B5-1D23-4A9B-9D3B-87E2C6F71ED2}" destId="{A68593D1-5143-4EBF-A80B-B9B865618F51}" srcOrd="0" destOrd="0" parTransId="{B3FEA8E0-CA8C-4EF9-B494-C90B92F32F3A}" sibTransId="{5613A239-0B9D-44A4-87DA-26CA8FEE239F}"/>
    <dgm:cxn modelId="{0A3EBBE8-8F10-4C2A-9D1D-0E6D3F5AB010}" type="presOf" srcId="{A68593D1-5143-4EBF-A80B-B9B865618F51}" destId="{C60EDDFC-C6C1-404D-9D51-A973CC10527C}" srcOrd="0" destOrd="0" presId="urn:microsoft.com/office/officeart/2018/2/layout/IconLabelList"/>
    <dgm:cxn modelId="{B529CE7F-4ADD-4821-8FD1-49F884B361BB}" type="presParOf" srcId="{DFA1A4DC-6AC0-422F-BD03-1D7740E201CA}" destId="{C9A0523F-AD69-4766-9D2A-0E57F0E7AADE}" srcOrd="0" destOrd="0" presId="urn:microsoft.com/office/officeart/2018/2/layout/IconLabelList"/>
    <dgm:cxn modelId="{FA0823CD-3AEA-4638-B7FD-DC2E383021F8}" type="presParOf" srcId="{C9A0523F-AD69-4766-9D2A-0E57F0E7AADE}" destId="{25385FEC-DFA1-41B4-B807-A60FC955D309}" srcOrd="0" destOrd="0" presId="urn:microsoft.com/office/officeart/2018/2/layout/IconLabelList"/>
    <dgm:cxn modelId="{579B29FB-3A75-43E6-AA3E-9EDB4107915A}" type="presParOf" srcId="{C9A0523F-AD69-4766-9D2A-0E57F0E7AADE}" destId="{18DFB3C8-751D-49A5-BFAD-D8B0B0C7A4BA}" srcOrd="1" destOrd="0" presId="urn:microsoft.com/office/officeart/2018/2/layout/IconLabelList"/>
    <dgm:cxn modelId="{B6D146C0-404C-4205-A804-47FBC1CF54EE}" type="presParOf" srcId="{C9A0523F-AD69-4766-9D2A-0E57F0E7AADE}" destId="{C60EDDFC-C6C1-404D-9D51-A973CC10527C}" srcOrd="2" destOrd="0" presId="urn:microsoft.com/office/officeart/2018/2/layout/IconLabelList"/>
    <dgm:cxn modelId="{D99F3D09-A8C6-4032-90D9-82BAF39BE496}" type="presParOf" srcId="{DFA1A4DC-6AC0-422F-BD03-1D7740E201CA}" destId="{A7F02246-7597-4B73-8EDE-25DBD09D1679}" srcOrd="1" destOrd="0" presId="urn:microsoft.com/office/officeart/2018/2/layout/IconLabelList"/>
    <dgm:cxn modelId="{F6B7AFB6-07B2-4B6C-84CF-15B889611A5C}" type="presParOf" srcId="{DFA1A4DC-6AC0-422F-BD03-1D7740E201CA}" destId="{7B168AB0-1291-422D-8E20-8190FD1920C6}" srcOrd="2" destOrd="0" presId="urn:microsoft.com/office/officeart/2018/2/layout/IconLabelList"/>
    <dgm:cxn modelId="{C7B21596-47A0-41B2-ADAD-EE86F789CE33}" type="presParOf" srcId="{7B168AB0-1291-422D-8E20-8190FD1920C6}" destId="{73071247-E81B-4655-B9EA-B9D6249727E7}" srcOrd="0" destOrd="0" presId="urn:microsoft.com/office/officeart/2018/2/layout/IconLabelList"/>
    <dgm:cxn modelId="{AAE0DD37-8557-4067-B0B4-8BBCD537ED62}" type="presParOf" srcId="{7B168AB0-1291-422D-8E20-8190FD1920C6}" destId="{CA1AEF02-5CD3-4A8F-8A90-3FDE35050DE2}" srcOrd="1" destOrd="0" presId="urn:microsoft.com/office/officeart/2018/2/layout/IconLabelList"/>
    <dgm:cxn modelId="{827D8BF2-43E2-4FFB-BF94-FC9F9B49CCFE}" type="presParOf" srcId="{7B168AB0-1291-422D-8E20-8190FD1920C6}" destId="{FA13DE74-5D28-4ABA-807F-4FB4E69CADDE}" srcOrd="2" destOrd="0" presId="urn:microsoft.com/office/officeart/2018/2/layout/IconLabelList"/>
    <dgm:cxn modelId="{4EE1C462-D317-4B89-A1BE-020FAF3B337C}" type="presParOf" srcId="{DFA1A4DC-6AC0-422F-BD03-1D7740E201CA}" destId="{0475DDB0-9F5A-422E-AE14-91B118ADE315}" srcOrd="3" destOrd="0" presId="urn:microsoft.com/office/officeart/2018/2/layout/IconLabelList"/>
    <dgm:cxn modelId="{EF229C9B-A477-4DDB-A647-854F9D656090}" type="presParOf" srcId="{DFA1A4DC-6AC0-422F-BD03-1D7740E201CA}" destId="{1B925C0E-6103-4DF4-9340-576C1898054D}" srcOrd="4" destOrd="0" presId="urn:microsoft.com/office/officeart/2018/2/layout/IconLabelList"/>
    <dgm:cxn modelId="{6B6C3677-999C-4244-B827-47E6DB7D0400}" type="presParOf" srcId="{1B925C0E-6103-4DF4-9340-576C1898054D}" destId="{1F97678A-1287-4F53-9E26-235C9D2A6473}" srcOrd="0" destOrd="0" presId="urn:microsoft.com/office/officeart/2018/2/layout/IconLabelList"/>
    <dgm:cxn modelId="{1262780A-BDCD-4FCC-B54D-8ED0F1849F17}" type="presParOf" srcId="{1B925C0E-6103-4DF4-9340-576C1898054D}" destId="{110402DA-543A-47CA-BAE9-0451900EFA44}" srcOrd="1" destOrd="0" presId="urn:microsoft.com/office/officeart/2018/2/layout/IconLabelList"/>
    <dgm:cxn modelId="{B340616E-6EFE-4BF2-8A16-C7B54346F1A7}" type="presParOf" srcId="{1B925C0E-6103-4DF4-9340-576C1898054D}" destId="{1615C0EE-3CAC-4997-AB8C-666BB592F444}"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15C04D4-91D7-43F8-A087-AD73BB67BB4C}" type="doc">
      <dgm:prSet loTypeId="urn:microsoft.com/office/officeart/2008/layout/LinedList" loCatId="list" qsTypeId="urn:microsoft.com/office/officeart/2005/8/quickstyle/simple1" qsCatId="simple" csTypeId="urn:microsoft.com/office/officeart/2005/8/colors/accent1_2" csCatId="accent1"/>
      <dgm:spPr/>
      <dgm:t>
        <a:bodyPr/>
        <a:lstStyle/>
        <a:p>
          <a:endParaRPr lang="en-US"/>
        </a:p>
      </dgm:t>
    </dgm:pt>
    <dgm:pt modelId="{DB5FC5D0-FE18-4151-89B1-987BC2CBE1E5}">
      <dgm:prSet/>
      <dgm:spPr/>
      <dgm:t>
        <a:bodyPr/>
        <a:lstStyle/>
        <a:p>
          <a:r>
            <a:rPr lang="en-US"/>
            <a:t>Tableau Public (Story &amp; Dashboards)</a:t>
          </a:r>
        </a:p>
      </dgm:t>
    </dgm:pt>
    <dgm:pt modelId="{D1C7A75A-7E77-4AE1-A197-F5D9DBC253DE}" type="parTrans" cxnId="{E5889755-6C41-4C55-B3DC-ACCB660F7C3D}">
      <dgm:prSet/>
      <dgm:spPr/>
      <dgm:t>
        <a:bodyPr/>
        <a:lstStyle/>
        <a:p>
          <a:endParaRPr lang="en-US"/>
        </a:p>
      </dgm:t>
    </dgm:pt>
    <dgm:pt modelId="{D45116E3-FC0F-4295-8EDC-B683BB05029B}" type="sibTrans" cxnId="{E5889755-6C41-4C55-B3DC-ACCB660F7C3D}">
      <dgm:prSet/>
      <dgm:spPr/>
      <dgm:t>
        <a:bodyPr/>
        <a:lstStyle/>
        <a:p>
          <a:endParaRPr lang="en-US"/>
        </a:p>
      </dgm:t>
    </dgm:pt>
    <dgm:pt modelId="{B11093F5-C3ED-4120-B35E-3B82DEC5AD79}">
      <dgm:prSet/>
      <dgm:spPr/>
      <dgm:t>
        <a:bodyPr/>
        <a:lstStyle/>
        <a:p>
          <a:r>
            <a:rPr lang="en-US"/>
            <a:t>Python (Pandas, NumPy)</a:t>
          </a:r>
        </a:p>
      </dgm:t>
    </dgm:pt>
    <dgm:pt modelId="{02958BB7-308D-4093-9DBF-B75BDFF566B0}" type="parTrans" cxnId="{0A832562-0017-4412-A7FF-D654839BEF2B}">
      <dgm:prSet/>
      <dgm:spPr/>
      <dgm:t>
        <a:bodyPr/>
        <a:lstStyle/>
        <a:p>
          <a:endParaRPr lang="en-US"/>
        </a:p>
      </dgm:t>
    </dgm:pt>
    <dgm:pt modelId="{B67A7ACB-7B1F-4B4B-9620-5B3BEFA868F4}" type="sibTrans" cxnId="{0A832562-0017-4412-A7FF-D654839BEF2B}">
      <dgm:prSet/>
      <dgm:spPr/>
      <dgm:t>
        <a:bodyPr/>
        <a:lstStyle/>
        <a:p>
          <a:endParaRPr lang="en-US"/>
        </a:p>
      </dgm:t>
    </dgm:pt>
    <dgm:pt modelId="{1DD00719-5D4F-420A-A760-5508095865CC}">
      <dgm:prSet/>
      <dgm:spPr/>
      <dgm:t>
        <a:bodyPr/>
        <a:lstStyle/>
        <a:p>
          <a:r>
            <a:rPr lang="en-US"/>
            <a:t>VS Code / Jupyter Notebook</a:t>
          </a:r>
        </a:p>
      </dgm:t>
    </dgm:pt>
    <dgm:pt modelId="{EF479AB8-A7F4-4417-9860-ABFAD055D304}" type="parTrans" cxnId="{1F58109A-CA3D-4BA7-8DB0-6040F27CACAA}">
      <dgm:prSet/>
      <dgm:spPr/>
      <dgm:t>
        <a:bodyPr/>
        <a:lstStyle/>
        <a:p>
          <a:endParaRPr lang="en-US"/>
        </a:p>
      </dgm:t>
    </dgm:pt>
    <dgm:pt modelId="{01C8A9C0-82DE-42E3-ABFB-62C2BE3EA4C0}" type="sibTrans" cxnId="{1F58109A-CA3D-4BA7-8DB0-6040F27CACAA}">
      <dgm:prSet/>
      <dgm:spPr/>
      <dgm:t>
        <a:bodyPr/>
        <a:lstStyle/>
        <a:p>
          <a:endParaRPr lang="en-US"/>
        </a:p>
      </dgm:t>
    </dgm:pt>
    <dgm:pt modelId="{DB25A570-1EE1-4CF2-B3E2-02C4B42CCF38}">
      <dgm:prSet/>
      <dgm:spPr/>
      <dgm:t>
        <a:bodyPr/>
        <a:lstStyle/>
        <a:p>
          <a:r>
            <a:rPr lang="en-US"/>
            <a:t>GitHub (for project repository)</a:t>
          </a:r>
        </a:p>
      </dgm:t>
    </dgm:pt>
    <dgm:pt modelId="{15368F6B-842D-4A6F-A45E-21622F4C996D}" type="parTrans" cxnId="{E80ECF95-A063-474C-BD3B-4FF8B14E292B}">
      <dgm:prSet/>
      <dgm:spPr/>
      <dgm:t>
        <a:bodyPr/>
        <a:lstStyle/>
        <a:p>
          <a:endParaRPr lang="en-US"/>
        </a:p>
      </dgm:t>
    </dgm:pt>
    <dgm:pt modelId="{0C3684A5-A6EA-4BE2-9B8E-EDD79D9EED1D}" type="sibTrans" cxnId="{E80ECF95-A063-474C-BD3B-4FF8B14E292B}">
      <dgm:prSet/>
      <dgm:spPr/>
      <dgm:t>
        <a:bodyPr/>
        <a:lstStyle/>
        <a:p>
          <a:endParaRPr lang="en-US"/>
        </a:p>
      </dgm:t>
    </dgm:pt>
    <dgm:pt modelId="{7164E60C-8A97-1148-8A9C-07FDC6A462CB}" type="pres">
      <dgm:prSet presAssocID="{915C04D4-91D7-43F8-A087-AD73BB67BB4C}" presName="vert0" presStyleCnt="0">
        <dgm:presLayoutVars>
          <dgm:dir/>
          <dgm:animOne val="branch"/>
          <dgm:animLvl val="lvl"/>
        </dgm:presLayoutVars>
      </dgm:prSet>
      <dgm:spPr/>
    </dgm:pt>
    <dgm:pt modelId="{545EB341-79FB-604C-B580-DB707F55EC06}" type="pres">
      <dgm:prSet presAssocID="{DB5FC5D0-FE18-4151-89B1-987BC2CBE1E5}" presName="thickLine" presStyleLbl="alignNode1" presStyleIdx="0" presStyleCnt="4"/>
      <dgm:spPr/>
    </dgm:pt>
    <dgm:pt modelId="{44B5C799-ECD3-C340-968F-AB266E033DA5}" type="pres">
      <dgm:prSet presAssocID="{DB5FC5D0-FE18-4151-89B1-987BC2CBE1E5}" presName="horz1" presStyleCnt="0"/>
      <dgm:spPr/>
    </dgm:pt>
    <dgm:pt modelId="{314A2CFD-B422-2445-A68F-B6ED380DA47A}" type="pres">
      <dgm:prSet presAssocID="{DB5FC5D0-FE18-4151-89B1-987BC2CBE1E5}" presName="tx1" presStyleLbl="revTx" presStyleIdx="0" presStyleCnt="4"/>
      <dgm:spPr/>
    </dgm:pt>
    <dgm:pt modelId="{28F657F5-AD01-4441-AFF4-6C35F52BE96A}" type="pres">
      <dgm:prSet presAssocID="{DB5FC5D0-FE18-4151-89B1-987BC2CBE1E5}" presName="vert1" presStyleCnt="0"/>
      <dgm:spPr/>
    </dgm:pt>
    <dgm:pt modelId="{EE54D9F6-3BC3-1143-A034-A76480CE0C5A}" type="pres">
      <dgm:prSet presAssocID="{B11093F5-C3ED-4120-B35E-3B82DEC5AD79}" presName="thickLine" presStyleLbl="alignNode1" presStyleIdx="1" presStyleCnt="4"/>
      <dgm:spPr/>
    </dgm:pt>
    <dgm:pt modelId="{BF6C951D-3FE4-694D-BF00-53BBD6735A1A}" type="pres">
      <dgm:prSet presAssocID="{B11093F5-C3ED-4120-B35E-3B82DEC5AD79}" presName="horz1" presStyleCnt="0"/>
      <dgm:spPr/>
    </dgm:pt>
    <dgm:pt modelId="{2D5E23CE-9C7E-6C44-A2D0-3ABF63571F60}" type="pres">
      <dgm:prSet presAssocID="{B11093F5-C3ED-4120-B35E-3B82DEC5AD79}" presName="tx1" presStyleLbl="revTx" presStyleIdx="1" presStyleCnt="4"/>
      <dgm:spPr/>
    </dgm:pt>
    <dgm:pt modelId="{8E9E60F6-2038-1B47-91E8-B74F2B4846F6}" type="pres">
      <dgm:prSet presAssocID="{B11093F5-C3ED-4120-B35E-3B82DEC5AD79}" presName="vert1" presStyleCnt="0"/>
      <dgm:spPr/>
    </dgm:pt>
    <dgm:pt modelId="{F2A640A2-584F-BE4F-8E78-033BFFA66CD4}" type="pres">
      <dgm:prSet presAssocID="{1DD00719-5D4F-420A-A760-5508095865CC}" presName="thickLine" presStyleLbl="alignNode1" presStyleIdx="2" presStyleCnt="4"/>
      <dgm:spPr/>
    </dgm:pt>
    <dgm:pt modelId="{6889DBE4-5E4A-E642-BF76-5B1381F0E3E7}" type="pres">
      <dgm:prSet presAssocID="{1DD00719-5D4F-420A-A760-5508095865CC}" presName="horz1" presStyleCnt="0"/>
      <dgm:spPr/>
    </dgm:pt>
    <dgm:pt modelId="{5320A1AA-170A-9640-8A47-FB9EFE9A82FB}" type="pres">
      <dgm:prSet presAssocID="{1DD00719-5D4F-420A-A760-5508095865CC}" presName="tx1" presStyleLbl="revTx" presStyleIdx="2" presStyleCnt="4"/>
      <dgm:spPr/>
    </dgm:pt>
    <dgm:pt modelId="{E286AEE6-4A42-5749-BAF6-1CFCE160B303}" type="pres">
      <dgm:prSet presAssocID="{1DD00719-5D4F-420A-A760-5508095865CC}" presName="vert1" presStyleCnt="0"/>
      <dgm:spPr/>
    </dgm:pt>
    <dgm:pt modelId="{EC8C1B1F-CCBA-5A40-8EF5-37CCCC14A958}" type="pres">
      <dgm:prSet presAssocID="{DB25A570-1EE1-4CF2-B3E2-02C4B42CCF38}" presName="thickLine" presStyleLbl="alignNode1" presStyleIdx="3" presStyleCnt="4"/>
      <dgm:spPr/>
    </dgm:pt>
    <dgm:pt modelId="{3917C952-5601-9643-8E75-DEC075FBA099}" type="pres">
      <dgm:prSet presAssocID="{DB25A570-1EE1-4CF2-B3E2-02C4B42CCF38}" presName="horz1" presStyleCnt="0"/>
      <dgm:spPr/>
    </dgm:pt>
    <dgm:pt modelId="{8497E143-0033-F945-9C15-37E4A32909A9}" type="pres">
      <dgm:prSet presAssocID="{DB25A570-1EE1-4CF2-B3E2-02C4B42CCF38}" presName="tx1" presStyleLbl="revTx" presStyleIdx="3" presStyleCnt="4"/>
      <dgm:spPr/>
    </dgm:pt>
    <dgm:pt modelId="{0ABBBDE3-1BCF-3040-A90B-5DE83FC7DF02}" type="pres">
      <dgm:prSet presAssocID="{DB25A570-1EE1-4CF2-B3E2-02C4B42CCF38}" presName="vert1" presStyleCnt="0"/>
      <dgm:spPr/>
    </dgm:pt>
  </dgm:ptLst>
  <dgm:cxnLst>
    <dgm:cxn modelId="{09E45C06-840E-944C-B319-80DC5D8C39CD}" type="presOf" srcId="{DB25A570-1EE1-4CF2-B3E2-02C4B42CCF38}" destId="{8497E143-0033-F945-9C15-37E4A32909A9}" srcOrd="0" destOrd="0" presId="urn:microsoft.com/office/officeart/2008/layout/LinedList"/>
    <dgm:cxn modelId="{0E4AD936-ED79-D040-A085-9E90703C006B}" type="presOf" srcId="{DB5FC5D0-FE18-4151-89B1-987BC2CBE1E5}" destId="{314A2CFD-B422-2445-A68F-B6ED380DA47A}" srcOrd="0" destOrd="0" presId="urn:microsoft.com/office/officeart/2008/layout/LinedList"/>
    <dgm:cxn modelId="{E5889755-6C41-4C55-B3DC-ACCB660F7C3D}" srcId="{915C04D4-91D7-43F8-A087-AD73BB67BB4C}" destId="{DB5FC5D0-FE18-4151-89B1-987BC2CBE1E5}" srcOrd="0" destOrd="0" parTransId="{D1C7A75A-7E77-4AE1-A197-F5D9DBC253DE}" sibTransId="{D45116E3-FC0F-4295-8EDC-B683BB05029B}"/>
    <dgm:cxn modelId="{0A832562-0017-4412-A7FF-D654839BEF2B}" srcId="{915C04D4-91D7-43F8-A087-AD73BB67BB4C}" destId="{B11093F5-C3ED-4120-B35E-3B82DEC5AD79}" srcOrd="1" destOrd="0" parTransId="{02958BB7-308D-4093-9DBF-B75BDFF566B0}" sibTransId="{B67A7ACB-7B1F-4B4B-9620-5B3BEFA868F4}"/>
    <dgm:cxn modelId="{E80ECF95-A063-474C-BD3B-4FF8B14E292B}" srcId="{915C04D4-91D7-43F8-A087-AD73BB67BB4C}" destId="{DB25A570-1EE1-4CF2-B3E2-02C4B42CCF38}" srcOrd="3" destOrd="0" parTransId="{15368F6B-842D-4A6F-A45E-21622F4C996D}" sibTransId="{0C3684A5-A6EA-4BE2-9B8E-EDD79D9EED1D}"/>
    <dgm:cxn modelId="{1F58109A-CA3D-4BA7-8DB0-6040F27CACAA}" srcId="{915C04D4-91D7-43F8-A087-AD73BB67BB4C}" destId="{1DD00719-5D4F-420A-A760-5508095865CC}" srcOrd="2" destOrd="0" parTransId="{EF479AB8-A7F4-4417-9860-ABFAD055D304}" sibTransId="{01C8A9C0-82DE-42E3-ABFB-62C2BE3EA4C0}"/>
    <dgm:cxn modelId="{F12EA3A7-16ED-E045-81B8-C2FD67712503}" type="presOf" srcId="{B11093F5-C3ED-4120-B35E-3B82DEC5AD79}" destId="{2D5E23CE-9C7E-6C44-A2D0-3ABF63571F60}" srcOrd="0" destOrd="0" presId="urn:microsoft.com/office/officeart/2008/layout/LinedList"/>
    <dgm:cxn modelId="{23A203CD-134B-534D-A12F-C402B3DF9F5C}" type="presOf" srcId="{1DD00719-5D4F-420A-A760-5508095865CC}" destId="{5320A1AA-170A-9640-8A47-FB9EFE9A82FB}" srcOrd="0" destOrd="0" presId="urn:microsoft.com/office/officeart/2008/layout/LinedList"/>
    <dgm:cxn modelId="{F4568AE3-3A1A-D44D-9D0E-039A97EF18F9}" type="presOf" srcId="{915C04D4-91D7-43F8-A087-AD73BB67BB4C}" destId="{7164E60C-8A97-1148-8A9C-07FDC6A462CB}" srcOrd="0" destOrd="0" presId="urn:microsoft.com/office/officeart/2008/layout/LinedList"/>
    <dgm:cxn modelId="{0BA52127-EED3-8349-A996-0513FB395548}" type="presParOf" srcId="{7164E60C-8A97-1148-8A9C-07FDC6A462CB}" destId="{545EB341-79FB-604C-B580-DB707F55EC06}" srcOrd="0" destOrd="0" presId="urn:microsoft.com/office/officeart/2008/layout/LinedList"/>
    <dgm:cxn modelId="{E8C0C3CB-0E13-C64B-81DB-306D630BD661}" type="presParOf" srcId="{7164E60C-8A97-1148-8A9C-07FDC6A462CB}" destId="{44B5C799-ECD3-C340-968F-AB266E033DA5}" srcOrd="1" destOrd="0" presId="urn:microsoft.com/office/officeart/2008/layout/LinedList"/>
    <dgm:cxn modelId="{06BFA464-A28C-984F-BF0D-E5142C99F442}" type="presParOf" srcId="{44B5C799-ECD3-C340-968F-AB266E033DA5}" destId="{314A2CFD-B422-2445-A68F-B6ED380DA47A}" srcOrd="0" destOrd="0" presId="urn:microsoft.com/office/officeart/2008/layout/LinedList"/>
    <dgm:cxn modelId="{E9ABBD3F-DC9C-6348-814F-35CED4D91B55}" type="presParOf" srcId="{44B5C799-ECD3-C340-968F-AB266E033DA5}" destId="{28F657F5-AD01-4441-AFF4-6C35F52BE96A}" srcOrd="1" destOrd="0" presId="urn:microsoft.com/office/officeart/2008/layout/LinedList"/>
    <dgm:cxn modelId="{10EFF6FD-E069-124A-8884-D5E10810A8E3}" type="presParOf" srcId="{7164E60C-8A97-1148-8A9C-07FDC6A462CB}" destId="{EE54D9F6-3BC3-1143-A034-A76480CE0C5A}" srcOrd="2" destOrd="0" presId="urn:microsoft.com/office/officeart/2008/layout/LinedList"/>
    <dgm:cxn modelId="{1707436A-5F42-744E-A9E2-C3E111E685FC}" type="presParOf" srcId="{7164E60C-8A97-1148-8A9C-07FDC6A462CB}" destId="{BF6C951D-3FE4-694D-BF00-53BBD6735A1A}" srcOrd="3" destOrd="0" presId="urn:microsoft.com/office/officeart/2008/layout/LinedList"/>
    <dgm:cxn modelId="{4B302C80-8EDC-9B48-832C-C4381DAA7167}" type="presParOf" srcId="{BF6C951D-3FE4-694D-BF00-53BBD6735A1A}" destId="{2D5E23CE-9C7E-6C44-A2D0-3ABF63571F60}" srcOrd="0" destOrd="0" presId="urn:microsoft.com/office/officeart/2008/layout/LinedList"/>
    <dgm:cxn modelId="{6527F879-5297-6F4B-B621-BB20F980D671}" type="presParOf" srcId="{BF6C951D-3FE4-694D-BF00-53BBD6735A1A}" destId="{8E9E60F6-2038-1B47-91E8-B74F2B4846F6}" srcOrd="1" destOrd="0" presId="urn:microsoft.com/office/officeart/2008/layout/LinedList"/>
    <dgm:cxn modelId="{2A292B49-8CAF-7744-9B66-05889F833355}" type="presParOf" srcId="{7164E60C-8A97-1148-8A9C-07FDC6A462CB}" destId="{F2A640A2-584F-BE4F-8E78-033BFFA66CD4}" srcOrd="4" destOrd="0" presId="urn:microsoft.com/office/officeart/2008/layout/LinedList"/>
    <dgm:cxn modelId="{35D4BAC9-912E-864D-AD6A-E7AA19E01E90}" type="presParOf" srcId="{7164E60C-8A97-1148-8A9C-07FDC6A462CB}" destId="{6889DBE4-5E4A-E642-BF76-5B1381F0E3E7}" srcOrd="5" destOrd="0" presId="urn:microsoft.com/office/officeart/2008/layout/LinedList"/>
    <dgm:cxn modelId="{5F70F5ED-A517-B444-9208-D4630C108BBB}" type="presParOf" srcId="{6889DBE4-5E4A-E642-BF76-5B1381F0E3E7}" destId="{5320A1AA-170A-9640-8A47-FB9EFE9A82FB}" srcOrd="0" destOrd="0" presId="urn:microsoft.com/office/officeart/2008/layout/LinedList"/>
    <dgm:cxn modelId="{2CF118C5-8D76-4A49-989E-2BD4F359D3A0}" type="presParOf" srcId="{6889DBE4-5E4A-E642-BF76-5B1381F0E3E7}" destId="{E286AEE6-4A42-5749-BAF6-1CFCE160B303}" srcOrd="1" destOrd="0" presId="urn:microsoft.com/office/officeart/2008/layout/LinedList"/>
    <dgm:cxn modelId="{D914BD29-826D-0149-8EB2-082D2FE19009}" type="presParOf" srcId="{7164E60C-8A97-1148-8A9C-07FDC6A462CB}" destId="{EC8C1B1F-CCBA-5A40-8EF5-37CCCC14A958}" srcOrd="6" destOrd="0" presId="urn:microsoft.com/office/officeart/2008/layout/LinedList"/>
    <dgm:cxn modelId="{6C809EDE-9936-C94D-8ADB-D90BD277EB51}" type="presParOf" srcId="{7164E60C-8A97-1148-8A9C-07FDC6A462CB}" destId="{3917C952-5601-9643-8E75-DEC075FBA099}" srcOrd="7" destOrd="0" presId="urn:microsoft.com/office/officeart/2008/layout/LinedList"/>
    <dgm:cxn modelId="{7EA58012-6A57-3B46-9DD4-7BAC875EFCFE}" type="presParOf" srcId="{3917C952-5601-9643-8E75-DEC075FBA099}" destId="{8497E143-0033-F945-9C15-37E4A32909A9}" srcOrd="0" destOrd="0" presId="urn:microsoft.com/office/officeart/2008/layout/LinedList"/>
    <dgm:cxn modelId="{241D7AB7-BE2A-8D4F-8618-E774BD8F7589}" type="presParOf" srcId="{3917C952-5601-9643-8E75-DEC075FBA099}" destId="{0ABBBDE3-1BCF-3040-A90B-5DE83FC7DF02}"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525F533-871D-400B-9296-6BCAD4B0BAEB}" type="doc">
      <dgm:prSet loTypeId="urn:microsoft.com/office/officeart/2018/5/layout/IconCircle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C15CC4BC-6DD4-4980-A0C6-3BA312C7D474}">
      <dgm:prSet/>
      <dgm:spPr/>
      <dgm:t>
        <a:bodyPr/>
        <a:lstStyle/>
        <a:p>
          <a:pPr>
            <a:defRPr cap="all"/>
          </a:pPr>
          <a:r>
            <a:rPr lang="en-US"/>
            <a:t>Explore Netflix's content growth over the years</a:t>
          </a:r>
        </a:p>
      </dgm:t>
    </dgm:pt>
    <dgm:pt modelId="{21DEED49-B2C4-4941-AEBB-B25CF0FAF440}" type="parTrans" cxnId="{999F5E01-675F-4839-BE03-0AF98E6139C3}">
      <dgm:prSet/>
      <dgm:spPr/>
      <dgm:t>
        <a:bodyPr/>
        <a:lstStyle/>
        <a:p>
          <a:endParaRPr lang="en-US"/>
        </a:p>
      </dgm:t>
    </dgm:pt>
    <dgm:pt modelId="{F26750CA-C0C9-4C6F-BAD6-FDACEA44D033}" type="sibTrans" cxnId="{999F5E01-675F-4839-BE03-0AF98E6139C3}">
      <dgm:prSet/>
      <dgm:spPr/>
      <dgm:t>
        <a:bodyPr/>
        <a:lstStyle/>
        <a:p>
          <a:endParaRPr lang="en-US"/>
        </a:p>
      </dgm:t>
    </dgm:pt>
    <dgm:pt modelId="{08AFC9B0-B8BE-4064-8030-4EB2E8F5C876}">
      <dgm:prSet/>
      <dgm:spPr/>
      <dgm:t>
        <a:bodyPr/>
        <a:lstStyle/>
        <a:p>
          <a:pPr>
            <a:defRPr cap="all"/>
          </a:pPr>
          <a:r>
            <a:rPr lang="en-US"/>
            <a:t>Analyze maturity ratings and genre distribution</a:t>
          </a:r>
        </a:p>
      </dgm:t>
    </dgm:pt>
    <dgm:pt modelId="{BA16822F-CB9B-4E65-8272-C2EE79889616}" type="parTrans" cxnId="{2ABFF771-3A3D-41C1-B81E-9219B305CC93}">
      <dgm:prSet/>
      <dgm:spPr/>
      <dgm:t>
        <a:bodyPr/>
        <a:lstStyle/>
        <a:p>
          <a:endParaRPr lang="en-US"/>
        </a:p>
      </dgm:t>
    </dgm:pt>
    <dgm:pt modelId="{04D19AFC-B6EB-4F27-B4CB-D7E589D4D752}" type="sibTrans" cxnId="{2ABFF771-3A3D-41C1-B81E-9219B305CC93}">
      <dgm:prSet/>
      <dgm:spPr/>
      <dgm:t>
        <a:bodyPr/>
        <a:lstStyle/>
        <a:p>
          <a:endParaRPr lang="en-US"/>
        </a:p>
      </dgm:t>
    </dgm:pt>
    <dgm:pt modelId="{D678C783-FC6C-426D-913A-668472022B9C}">
      <dgm:prSet/>
      <dgm:spPr/>
      <dgm:t>
        <a:bodyPr/>
        <a:lstStyle/>
        <a:p>
          <a:pPr>
            <a:defRPr cap="all"/>
          </a:pPr>
          <a:r>
            <a:rPr lang="en-US"/>
            <a:t>Identify country-wise content trends</a:t>
          </a:r>
        </a:p>
      </dgm:t>
    </dgm:pt>
    <dgm:pt modelId="{B6E816E7-CC45-4A3B-93D6-DF08D9285EC8}" type="parTrans" cxnId="{471F91EF-2381-41E7-9877-B83CE44A6D13}">
      <dgm:prSet/>
      <dgm:spPr/>
      <dgm:t>
        <a:bodyPr/>
        <a:lstStyle/>
        <a:p>
          <a:endParaRPr lang="en-US"/>
        </a:p>
      </dgm:t>
    </dgm:pt>
    <dgm:pt modelId="{3867B3EB-3297-4FB4-AB05-3FA727228F94}" type="sibTrans" cxnId="{471F91EF-2381-41E7-9877-B83CE44A6D13}">
      <dgm:prSet/>
      <dgm:spPr/>
      <dgm:t>
        <a:bodyPr/>
        <a:lstStyle/>
        <a:p>
          <a:endParaRPr lang="en-US"/>
        </a:p>
      </dgm:t>
    </dgm:pt>
    <dgm:pt modelId="{90EBE794-6A14-4C3B-83B9-712DF068CC53}">
      <dgm:prSet/>
      <dgm:spPr/>
      <dgm:t>
        <a:bodyPr/>
        <a:lstStyle/>
        <a:p>
          <a:pPr>
            <a:defRPr cap="all"/>
          </a:pPr>
          <a:r>
            <a:rPr lang="en-US"/>
            <a:t>Discover director contributions across rating types</a:t>
          </a:r>
        </a:p>
      </dgm:t>
    </dgm:pt>
    <dgm:pt modelId="{F90E2E53-CBD1-48B1-9490-FB42A66673F9}" type="parTrans" cxnId="{2E900166-387B-44C2-B831-8DC548783999}">
      <dgm:prSet/>
      <dgm:spPr/>
      <dgm:t>
        <a:bodyPr/>
        <a:lstStyle/>
        <a:p>
          <a:endParaRPr lang="en-US"/>
        </a:p>
      </dgm:t>
    </dgm:pt>
    <dgm:pt modelId="{C2585141-0081-4FA2-ADEA-CC022CAE55A1}" type="sibTrans" cxnId="{2E900166-387B-44C2-B831-8DC548783999}">
      <dgm:prSet/>
      <dgm:spPr/>
      <dgm:t>
        <a:bodyPr/>
        <a:lstStyle/>
        <a:p>
          <a:endParaRPr lang="en-US"/>
        </a:p>
      </dgm:t>
    </dgm:pt>
    <dgm:pt modelId="{D4380188-AE51-46B9-9451-E2E809D03DE7}" type="pres">
      <dgm:prSet presAssocID="{4525F533-871D-400B-9296-6BCAD4B0BAEB}" presName="root" presStyleCnt="0">
        <dgm:presLayoutVars>
          <dgm:dir/>
          <dgm:resizeHandles val="exact"/>
        </dgm:presLayoutVars>
      </dgm:prSet>
      <dgm:spPr/>
    </dgm:pt>
    <dgm:pt modelId="{B8DAE47D-E910-44BA-81AA-2D5362B98D91}" type="pres">
      <dgm:prSet presAssocID="{C15CC4BC-6DD4-4980-A0C6-3BA312C7D474}" presName="compNode" presStyleCnt="0"/>
      <dgm:spPr/>
    </dgm:pt>
    <dgm:pt modelId="{40185305-F934-482E-A9EC-8138B157FBB1}" type="pres">
      <dgm:prSet presAssocID="{C15CC4BC-6DD4-4980-A0C6-3BA312C7D474}" presName="iconBgRect" presStyleLbl="bgShp" presStyleIdx="0" presStyleCnt="4"/>
      <dgm:spPr/>
    </dgm:pt>
    <dgm:pt modelId="{FF7FF7A9-0F37-458D-B911-1F161B9B60F7}" type="pres">
      <dgm:prSet presAssocID="{C15CC4BC-6DD4-4980-A0C6-3BA312C7D47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ideo camera"/>
        </a:ext>
      </dgm:extLst>
    </dgm:pt>
    <dgm:pt modelId="{2B5D7A03-0B62-4398-BD3F-A5F1B2F007B9}" type="pres">
      <dgm:prSet presAssocID="{C15CC4BC-6DD4-4980-A0C6-3BA312C7D474}" presName="spaceRect" presStyleCnt="0"/>
      <dgm:spPr/>
    </dgm:pt>
    <dgm:pt modelId="{E78E2510-F731-437E-9959-518183128FD6}" type="pres">
      <dgm:prSet presAssocID="{C15CC4BC-6DD4-4980-A0C6-3BA312C7D474}" presName="textRect" presStyleLbl="revTx" presStyleIdx="0" presStyleCnt="4">
        <dgm:presLayoutVars>
          <dgm:chMax val="1"/>
          <dgm:chPref val="1"/>
        </dgm:presLayoutVars>
      </dgm:prSet>
      <dgm:spPr/>
    </dgm:pt>
    <dgm:pt modelId="{87BAB04A-4480-4AFC-B44D-4EA202658066}" type="pres">
      <dgm:prSet presAssocID="{F26750CA-C0C9-4C6F-BAD6-FDACEA44D033}" presName="sibTrans" presStyleCnt="0"/>
      <dgm:spPr/>
    </dgm:pt>
    <dgm:pt modelId="{3E7E5303-E4B2-4E07-BD1D-BE28F72C5C1C}" type="pres">
      <dgm:prSet presAssocID="{08AFC9B0-B8BE-4064-8030-4EB2E8F5C876}" presName="compNode" presStyleCnt="0"/>
      <dgm:spPr/>
    </dgm:pt>
    <dgm:pt modelId="{C8ABAB24-6FB5-4B72-910E-506B50891009}" type="pres">
      <dgm:prSet presAssocID="{08AFC9B0-B8BE-4064-8030-4EB2E8F5C876}" presName="iconBgRect" presStyleLbl="bgShp" presStyleIdx="1" presStyleCnt="4"/>
      <dgm:spPr/>
    </dgm:pt>
    <dgm:pt modelId="{D66EE16A-3D12-4AA7-B421-D301A2E66455}" type="pres">
      <dgm:prSet presAssocID="{08AFC9B0-B8BE-4064-8030-4EB2E8F5C876}"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50A37864-1F6C-4AEC-A6C7-5BF0185B8A4D}" type="pres">
      <dgm:prSet presAssocID="{08AFC9B0-B8BE-4064-8030-4EB2E8F5C876}" presName="spaceRect" presStyleCnt="0"/>
      <dgm:spPr/>
    </dgm:pt>
    <dgm:pt modelId="{5418D440-E792-4C1D-A31F-56F41BC0F709}" type="pres">
      <dgm:prSet presAssocID="{08AFC9B0-B8BE-4064-8030-4EB2E8F5C876}" presName="textRect" presStyleLbl="revTx" presStyleIdx="1" presStyleCnt="4">
        <dgm:presLayoutVars>
          <dgm:chMax val="1"/>
          <dgm:chPref val="1"/>
        </dgm:presLayoutVars>
      </dgm:prSet>
      <dgm:spPr/>
    </dgm:pt>
    <dgm:pt modelId="{07A117D9-C200-41FC-92EA-14EC67A54F03}" type="pres">
      <dgm:prSet presAssocID="{04D19AFC-B6EB-4F27-B4CB-D7E589D4D752}" presName="sibTrans" presStyleCnt="0"/>
      <dgm:spPr/>
    </dgm:pt>
    <dgm:pt modelId="{B3979F78-7F26-43C7-8E26-2786A72D75C4}" type="pres">
      <dgm:prSet presAssocID="{D678C783-FC6C-426D-913A-668472022B9C}" presName="compNode" presStyleCnt="0"/>
      <dgm:spPr/>
    </dgm:pt>
    <dgm:pt modelId="{5A958549-E7FA-48BE-B935-BF2FCEDF6960}" type="pres">
      <dgm:prSet presAssocID="{D678C783-FC6C-426D-913A-668472022B9C}" presName="iconBgRect" presStyleLbl="bgShp" presStyleIdx="2" presStyleCnt="4"/>
      <dgm:spPr/>
    </dgm:pt>
    <dgm:pt modelId="{9CB17D58-9418-4E49-ABEE-C958E965A4DB}" type="pres">
      <dgm:prSet presAssocID="{D678C783-FC6C-426D-913A-668472022B9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gnifying glass"/>
        </a:ext>
      </dgm:extLst>
    </dgm:pt>
    <dgm:pt modelId="{B345D3D8-332D-430F-BBC5-21CDADD1AB26}" type="pres">
      <dgm:prSet presAssocID="{D678C783-FC6C-426D-913A-668472022B9C}" presName="spaceRect" presStyleCnt="0"/>
      <dgm:spPr/>
    </dgm:pt>
    <dgm:pt modelId="{1E808C7B-7E7C-4D12-9FB8-4AC059369499}" type="pres">
      <dgm:prSet presAssocID="{D678C783-FC6C-426D-913A-668472022B9C}" presName="textRect" presStyleLbl="revTx" presStyleIdx="2" presStyleCnt="4">
        <dgm:presLayoutVars>
          <dgm:chMax val="1"/>
          <dgm:chPref val="1"/>
        </dgm:presLayoutVars>
      </dgm:prSet>
      <dgm:spPr/>
    </dgm:pt>
    <dgm:pt modelId="{BC8B6C44-EE2B-40E8-9935-11283A149297}" type="pres">
      <dgm:prSet presAssocID="{3867B3EB-3297-4FB4-AB05-3FA727228F94}" presName="sibTrans" presStyleCnt="0"/>
      <dgm:spPr/>
    </dgm:pt>
    <dgm:pt modelId="{FC741FE3-C63F-4B87-B135-B9BB11F2EC53}" type="pres">
      <dgm:prSet presAssocID="{90EBE794-6A14-4C3B-83B9-712DF068CC53}" presName="compNode" presStyleCnt="0"/>
      <dgm:spPr/>
    </dgm:pt>
    <dgm:pt modelId="{02CCB6B5-2874-46BB-886B-8AC46B186419}" type="pres">
      <dgm:prSet presAssocID="{90EBE794-6A14-4C3B-83B9-712DF068CC53}" presName="iconBgRect" presStyleLbl="bgShp" presStyleIdx="3" presStyleCnt="4"/>
      <dgm:spPr/>
    </dgm:pt>
    <dgm:pt modelId="{04AF104D-49AE-4A5C-A095-7EE991A6B629}" type="pres">
      <dgm:prSet presAssocID="{90EBE794-6A14-4C3B-83B9-712DF068CC5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91B3A77A-48F2-4B5D-8FC4-4A9C48F1ABF6}" type="pres">
      <dgm:prSet presAssocID="{90EBE794-6A14-4C3B-83B9-712DF068CC53}" presName="spaceRect" presStyleCnt="0"/>
      <dgm:spPr/>
    </dgm:pt>
    <dgm:pt modelId="{D80BED3E-F899-4F39-AD54-994E9370923F}" type="pres">
      <dgm:prSet presAssocID="{90EBE794-6A14-4C3B-83B9-712DF068CC53}" presName="textRect" presStyleLbl="revTx" presStyleIdx="3" presStyleCnt="4">
        <dgm:presLayoutVars>
          <dgm:chMax val="1"/>
          <dgm:chPref val="1"/>
        </dgm:presLayoutVars>
      </dgm:prSet>
      <dgm:spPr/>
    </dgm:pt>
  </dgm:ptLst>
  <dgm:cxnLst>
    <dgm:cxn modelId="{999F5E01-675F-4839-BE03-0AF98E6139C3}" srcId="{4525F533-871D-400B-9296-6BCAD4B0BAEB}" destId="{C15CC4BC-6DD4-4980-A0C6-3BA312C7D474}" srcOrd="0" destOrd="0" parTransId="{21DEED49-B2C4-4941-AEBB-B25CF0FAF440}" sibTransId="{F26750CA-C0C9-4C6F-BAD6-FDACEA44D033}"/>
    <dgm:cxn modelId="{0A607152-20C8-4103-A73A-E790EDAD52EA}" type="presOf" srcId="{C15CC4BC-6DD4-4980-A0C6-3BA312C7D474}" destId="{E78E2510-F731-437E-9959-518183128FD6}" srcOrd="0" destOrd="0" presId="urn:microsoft.com/office/officeart/2018/5/layout/IconCircleLabelList"/>
    <dgm:cxn modelId="{2E900166-387B-44C2-B831-8DC548783999}" srcId="{4525F533-871D-400B-9296-6BCAD4B0BAEB}" destId="{90EBE794-6A14-4C3B-83B9-712DF068CC53}" srcOrd="3" destOrd="0" parTransId="{F90E2E53-CBD1-48B1-9490-FB42A66673F9}" sibTransId="{C2585141-0081-4FA2-ADEA-CC022CAE55A1}"/>
    <dgm:cxn modelId="{5D9B8B71-D302-4712-9525-F71038F6B5B0}" type="presOf" srcId="{D678C783-FC6C-426D-913A-668472022B9C}" destId="{1E808C7B-7E7C-4D12-9FB8-4AC059369499}" srcOrd="0" destOrd="0" presId="urn:microsoft.com/office/officeart/2018/5/layout/IconCircleLabelList"/>
    <dgm:cxn modelId="{2ABFF771-3A3D-41C1-B81E-9219B305CC93}" srcId="{4525F533-871D-400B-9296-6BCAD4B0BAEB}" destId="{08AFC9B0-B8BE-4064-8030-4EB2E8F5C876}" srcOrd="1" destOrd="0" parTransId="{BA16822F-CB9B-4E65-8272-C2EE79889616}" sibTransId="{04D19AFC-B6EB-4F27-B4CB-D7E589D4D752}"/>
    <dgm:cxn modelId="{F51F1C7B-4878-4B49-AAB3-F27322595C51}" type="presOf" srcId="{4525F533-871D-400B-9296-6BCAD4B0BAEB}" destId="{D4380188-AE51-46B9-9451-E2E809D03DE7}" srcOrd="0" destOrd="0" presId="urn:microsoft.com/office/officeart/2018/5/layout/IconCircleLabelList"/>
    <dgm:cxn modelId="{39611982-9D8A-400B-87B6-157C913BD280}" type="presOf" srcId="{90EBE794-6A14-4C3B-83B9-712DF068CC53}" destId="{D80BED3E-F899-4F39-AD54-994E9370923F}" srcOrd="0" destOrd="0" presId="urn:microsoft.com/office/officeart/2018/5/layout/IconCircleLabelList"/>
    <dgm:cxn modelId="{C8501D85-95F4-4852-A397-EED24A58CD67}" type="presOf" srcId="{08AFC9B0-B8BE-4064-8030-4EB2E8F5C876}" destId="{5418D440-E792-4C1D-A31F-56F41BC0F709}" srcOrd="0" destOrd="0" presId="urn:microsoft.com/office/officeart/2018/5/layout/IconCircleLabelList"/>
    <dgm:cxn modelId="{471F91EF-2381-41E7-9877-B83CE44A6D13}" srcId="{4525F533-871D-400B-9296-6BCAD4B0BAEB}" destId="{D678C783-FC6C-426D-913A-668472022B9C}" srcOrd="2" destOrd="0" parTransId="{B6E816E7-CC45-4A3B-93D6-DF08D9285EC8}" sibTransId="{3867B3EB-3297-4FB4-AB05-3FA727228F94}"/>
    <dgm:cxn modelId="{9914E2D6-C339-464F-B2E6-EB82D55DA4DB}" type="presParOf" srcId="{D4380188-AE51-46B9-9451-E2E809D03DE7}" destId="{B8DAE47D-E910-44BA-81AA-2D5362B98D91}" srcOrd="0" destOrd="0" presId="urn:microsoft.com/office/officeart/2018/5/layout/IconCircleLabelList"/>
    <dgm:cxn modelId="{09253B48-F084-4DF0-A227-94907130D2EC}" type="presParOf" srcId="{B8DAE47D-E910-44BA-81AA-2D5362B98D91}" destId="{40185305-F934-482E-A9EC-8138B157FBB1}" srcOrd="0" destOrd="0" presId="urn:microsoft.com/office/officeart/2018/5/layout/IconCircleLabelList"/>
    <dgm:cxn modelId="{9A8BFB46-E8C7-4C3B-8E8A-CA10A89D747E}" type="presParOf" srcId="{B8DAE47D-E910-44BA-81AA-2D5362B98D91}" destId="{FF7FF7A9-0F37-458D-B911-1F161B9B60F7}" srcOrd="1" destOrd="0" presId="urn:microsoft.com/office/officeart/2018/5/layout/IconCircleLabelList"/>
    <dgm:cxn modelId="{B6936C20-61AD-4FCE-9CAF-AB78B93EDA5F}" type="presParOf" srcId="{B8DAE47D-E910-44BA-81AA-2D5362B98D91}" destId="{2B5D7A03-0B62-4398-BD3F-A5F1B2F007B9}" srcOrd="2" destOrd="0" presId="urn:microsoft.com/office/officeart/2018/5/layout/IconCircleLabelList"/>
    <dgm:cxn modelId="{E2A8637D-7175-4797-A2C6-4E61F39616B8}" type="presParOf" srcId="{B8DAE47D-E910-44BA-81AA-2D5362B98D91}" destId="{E78E2510-F731-437E-9959-518183128FD6}" srcOrd="3" destOrd="0" presId="urn:microsoft.com/office/officeart/2018/5/layout/IconCircleLabelList"/>
    <dgm:cxn modelId="{8DB7E90D-83BD-467A-AD70-C09B93F93F20}" type="presParOf" srcId="{D4380188-AE51-46B9-9451-E2E809D03DE7}" destId="{87BAB04A-4480-4AFC-B44D-4EA202658066}" srcOrd="1" destOrd="0" presId="urn:microsoft.com/office/officeart/2018/5/layout/IconCircleLabelList"/>
    <dgm:cxn modelId="{04FD7C31-CBF7-4F9C-95A2-F8B9309978C9}" type="presParOf" srcId="{D4380188-AE51-46B9-9451-E2E809D03DE7}" destId="{3E7E5303-E4B2-4E07-BD1D-BE28F72C5C1C}" srcOrd="2" destOrd="0" presId="urn:microsoft.com/office/officeart/2018/5/layout/IconCircleLabelList"/>
    <dgm:cxn modelId="{B0961F2D-33C5-47E0-AEE0-5F3E1EFF0DC2}" type="presParOf" srcId="{3E7E5303-E4B2-4E07-BD1D-BE28F72C5C1C}" destId="{C8ABAB24-6FB5-4B72-910E-506B50891009}" srcOrd="0" destOrd="0" presId="urn:microsoft.com/office/officeart/2018/5/layout/IconCircleLabelList"/>
    <dgm:cxn modelId="{E35510F4-8A22-47BE-8B33-6145C6C31F73}" type="presParOf" srcId="{3E7E5303-E4B2-4E07-BD1D-BE28F72C5C1C}" destId="{D66EE16A-3D12-4AA7-B421-D301A2E66455}" srcOrd="1" destOrd="0" presId="urn:microsoft.com/office/officeart/2018/5/layout/IconCircleLabelList"/>
    <dgm:cxn modelId="{59896C7B-A434-4483-8D8D-3FF3EEB3A69E}" type="presParOf" srcId="{3E7E5303-E4B2-4E07-BD1D-BE28F72C5C1C}" destId="{50A37864-1F6C-4AEC-A6C7-5BF0185B8A4D}" srcOrd="2" destOrd="0" presId="urn:microsoft.com/office/officeart/2018/5/layout/IconCircleLabelList"/>
    <dgm:cxn modelId="{9135FB68-EAB9-4663-9BAF-900A5CB1C4C3}" type="presParOf" srcId="{3E7E5303-E4B2-4E07-BD1D-BE28F72C5C1C}" destId="{5418D440-E792-4C1D-A31F-56F41BC0F709}" srcOrd="3" destOrd="0" presId="urn:microsoft.com/office/officeart/2018/5/layout/IconCircleLabelList"/>
    <dgm:cxn modelId="{8B52062C-5BA7-4ED9-A735-AE523A69B21F}" type="presParOf" srcId="{D4380188-AE51-46B9-9451-E2E809D03DE7}" destId="{07A117D9-C200-41FC-92EA-14EC67A54F03}" srcOrd="3" destOrd="0" presId="urn:microsoft.com/office/officeart/2018/5/layout/IconCircleLabelList"/>
    <dgm:cxn modelId="{EBB9CB81-688A-45FF-92E6-EB68AE021BE6}" type="presParOf" srcId="{D4380188-AE51-46B9-9451-E2E809D03DE7}" destId="{B3979F78-7F26-43C7-8E26-2786A72D75C4}" srcOrd="4" destOrd="0" presId="urn:microsoft.com/office/officeart/2018/5/layout/IconCircleLabelList"/>
    <dgm:cxn modelId="{8A85EE9C-B134-46D1-9CF5-54B702C09AA8}" type="presParOf" srcId="{B3979F78-7F26-43C7-8E26-2786A72D75C4}" destId="{5A958549-E7FA-48BE-B935-BF2FCEDF6960}" srcOrd="0" destOrd="0" presId="urn:microsoft.com/office/officeart/2018/5/layout/IconCircleLabelList"/>
    <dgm:cxn modelId="{8A3655B3-ED9E-49A9-80A8-554F46296751}" type="presParOf" srcId="{B3979F78-7F26-43C7-8E26-2786A72D75C4}" destId="{9CB17D58-9418-4E49-ABEE-C958E965A4DB}" srcOrd="1" destOrd="0" presId="urn:microsoft.com/office/officeart/2018/5/layout/IconCircleLabelList"/>
    <dgm:cxn modelId="{34461B4F-C12A-4060-9A88-E028DFFEA4BD}" type="presParOf" srcId="{B3979F78-7F26-43C7-8E26-2786A72D75C4}" destId="{B345D3D8-332D-430F-BBC5-21CDADD1AB26}" srcOrd="2" destOrd="0" presId="urn:microsoft.com/office/officeart/2018/5/layout/IconCircleLabelList"/>
    <dgm:cxn modelId="{11687244-CCB6-4644-91F8-C9B64C094889}" type="presParOf" srcId="{B3979F78-7F26-43C7-8E26-2786A72D75C4}" destId="{1E808C7B-7E7C-4D12-9FB8-4AC059369499}" srcOrd="3" destOrd="0" presId="urn:microsoft.com/office/officeart/2018/5/layout/IconCircleLabelList"/>
    <dgm:cxn modelId="{7294C60E-5340-4C85-8718-638D0E3F505A}" type="presParOf" srcId="{D4380188-AE51-46B9-9451-E2E809D03DE7}" destId="{BC8B6C44-EE2B-40E8-9935-11283A149297}" srcOrd="5" destOrd="0" presId="urn:microsoft.com/office/officeart/2018/5/layout/IconCircleLabelList"/>
    <dgm:cxn modelId="{14A23CC1-4ED6-4EA8-8460-C9FF725EA82B}" type="presParOf" srcId="{D4380188-AE51-46B9-9451-E2E809D03DE7}" destId="{FC741FE3-C63F-4B87-B135-B9BB11F2EC53}" srcOrd="6" destOrd="0" presId="urn:microsoft.com/office/officeart/2018/5/layout/IconCircleLabelList"/>
    <dgm:cxn modelId="{DEE05784-9B60-4DE4-995D-D7BDC569CAFF}" type="presParOf" srcId="{FC741FE3-C63F-4B87-B135-B9BB11F2EC53}" destId="{02CCB6B5-2874-46BB-886B-8AC46B186419}" srcOrd="0" destOrd="0" presId="urn:microsoft.com/office/officeart/2018/5/layout/IconCircleLabelList"/>
    <dgm:cxn modelId="{6457D8A3-8435-4859-9E54-FD47112A9EAA}" type="presParOf" srcId="{FC741FE3-C63F-4B87-B135-B9BB11F2EC53}" destId="{04AF104D-49AE-4A5C-A095-7EE991A6B629}" srcOrd="1" destOrd="0" presId="urn:microsoft.com/office/officeart/2018/5/layout/IconCircleLabelList"/>
    <dgm:cxn modelId="{86757C61-1554-4863-8BD7-C78419EAAE73}" type="presParOf" srcId="{FC741FE3-C63F-4B87-B135-B9BB11F2EC53}" destId="{91B3A77A-48F2-4B5D-8FC4-4A9C48F1ABF6}" srcOrd="2" destOrd="0" presId="urn:microsoft.com/office/officeart/2018/5/layout/IconCircleLabelList"/>
    <dgm:cxn modelId="{A395C05E-3201-45AD-9057-C5F5F42B7D63}" type="presParOf" srcId="{FC741FE3-C63F-4B87-B135-B9BB11F2EC53}" destId="{D80BED3E-F899-4F39-AD54-994E9370923F}"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D30BE777-87BA-49D3-ACFF-DD2005CB41FC}"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6BCA3B0F-DAE7-454C-A96B-D48D20A5246C}">
      <dgm:prSet/>
      <dgm:spPr/>
      <dgm:t>
        <a:bodyPr/>
        <a:lstStyle/>
        <a:p>
          <a:pPr>
            <a:defRPr cap="all"/>
          </a:pPr>
          <a:r>
            <a:rPr lang="en-US"/>
            <a:t>Netflix favors mature-rated content (TV-MA, TV-14)</a:t>
          </a:r>
        </a:p>
      </dgm:t>
    </dgm:pt>
    <dgm:pt modelId="{95E1E27F-ACA6-4229-9076-435066B5C73A}" type="parTrans" cxnId="{ABB423DE-7B33-4B38-916C-89B7BC3E91D2}">
      <dgm:prSet/>
      <dgm:spPr/>
      <dgm:t>
        <a:bodyPr/>
        <a:lstStyle/>
        <a:p>
          <a:endParaRPr lang="en-US"/>
        </a:p>
      </dgm:t>
    </dgm:pt>
    <dgm:pt modelId="{166713E9-5893-4CBD-974D-86AFAA0B2176}" type="sibTrans" cxnId="{ABB423DE-7B33-4B38-916C-89B7BC3E91D2}">
      <dgm:prSet/>
      <dgm:spPr/>
      <dgm:t>
        <a:bodyPr/>
        <a:lstStyle/>
        <a:p>
          <a:endParaRPr lang="en-US"/>
        </a:p>
      </dgm:t>
    </dgm:pt>
    <dgm:pt modelId="{F7293260-48A0-40D9-A90F-E5F77830813C}">
      <dgm:prSet/>
      <dgm:spPr/>
      <dgm:t>
        <a:bodyPr/>
        <a:lstStyle/>
        <a:p>
          <a:pPr>
            <a:defRPr cap="all"/>
          </a:pPr>
          <a:r>
            <a:rPr lang="en-US"/>
            <a:t>Back-catalog licensing plays a key role in growth</a:t>
          </a:r>
        </a:p>
      </dgm:t>
    </dgm:pt>
    <dgm:pt modelId="{250FC141-EE62-4363-A57F-EFE4F5B3D7A3}" type="parTrans" cxnId="{83E5955B-D0BE-4BAE-8512-FDA7FFE4816F}">
      <dgm:prSet/>
      <dgm:spPr/>
      <dgm:t>
        <a:bodyPr/>
        <a:lstStyle/>
        <a:p>
          <a:endParaRPr lang="en-US"/>
        </a:p>
      </dgm:t>
    </dgm:pt>
    <dgm:pt modelId="{5F7D82D4-AEDD-4E24-B5DE-CD6A78A74E76}" type="sibTrans" cxnId="{83E5955B-D0BE-4BAE-8512-FDA7FFE4816F}">
      <dgm:prSet/>
      <dgm:spPr/>
      <dgm:t>
        <a:bodyPr/>
        <a:lstStyle/>
        <a:p>
          <a:endParaRPr lang="en-US"/>
        </a:p>
      </dgm:t>
    </dgm:pt>
    <dgm:pt modelId="{0F116B19-3D36-43CA-9674-D74F8762C14C}">
      <dgm:prSet/>
      <dgm:spPr/>
      <dgm:t>
        <a:bodyPr/>
        <a:lstStyle/>
        <a:p>
          <a:pPr>
            <a:defRPr cap="all"/>
          </a:pPr>
          <a:r>
            <a:rPr lang="en-US"/>
            <a:t>Genre and rating strategies vary by country</a:t>
          </a:r>
        </a:p>
      </dgm:t>
    </dgm:pt>
    <dgm:pt modelId="{8C654166-9ABC-4B12-98D9-2EB9B698565F}" type="parTrans" cxnId="{E3C98BAD-7676-42DA-B999-34FBB57E4524}">
      <dgm:prSet/>
      <dgm:spPr/>
      <dgm:t>
        <a:bodyPr/>
        <a:lstStyle/>
        <a:p>
          <a:endParaRPr lang="en-US"/>
        </a:p>
      </dgm:t>
    </dgm:pt>
    <dgm:pt modelId="{85612115-C857-4C3B-8FE6-3D55A7FB5B4A}" type="sibTrans" cxnId="{E3C98BAD-7676-42DA-B999-34FBB57E4524}">
      <dgm:prSet/>
      <dgm:spPr/>
      <dgm:t>
        <a:bodyPr/>
        <a:lstStyle/>
        <a:p>
          <a:endParaRPr lang="en-US"/>
        </a:p>
      </dgm:t>
    </dgm:pt>
    <dgm:pt modelId="{FFB7A9E5-0B69-481C-8F5D-8DDEE2854D08}">
      <dgm:prSet/>
      <dgm:spPr/>
      <dgm:t>
        <a:bodyPr/>
        <a:lstStyle/>
        <a:p>
          <a:pPr>
            <a:defRPr cap="all"/>
          </a:pPr>
          <a:r>
            <a:rPr lang="en-US"/>
            <a:t>Top directors contribute to targeted rating categories</a:t>
          </a:r>
        </a:p>
      </dgm:t>
    </dgm:pt>
    <dgm:pt modelId="{2F6E8427-7C4D-47CF-BCF6-2341C89F0CB8}" type="parTrans" cxnId="{5ED655FF-BB79-4D10-81B6-9CDD7A07F2BF}">
      <dgm:prSet/>
      <dgm:spPr/>
      <dgm:t>
        <a:bodyPr/>
        <a:lstStyle/>
        <a:p>
          <a:endParaRPr lang="en-US"/>
        </a:p>
      </dgm:t>
    </dgm:pt>
    <dgm:pt modelId="{E280A290-D414-4900-A4AB-6B5A142FC973}" type="sibTrans" cxnId="{5ED655FF-BB79-4D10-81B6-9CDD7A07F2BF}">
      <dgm:prSet/>
      <dgm:spPr/>
      <dgm:t>
        <a:bodyPr/>
        <a:lstStyle/>
        <a:p>
          <a:endParaRPr lang="en-US"/>
        </a:p>
      </dgm:t>
    </dgm:pt>
    <dgm:pt modelId="{CAF1077F-59C4-4CF1-BB42-6737959AF0F9}" type="pres">
      <dgm:prSet presAssocID="{D30BE777-87BA-49D3-ACFF-DD2005CB41FC}" presName="root" presStyleCnt="0">
        <dgm:presLayoutVars>
          <dgm:dir/>
          <dgm:resizeHandles val="exact"/>
        </dgm:presLayoutVars>
      </dgm:prSet>
      <dgm:spPr/>
    </dgm:pt>
    <dgm:pt modelId="{5F01ADB3-3A39-4458-AEE9-81CAAD007044}" type="pres">
      <dgm:prSet presAssocID="{6BCA3B0F-DAE7-454C-A96B-D48D20A5246C}" presName="compNode" presStyleCnt="0"/>
      <dgm:spPr/>
    </dgm:pt>
    <dgm:pt modelId="{889C2DCC-8D36-4DE4-A281-2A119BE975E3}" type="pres">
      <dgm:prSet presAssocID="{6BCA3B0F-DAE7-454C-A96B-D48D20A5246C}" presName="iconBgRect" presStyleLbl="bgShp" presStyleIdx="0" presStyleCnt="4"/>
      <dgm:spPr/>
    </dgm:pt>
    <dgm:pt modelId="{4ADA75B1-6F8F-4A46-BAE0-8353A8134D7A}" type="pres">
      <dgm:prSet presAssocID="{6BCA3B0F-DAE7-454C-A96B-D48D20A5246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elevision"/>
        </a:ext>
      </dgm:extLst>
    </dgm:pt>
    <dgm:pt modelId="{BE56FCC2-594C-4310-B794-52D8FA3083BD}" type="pres">
      <dgm:prSet presAssocID="{6BCA3B0F-DAE7-454C-A96B-D48D20A5246C}" presName="spaceRect" presStyleCnt="0"/>
      <dgm:spPr/>
    </dgm:pt>
    <dgm:pt modelId="{4F89D18E-70D7-4F2A-B916-C68D5DD9BB15}" type="pres">
      <dgm:prSet presAssocID="{6BCA3B0F-DAE7-454C-A96B-D48D20A5246C}" presName="textRect" presStyleLbl="revTx" presStyleIdx="0" presStyleCnt="4">
        <dgm:presLayoutVars>
          <dgm:chMax val="1"/>
          <dgm:chPref val="1"/>
        </dgm:presLayoutVars>
      </dgm:prSet>
      <dgm:spPr/>
    </dgm:pt>
    <dgm:pt modelId="{935439CF-8399-402D-8EDF-5237173A9BD3}" type="pres">
      <dgm:prSet presAssocID="{166713E9-5893-4CBD-974D-86AFAA0B2176}" presName="sibTrans" presStyleCnt="0"/>
      <dgm:spPr/>
    </dgm:pt>
    <dgm:pt modelId="{94F7996A-C932-405C-A209-52D24BD6A92F}" type="pres">
      <dgm:prSet presAssocID="{F7293260-48A0-40D9-A90F-E5F77830813C}" presName="compNode" presStyleCnt="0"/>
      <dgm:spPr/>
    </dgm:pt>
    <dgm:pt modelId="{BB68D47D-FC6B-427A-B923-776BF214E1B3}" type="pres">
      <dgm:prSet presAssocID="{F7293260-48A0-40D9-A90F-E5F77830813C}" presName="iconBgRect" presStyleLbl="bgShp" presStyleIdx="1" presStyleCnt="4"/>
      <dgm:spPr/>
    </dgm:pt>
    <dgm:pt modelId="{28B21312-A932-45EA-B8C6-2E022EA9DA7C}" type="pres">
      <dgm:prSet presAssocID="{F7293260-48A0-40D9-A90F-E5F77830813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627B946A-5562-432C-882F-926FE0F663CE}" type="pres">
      <dgm:prSet presAssocID="{F7293260-48A0-40D9-A90F-E5F77830813C}" presName="spaceRect" presStyleCnt="0"/>
      <dgm:spPr/>
    </dgm:pt>
    <dgm:pt modelId="{C098EA35-DDE3-4A82-9249-4D05C2A2105D}" type="pres">
      <dgm:prSet presAssocID="{F7293260-48A0-40D9-A90F-E5F77830813C}" presName="textRect" presStyleLbl="revTx" presStyleIdx="1" presStyleCnt="4">
        <dgm:presLayoutVars>
          <dgm:chMax val="1"/>
          <dgm:chPref val="1"/>
        </dgm:presLayoutVars>
      </dgm:prSet>
      <dgm:spPr/>
    </dgm:pt>
    <dgm:pt modelId="{EBB065C8-F7C4-4150-BBDF-A876E9B5984D}" type="pres">
      <dgm:prSet presAssocID="{5F7D82D4-AEDD-4E24-B5DE-CD6A78A74E76}" presName="sibTrans" presStyleCnt="0"/>
      <dgm:spPr/>
    </dgm:pt>
    <dgm:pt modelId="{1B8700C0-4DAC-47EC-8997-0322792F3CAE}" type="pres">
      <dgm:prSet presAssocID="{0F116B19-3D36-43CA-9674-D74F8762C14C}" presName="compNode" presStyleCnt="0"/>
      <dgm:spPr/>
    </dgm:pt>
    <dgm:pt modelId="{2AF5E605-BB10-4C7E-B88A-6E065D733B7F}" type="pres">
      <dgm:prSet presAssocID="{0F116B19-3D36-43CA-9674-D74F8762C14C}" presName="iconBgRect" presStyleLbl="bgShp" presStyleIdx="2" presStyleCnt="4"/>
      <dgm:spPr/>
    </dgm:pt>
    <dgm:pt modelId="{71CCC229-CF9D-48E9-A352-2634CC490E06}" type="pres">
      <dgm:prSet presAssocID="{0F116B19-3D36-43CA-9674-D74F8762C14C}"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arth Globe Americas"/>
        </a:ext>
      </dgm:extLst>
    </dgm:pt>
    <dgm:pt modelId="{66F7EF06-B195-4E01-8A57-49B3ECC148D9}" type="pres">
      <dgm:prSet presAssocID="{0F116B19-3D36-43CA-9674-D74F8762C14C}" presName="spaceRect" presStyleCnt="0"/>
      <dgm:spPr/>
    </dgm:pt>
    <dgm:pt modelId="{3C5A02D0-C608-430B-9F1B-42C723F8B23B}" type="pres">
      <dgm:prSet presAssocID="{0F116B19-3D36-43CA-9674-D74F8762C14C}" presName="textRect" presStyleLbl="revTx" presStyleIdx="2" presStyleCnt="4">
        <dgm:presLayoutVars>
          <dgm:chMax val="1"/>
          <dgm:chPref val="1"/>
        </dgm:presLayoutVars>
      </dgm:prSet>
      <dgm:spPr/>
    </dgm:pt>
    <dgm:pt modelId="{38966F08-4A45-4F9D-BEC2-7F71EC459D1E}" type="pres">
      <dgm:prSet presAssocID="{85612115-C857-4C3B-8FE6-3D55A7FB5B4A}" presName="sibTrans" presStyleCnt="0"/>
      <dgm:spPr/>
    </dgm:pt>
    <dgm:pt modelId="{B9773CC8-EAD1-429B-B17F-1FC9BE0D175F}" type="pres">
      <dgm:prSet presAssocID="{FFB7A9E5-0B69-481C-8F5D-8DDEE2854D08}" presName="compNode" presStyleCnt="0"/>
      <dgm:spPr/>
    </dgm:pt>
    <dgm:pt modelId="{27160896-3A1F-46B5-B542-BF3B20751833}" type="pres">
      <dgm:prSet presAssocID="{FFB7A9E5-0B69-481C-8F5D-8DDEE2854D08}" presName="iconBgRect" presStyleLbl="bgShp" presStyleIdx="3" presStyleCnt="4"/>
      <dgm:spPr/>
    </dgm:pt>
    <dgm:pt modelId="{E022BE42-584F-44F6-9BFA-DE76F9E27194}" type="pres">
      <dgm:prSet presAssocID="{FFB7A9E5-0B69-481C-8F5D-8DDEE2854D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ullseye"/>
        </a:ext>
      </dgm:extLst>
    </dgm:pt>
    <dgm:pt modelId="{53D4E903-786B-437C-B8EF-804F56A1105E}" type="pres">
      <dgm:prSet presAssocID="{FFB7A9E5-0B69-481C-8F5D-8DDEE2854D08}" presName="spaceRect" presStyleCnt="0"/>
      <dgm:spPr/>
    </dgm:pt>
    <dgm:pt modelId="{54CD428C-5F40-4A3F-B9FE-23ACFF2718F5}" type="pres">
      <dgm:prSet presAssocID="{FFB7A9E5-0B69-481C-8F5D-8DDEE2854D08}" presName="textRect" presStyleLbl="revTx" presStyleIdx="3" presStyleCnt="4">
        <dgm:presLayoutVars>
          <dgm:chMax val="1"/>
          <dgm:chPref val="1"/>
        </dgm:presLayoutVars>
      </dgm:prSet>
      <dgm:spPr/>
    </dgm:pt>
  </dgm:ptLst>
  <dgm:cxnLst>
    <dgm:cxn modelId="{403A5616-84DF-4D51-B5B7-E760BA4C6A9C}" type="presOf" srcId="{F7293260-48A0-40D9-A90F-E5F77830813C}" destId="{C098EA35-DDE3-4A82-9249-4D05C2A2105D}" srcOrd="0" destOrd="0" presId="urn:microsoft.com/office/officeart/2018/5/layout/IconCircleLabelList"/>
    <dgm:cxn modelId="{BDCDF02A-282A-4A59-A96C-4E839AE1918A}" type="presOf" srcId="{D30BE777-87BA-49D3-ACFF-DD2005CB41FC}" destId="{CAF1077F-59C4-4CF1-BB42-6737959AF0F9}" srcOrd="0" destOrd="0" presId="urn:microsoft.com/office/officeart/2018/5/layout/IconCircleLabelList"/>
    <dgm:cxn modelId="{83E5955B-D0BE-4BAE-8512-FDA7FFE4816F}" srcId="{D30BE777-87BA-49D3-ACFF-DD2005CB41FC}" destId="{F7293260-48A0-40D9-A90F-E5F77830813C}" srcOrd="1" destOrd="0" parTransId="{250FC141-EE62-4363-A57F-EFE4F5B3D7A3}" sibTransId="{5F7D82D4-AEDD-4E24-B5DE-CD6A78A74E76}"/>
    <dgm:cxn modelId="{406F1C83-B841-442A-8139-868DA4EBF072}" type="presOf" srcId="{0F116B19-3D36-43CA-9674-D74F8762C14C}" destId="{3C5A02D0-C608-430B-9F1B-42C723F8B23B}" srcOrd="0" destOrd="0" presId="urn:microsoft.com/office/officeart/2018/5/layout/IconCircleLabelList"/>
    <dgm:cxn modelId="{683CF28D-514E-4605-A048-5ED3A7287E76}" type="presOf" srcId="{FFB7A9E5-0B69-481C-8F5D-8DDEE2854D08}" destId="{54CD428C-5F40-4A3F-B9FE-23ACFF2718F5}" srcOrd="0" destOrd="0" presId="urn:microsoft.com/office/officeart/2018/5/layout/IconCircleLabelList"/>
    <dgm:cxn modelId="{F72B36AC-7D70-4C17-9185-47D47DE980AA}" type="presOf" srcId="{6BCA3B0F-DAE7-454C-A96B-D48D20A5246C}" destId="{4F89D18E-70D7-4F2A-B916-C68D5DD9BB15}" srcOrd="0" destOrd="0" presId="urn:microsoft.com/office/officeart/2018/5/layout/IconCircleLabelList"/>
    <dgm:cxn modelId="{E3C98BAD-7676-42DA-B999-34FBB57E4524}" srcId="{D30BE777-87BA-49D3-ACFF-DD2005CB41FC}" destId="{0F116B19-3D36-43CA-9674-D74F8762C14C}" srcOrd="2" destOrd="0" parTransId="{8C654166-9ABC-4B12-98D9-2EB9B698565F}" sibTransId="{85612115-C857-4C3B-8FE6-3D55A7FB5B4A}"/>
    <dgm:cxn modelId="{ABB423DE-7B33-4B38-916C-89B7BC3E91D2}" srcId="{D30BE777-87BA-49D3-ACFF-DD2005CB41FC}" destId="{6BCA3B0F-DAE7-454C-A96B-D48D20A5246C}" srcOrd="0" destOrd="0" parTransId="{95E1E27F-ACA6-4229-9076-435066B5C73A}" sibTransId="{166713E9-5893-4CBD-974D-86AFAA0B2176}"/>
    <dgm:cxn modelId="{5ED655FF-BB79-4D10-81B6-9CDD7A07F2BF}" srcId="{D30BE777-87BA-49D3-ACFF-DD2005CB41FC}" destId="{FFB7A9E5-0B69-481C-8F5D-8DDEE2854D08}" srcOrd="3" destOrd="0" parTransId="{2F6E8427-7C4D-47CF-BCF6-2341C89F0CB8}" sibTransId="{E280A290-D414-4900-A4AB-6B5A142FC973}"/>
    <dgm:cxn modelId="{F44EEBCA-BCFA-45EE-ADD9-2583EB00C142}" type="presParOf" srcId="{CAF1077F-59C4-4CF1-BB42-6737959AF0F9}" destId="{5F01ADB3-3A39-4458-AEE9-81CAAD007044}" srcOrd="0" destOrd="0" presId="urn:microsoft.com/office/officeart/2018/5/layout/IconCircleLabelList"/>
    <dgm:cxn modelId="{1A98D8FB-DC10-4893-A584-D15623214CEC}" type="presParOf" srcId="{5F01ADB3-3A39-4458-AEE9-81CAAD007044}" destId="{889C2DCC-8D36-4DE4-A281-2A119BE975E3}" srcOrd="0" destOrd="0" presId="urn:microsoft.com/office/officeart/2018/5/layout/IconCircleLabelList"/>
    <dgm:cxn modelId="{4F4A3FAC-66F2-4058-AA1C-FE0341095B6A}" type="presParOf" srcId="{5F01ADB3-3A39-4458-AEE9-81CAAD007044}" destId="{4ADA75B1-6F8F-4A46-BAE0-8353A8134D7A}" srcOrd="1" destOrd="0" presId="urn:microsoft.com/office/officeart/2018/5/layout/IconCircleLabelList"/>
    <dgm:cxn modelId="{B58AB651-E741-4CDC-BCFD-856061A06018}" type="presParOf" srcId="{5F01ADB3-3A39-4458-AEE9-81CAAD007044}" destId="{BE56FCC2-594C-4310-B794-52D8FA3083BD}" srcOrd="2" destOrd="0" presId="urn:microsoft.com/office/officeart/2018/5/layout/IconCircleLabelList"/>
    <dgm:cxn modelId="{E2769ACB-69C5-4A95-B62F-CDF6C69255E2}" type="presParOf" srcId="{5F01ADB3-3A39-4458-AEE9-81CAAD007044}" destId="{4F89D18E-70D7-4F2A-B916-C68D5DD9BB15}" srcOrd="3" destOrd="0" presId="urn:microsoft.com/office/officeart/2018/5/layout/IconCircleLabelList"/>
    <dgm:cxn modelId="{AA4FA543-94C5-4D22-98FE-461F21CE95CE}" type="presParOf" srcId="{CAF1077F-59C4-4CF1-BB42-6737959AF0F9}" destId="{935439CF-8399-402D-8EDF-5237173A9BD3}" srcOrd="1" destOrd="0" presId="urn:microsoft.com/office/officeart/2018/5/layout/IconCircleLabelList"/>
    <dgm:cxn modelId="{09B3E8C8-7B51-4259-9373-EC479B697C2A}" type="presParOf" srcId="{CAF1077F-59C4-4CF1-BB42-6737959AF0F9}" destId="{94F7996A-C932-405C-A209-52D24BD6A92F}" srcOrd="2" destOrd="0" presId="urn:microsoft.com/office/officeart/2018/5/layout/IconCircleLabelList"/>
    <dgm:cxn modelId="{40CB6D6D-A187-48D5-A380-AB78B817A444}" type="presParOf" srcId="{94F7996A-C932-405C-A209-52D24BD6A92F}" destId="{BB68D47D-FC6B-427A-B923-776BF214E1B3}" srcOrd="0" destOrd="0" presId="urn:microsoft.com/office/officeart/2018/5/layout/IconCircleLabelList"/>
    <dgm:cxn modelId="{6BC8782D-11AA-49E5-AB72-E3416F6A2625}" type="presParOf" srcId="{94F7996A-C932-405C-A209-52D24BD6A92F}" destId="{28B21312-A932-45EA-B8C6-2E022EA9DA7C}" srcOrd="1" destOrd="0" presId="urn:microsoft.com/office/officeart/2018/5/layout/IconCircleLabelList"/>
    <dgm:cxn modelId="{094E0A95-1FA1-4509-9FF0-05F5F5931BC7}" type="presParOf" srcId="{94F7996A-C932-405C-A209-52D24BD6A92F}" destId="{627B946A-5562-432C-882F-926FE0F663CE}" srcOrd="2" destOrd="0" presId="urn:microsoft.com/office/officeart/2018/5/layout/IconCircleLabelList"/>
    <dgm:cxn modelId="{49E3F2F4-1066-4908-B6D8-A32FDB5478E6}" type="presParOf" srcId="{94F7996A-C932-405C-A209-52D24BD6A92F}" destId="{C098EA35-DDE3-4A82-9249-4D05C2A2105D}" srcOrd="3" destOrd="0" presId="urn:microsoft.com/office/officeart/2018/5/layout/IconCircleLabelList"/>
    <dgm:cxn modelId="{5984D131-485A-49FC-B2E8-D3311F76E2BF}" type="presParOf" srcId="{CAF1077F-59C4-4CF1-BB42-6737959AF0F9}" destId="{EBB065C8-F7C4-4150-BBDF-A876E9B5984D}" srcOrd="3" destOrd="0" presId="urn:microsoft.com/office/officeart/2018/5/layout/IconCircleLabelList"/>
    <dgm:cxn modelId="{F4C5907E-33B0-4858-9B58-61E876461656}" type="presParOf" srcId="{CAF1077F-59C4-4CF1-BB42-6737959AF0F9}" destId="{1B8700C0-4DAC-47EC-8997-0322792F3CAE}" srcOrd="4" destOrd="0" presId="urn:microsoft.com/office/officeart/2018/5/layout/IconCircleLabelList"/>
    <dgm:cxn modelId="{66FFC530-1B24-4CEC-AE42-4649D65C01A6}" type="presParOf" srcId="{1B8700C0-4DAC-47EC-8997-0322792F3CAE}" destId="{2AF5E605-BB10-4C7E-B88A-6E065D733B7F}" srcOrd="0" destOrd="0" presId="urn:microsoft.com/office/officeart/2018/5/layout/IconCircleLabelList"/>
    <dgm:cxn modelId="{1EF48622-E0B5-4966-A0B9-CF6D6DF7F654}" type="presParOf" srcId="{1B8700C0-4DAC-47EC-8997-0322792F3CAE}" destId="{71CCC229-CF9D-48E9-A352-2634CC490E06}" srcOrd="1" destOrd="0" presId="urn:microsoft.com/office/officeart/2018/5/layout/IconCircleLabelList"/>
    <dgm:cxn modelId="{0D5C32CB-72A7-4658-87D8-B671DE739223}" type="presParOf" srcId="{1B8700C0-4DAC-47EC-8997-0322792F3CAE}" destId="{66F7EF06-B195-4E01-8A57-49B3ECC148D9}" srcOrd="2" destOrd="0" presId="urn:microsoft.com/office/officeart/2018/5/layout/IconCircleLabelList"/>
    <dgm:cxn modelId="{6DC9E5A3-4272-47AA-A053-71E51A4C238B}" type="presParOf" srcId="{1B8700C0-4DAC-47EC-8997-0322792F3CAE}" destId="{3C5A02D0-C608-430B-9F1B-42C723F8B23B}" srcOrd="3" destOrd="0" presId="urn:microsoft.com/office/officeart/2018/5/layout/IconCircleLabelList"/>
    <dgm:cxn modelId="{0428D1ED-11FD-4167-9075-DF7463036615}" type="presParOf" srcId="{CAF1077F-59C4-4CF1-BB42-6737959AF0F9}" destId="{38966F08-4A45-4F9D-BEC2-7F71EC459D1E}" srcOrd="5" destOrd="0" presId="urn:microsoft.com/office/officeart/2018/5/layout/IconCircleLabelList"/>
    <dgm:cxn modelId="{63E8575C-EF85-4330-90B7-611BD94FC4B7}" type="presParOf" srcId="{CAF1077F-59C4-4CF1-BB42-6737959AF0F9}" destId="{B9773CC8-EAD1-429B-B17F-1FC9BE0D175F}" srcOrd="6" destOrd="0" presId="urn:microsoft.com/office/officeart/2018/5/layout/IconCircleLabelList"/>
    <dgm:cxn modelId="{A900E27B-70F3-41A7-B026-D68CDA24F7ED}" type="presParOf" srcId="{B9773CC8-EAD1-429B-B17F-1FC9BE0D175F}" destId="{27160896-3A1F-46B5-B542-BF3B20751833}" srcOrd="0" destOrd="0" presId="urn:microsoft.com/office/officeart/2018/5/layout/IconCircleLabelList"/>
    <dgm:cxn modelId="{4D02446C-F7A4-42B7-8E26-D47AE70DB7FC}" type="presParOf" srcId="{B9773CC8-EAD1-429B-B17F-1FC9BE0D175F}" destId="{E022BE42-584F-44F6-9BFA-DE76F9E27194}" srcOrd="1" destOrd="0" presId="urn:microsoft.com/office/officeart/2018/5/layout/IconCircleLabelList"/>
    <dgm:cxn modelId="{41EC6CA8-968C-4C3F-B219-5F11F527678B}" type="presParOf" srcId="{B9773CC8-EAD1-429B-B17F-1FC9BE0D175F}" destId="{53D4E903-786B-437C-B8EF-804F56A1105E}" srcOrd="2" destOrd="0" presId="urn:microsoft.com/office/officeart/2018/5/layout/IconCircleLabelList"/>
    <dgm:cxn modelId="{889DABB5-283B-409D-81CF-F3F301A7C132}" type="presParOf" srcId="{B9773CC8-EAD1-429B-B17F-1FC9BE0D175F}" destId="{54CD428C-5F40-4A3F-B9FE-23ACFF2718F5}"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D8B5B81-2257-4FFD-9CB9-EBA0998EE96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9D35C35-70A2-42E3-850C-90EF1D05471C}">
      <dgm:prSet/>
      <dgm:spPr/>
      <dgm:t>
        <a:bodyPr/>
        <a:lstStyle/>
        <a:p>
          <a:pPr>
            <a:lnSpc>
              <a:spcPct val="100000"/>
            </a:lnSpc>
          </a:pPr>
          <a:r>
            <a:rPr lang="en-US"/>
            <a:t>Prioritize mature-rated and globally appealing content</a:t>
          </a:r>
        </a:p>
      </dgm:t>
    </dgm:pt>
    <dgm:pt modelId="{A5A6C132-9A74-448A-B6B4-83622683DC4D}" type="parTrans" cxnId="{81AD64DD-338F-4F18-A880-9D94F151AE4C}">
      <dgm:prSet/>
      <dgm:spPr/>
      <dgm:t>
        <a:bodyPr/>
        <a:lstStyle/>
        <a:p>
          <a:endParaRPr lang="en-US"/>
        </a:p>
      </dgm:t>
    </dgm:pt>
    <dgm:pt modelId="{ACDE8665-7D7A-4384-B1F7-332037B5A2DE}" type="sibTrans" cxnId="{81AD64DD-338F-4F18-A880-9D94F151AE4C}">
      <dgm:prSet/>
      <dgm:spPr/>
      <dgm:t>
        <a:bodyPr/>
        <a:lstStyle/>
        <a:p>
          <a:pPr>
            <a:lnSpc>
              <a:spcPct val="100000"/>
            </a:lnSpc>
          </a:pPr>
          <a:endParaRPr lang="en-US"/>
        </a:p>
      </dgm:t>
    </dgm:pt>
    <dgm:pt modelId="{39916411-ADE0-4F05-B4C9-C3040B6069BB}">
      <dgm:prSet/>
      <dgm:spPr/>
      <dgm:t>
        <a:bodyPr/>
        <a:lstStyle/>
        <a:p>
          <a:pPr>
            <a:lnSpc>
              <a:spcPct val="100000"/>
            </a:lnSpc>
          </a:pPr>
          <a:r>
            <a:rPr lang="en-US"/>
            <a:t>Improve metadata completeness (director names)</a:t>
          </a:r>
        </a:p>
      </dgm:t>
    </dgm:pt>
    <dgm:pt modelId="{BA224EDE-1DB0-4C1F-A981-5C8CEC70ADE3}" type="parTrans" cxnId="{5FB6F195-1071-49B4-B686-20548696C117}">
      <dgm:prSet/>
      <dgm:spPr/>
      <dgm:t>
        <a:bodyPr/>
        <a:lstStyle/>
        <a:p>
          <a:endParaRPr lang="en-US"/>
        </a:p>
      </dgm:t>
    </dgm:pt>
    <dgm:pt modelId="{88C543C2-9210-4C85-B474-948EA1A1206E}" type="sibTrans" cxnId="{5FB6F195-1071-49B4-B686-20548696C117}">
      <dgm:prSet/>
      <dgm:spPr/>
      <dgm:t>
        <a:bodyPr/>
        <a:lstStyle/>
        <a:p>
          <a:pPr>
            <a:lnSpc>
              <a:spcPct val="100000"/>
            </a:lnSpc>
          </a:pPr>
          <a:endParaRPr lang="en-US"/>
        </a:p>
      </dgm:t>
    </dgm:pt>
    <dgm:pt modelId="{D4A468DF-ECFF-4A7C-9BEB-B6B8E8CDB672}">
      <dgm:prSet/>
      <dgm:spPr/>
      <dgm:t>
        <a:bodyPr/>
        <a:lstStyle/>
        <a:p>
          <a:pPr>
            <a:lnSpc>
              <a:spcPct val="100000"/>
            </a:lnSpc>
          </a:pPr>
          <a:r>
            <a:rPr lang="en-US"/>
            <a:t>Focus on TV show content from emerging countries</a:t>
          </a:r>
        </a:p>
      </dgm:t>
    </dgm:pt>
    <dgm:pt modelId="{AFE01305-AC30-4EC2-A078-6027C2899D37}" type="parTrans" cxnId="{F66AF3C4-54E6-4609-B3D3-F8C718B50E8A}">
      <dgm:prSet/>
      <dgm:spPr/>
      <dgm:t>
        <a:bodyPr/>
        <a:lstStyle/>
        <a:p>
          <a:endParaRPr lang="en-US"/>
        </a:p>
      </dgm:t>
    </dgm:pt>
    <dgm:pt modelId="{A02E27A8-51ED-464E-84E2-89A26EDBB057}" type="sibTrans" cxnId="{F66AF3C4-54E6-4609-B3D3-F8C718B50E8A}">
      <dgm:prSet/>
      <dgm:spPr/>
      <dgm:t>
        <a:bodyPr/>
        <a:lstStyle/>
        <a:p>
          <a:pPr>
            <a:lnSpc>
              <a:spcPct val="100000"/>
            </a:lnSpc>
          </a:pPr>
          <a:endParaRPr lang="en-US"/>
        </a:p>
      </dgm:t>
    </dgm:pt>
    <dgm:pt modelId="{D67EABC5-8191-46A0-ADAD-BAEE87263D78}">
      <dgm:prSet/>
      <dgm:spPr/>
      <dgm:t>
        <a:bodyPr/>
        <a:lstStyle/>
        <a:p>
          <a:pPr>
            <a:lnSpc>
              <a:spcPct val="100000"/>
            </a:lnSpc>
          </a:pPr>
          <a:r>
            <a:rPr lang="en-US"/>
            <a:t>Balance originals with licensed titles for strategic expansion</a:t>
          </a:r>
        </a:p>
      </dgm:t>
    </dgm:pt>
    <dgm:pt modelId="{D48B851D-75B9-44B7-A6A9-8AE13AC3E98E}" type="parTrans" cxnId="{65782B8B-3FF2-4753-A0C1-38BF2507BD9F}">
      <dgm:prSet/>
      <dgm:spPr/>
      <dgm:t>
        <a:bodyPr/>
        <a:lstStyle/>
        <a:p>
          <a:endParaRPr lang="en-US"/>
        </a:p>
      </dgm:t>
    </dgm:pt>
    <dgm:pt modelId="{5971383D-2083-441F-A7A2-FFEF26D037BF}" type="sibTrans" cxnId="{65782B8B-3FF2-4753-A0C1-38BF2507BD9F}">
      <dgm:prSet/>
      <dgm:spPr/>
      <dgm:t>
        <a:bodyPr/>
        <a:lstStyle/>
        <a:p>
          <a:endParaRPr lang="en-US"/>
        </a:p>
      </dgm:t>
    </dgm:pt>
    <dgm:pt modelId="{1D6A9EF6-669C-4B79-BD9A-BF2DC5229C3E}" type="pres">
      <dgm:prSet presAssocID="{8D8B5B81-2257-4FFD-9CB9-EBA0998EE965}" presName="root" presStyleCnt="0">
        <dgm:presLayoutVars>
          <dgm:dir/>
          <dgm:resizeHandles val="exact"/>
        </dgm:presLayoutVars>
      </dgm:prSet>
      <dgm:spPr/>
    </dgm:pt>
    <dgm:pt modelId="{F986755D-051E-43D1-BE38-985DA2650C19}" type="pres">
      <dgm:prSet presAssocID="{8D8B5B81-2257-4FFD-9CB9-EBA0998EE965}" presName="container" presStyleCnt="0">
        <dgm:presLayoutVars>
          <dgm:dir/>
          <dgm:resizeHandles val="exact"/>
        </dgm:presLayoutVars>
      </dgm:prSet>
      <dgm:spPr/>
    </dgm:pt>
    <dgm:pt modelId="{A711AC8A-30CF-4078-A383-04B09E1FC978}" type="pres">
      <dgm:prSet presAssocID="{A9D35C35-70A2-42E3-850C-90EF1D05471C}" presName="compNode" presStyleCnt="0"/>
      <dgm:spPr/>
    </dgm:pt>
    <dgm:pt modelId="{83D9D493-2688-4E9F-AE36-1D7E12D30A4E}" type="pres">
      <dgm:prSet presAssocID="{A9D35C35-70A2-42E3-850C-90EF1D05471C}" presName="iconBgRect" presStyleLbl="bgShp" presStyleIdx="0" presStyleCnt="4"/>
      <dgm:spPr/>
    </dgm:pt>
    <dgm:pt modelId="{0696072A-1BBF-45FA-ABB0-5346BD95095B}" type="pres">
      <dgm:prSet presAssocID="{A9D35C35-70A2-42E3-850C-90EF1D05471C}"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Earth Globe Europe-Africa"/>
        </a:ext>
      </dgm:extLst>
    </dgm:pt>
    <dgm:pt modelId="{5837FB31-E3A1-4F62-BBBD-FA9A002B86B4}" type="pres">
      <dgm:prSet presAssocID="{A9D35C35-70A2-42E3-850C-90EF1D05471C}" presName="spaceRect" presStyleCnt="0"/>
      <dgm:spPr/>
    </dgm:pt>
    <dgm:pt modelId="{0F13990B-E8E1-4B28-AC2E-9CBF0D9460C8}" type="pres">
      <dgm:prSet presAssocID="{A9D35C35-70A2-42E3-850C-90EF1D05471C}" presName="textRect" presStyleLbl="revTx" presStyleIdx="0" presStyleCnt="4">
        <dgm:presLayoutVars>
          <dgm:chMax val="1"/>
          <dgm:chPref val="1"/>
        </dgm:presLayoutVars>
      </dgm:prSet>
      <dgm:spPr/>
    </dgm:pt>
    <dgm:pt modelId="{0B27F503-4C43-43BA-B49F-779CC44CFC19}" type="pres">
      <dgm:prSet presAssocID="{ACDE8665-7D7A-4384-B1F7-332037B5A2DE}" presName="sibTrans" presStyleLbl="sibTrans2D1" presStyleIdx="0" presStyleCnt="0"/>
      <dgm:spPr/>
    </dgm:pt>
    <dgm:pt modelId="{EC27A3CD-6DAC-4EF8-97A4-50AD102BD7F3}" type="pres">
      <dgm:prSet presAssocID="{39916411-ADE0-4F05-B4C9-C3040B6069BB}" presName="compNode" presStyleCnt="0"/>
      <dgm:spPr/>
    </dgm:pt>
    <dgm:pt modelId="{B057B7A9-C65D-4642-8621-141CAD582D3B}" type="pres">
      <dgm:prSet presAssocID="{39916411-ADE0-4F05-B4C9-C3040B6069BB}" presName="iconBgRect" presStyleLbl="bgShp" presStyleIdx="1" presStyleCnt="4"/>
      <dgm:spPr/>
    </dgm:pt>
    <dgm:pt modelId="{B94EC253-4269-4BD6-BFA8-DAA5495A09DA}" type="pres">
      <dgm:prSet presAssocID="{39916411-ADE0-4F05-B4C9-C3040B6069B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ocument"/>
        </a:ext>
      </dgm:extLst>
    </dgm:pt>
    <dgm:pt modelId="{94A7D11C-A550-491C-98FD-6C85582DD34F}" type="pres">
      <dgm:prSet presAssocID="{39916411-ADE0-4F05-B4C9-C3040B6069BB}" presName="spaceRect" presStyleCnt="0"/>
      <dgm:spPr/>
    </dgm:pt>
    <dgm:pt modelId="{7E3C533C-103F-4B1A-858C-8BA33C7105BF}" type="pres">
      <dgm:prSet presAssocID="{39916411-ADE0-4F05-B4C9-C3040B6069BB}" presName="textRect" presStyleLbl="revTx" presStyleIdx="1" presStyleCnt="4">
        <dgm:presLayoutVars>
          <dgm:chMax val="1"/>
          <dgm:chPref val="1"/>
        </dgm:presLayoutVars>
      </dgm:prSet>
      <dgm:spPr/>
    </dgm:pt>
    <dgm:pt modelId="{A60ED1D2-F6B7-4700-8909-E7DD8FF533C3}" type="pres">
      <dgm:prSet presAssocID="{88C543C2-9210-4C85-B474-948EA1A1206E}" presName="sibTrans" presStyleLbl="sibTrans2D1" presStyleIdx="0" presStyleCnt="0"/>
      <dgm:spPr/>
    </dgm:pt>
    <dgm:pt modelId="{D513F805-B8A0-4AB1-895C-89AFA90E2B58}" type="pres">
      <dgm:prSet presAssocID="{D4A468DF-ECFF-4A7C-9BEB-B6B8E8CDB672}" presName="compNode" presStyleCnt="0"/>
      <dgm:spPr/>
    </dgm:pt>
    <dgm:pt modelId="{B8C9E78D-60DC-4E78-95CA-F2FFE59E9CA7}" type="pres">
      <dgm:prSet presAssocID="{D4A468DF-ECFF-4A7C-9BEB-B6B8E8CDB672}" presName="iconBgRect" presStyleLbl="bgShp" presStyleIdx="2" presStyleCnt="4"/>
      <dgm:spPr/>
    </dgm:pt>
    <dgm:pt modelId="{EFA76AF8-15F3-43F8-95C1-FF367A577A90}" type="pres">
      <dgm:prSet presAssocID="{D4A468DF-ECFF-4A7C-9BEB-B6B8E8CDB67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Television"/>
        </a:ext>
      </dgm:extLst>
    </dgm:pt>
    <dgm:pt modelId="{C3CF22D9-5241-4E6C-BCF8-3B03A949C2BF}" type="pres">
      <dgm:prSet presAssocID="{D4A468DF-ECFF-4A7C-9BEB-B6B8E8CDB672}" presName="spaceRect" presStyleCnt="0"/>
      <dgm:spPr/>
    </dgm:pt>
    <dgm:pt modelId="{06992602-AEF1-4611-8518-261228ED5C00}" type="pres">
      <dgm:prSet presAssocID="{D4A468DF-ECFF-4A7C-9BEB-B6B8E8CDB672}" presName="textRect" presStyleLbl="revTx" presStyleIdx="2" presStyleCnt="4">
        <dgm:presLayoutVars>
          <dgm:chMax val="1"/>
          <dgm:chPref val="1"/>
        </dgm:presLayoutVars>
      </dgm:prSet>
      <dgm:spPr/>
    </dgm:pt>
    <dgm:pt modelId="{A940621E-CC83-4B9F-BF0C-EA466B048701}" type="pres">
      <dgm:prSet presAssocID="{A02E27A8-51ED-464E-84E2-89A26EDBB057}" presName="sibTrans" presStyleLbl="sibTrans2D1" presStyleIdx="0" presStyleCnt="0"/>
      <dgm:spPr/>
    </dgm:pt>
    <dgm:pt modelId="{204C6557-08D7-4C47-B382-4DD0550D16FC}" type="pres">
      <dgm:prSet presAssocID="{D67EABC5-8191-46A0-ADAD-BAEE87263D78}" presName="compNode" presStyleCnt="0"/>
      <dgm:spPr/>
    </dgm:pt>
    <dgm:pt modelId="{E746C30D-5EA1-4D40-ABAF-CFC2CBE1E1FB}" type="pres">
      <dgm:prSet presAssocID="{D67EABC5-8191-46A0-ADAD-BAEE87263D78}" presName="iconBgRect" presStyleLbl="bgShp" presStyleIdx="3" presStyleCnt="4"/>
      <dgm:spPr/>
    </dgm:pt>
    <dgm:pt modelId="{68ED4E7F-963B-464E-BB3C-92C2BC10A044}" type="pres">
      <dgm:prSet presAssocID="{D67EABC5-8191-46A0-ADAD-BAEE87263D7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Tick"/>
        </a:ext>
      </dgm:extLst>
    </dgm:pt>
    <dgm:pt modelId="{5E6F6742-3FFF-4913-91B3-89C50D28E843}" type="pres">
      <dgm:prSet presAssocID="{D67EABC5-8191-46A0-ADAD-BAEE87263D78}" presName="spaceRect" presStyleCnt="0"/>
      <dgm:spPr/>
    </dgm:pt>
    <dgm:pt modelId="{9EA6A9E5-38C6-473F-B639-F2098A392268}" type="pres">
      <dgm:prSet presAssocID="{D67EABC5-8191-46A0-ADAD-BAEE87263D78}" presName="textRect" presStyleLbl="revTx" presStyleIdx="3" presStyleCnt="4">
        <dgm:presLayoutVars>
          <dgm:chMax val="1"/>
          <dgm:chPref val="1"/>
        </dgm:presLayoutVars>
      </dgm:prSet>
      <dgm:spPr/>
    </dgm:pt>
  </dgm:ptLst>
  <dgm:cxnLst>
    <dgm:cxn modelId="{B504121F-5329-48AE-AFD4-B746B8306AED}" type="presOf" srcId="{ACDE8665-7D7A-4384-B1F7-332037B5A2DE}" destId="{0B27F503-4C43-43BA-B49F-779CC44CFC19}" srcOrd="0" destOrd="0" presId="urn:microsoft.com/office/officeart/2018/2/layout/IconCircleList"/>
    <dgm:cxn modelId="{BD9E7966-8E51-489C-B7C6-AA99793388FF}" type="presOf" srcId="{D4A468DF-ECFF-4A7C-9BEB-B6B8E8CDB672}" destId="{06992602-AEF1-4611-8518-261228ED5C00}" srcOrd="0" destOrd="0" presId="urn:microsoft.com/office/officeart/2018/2/layout/IconCircleList"/>
    <dgm:cxn modelId="{DFA4D16E-8B05-4516-ACB7-78FAD9F74CA5}" type="presOf" srcId="{D67EABC5-8191-46A0-ADAD-BAEE87263D78}" destId="{9EA6A9E5-38C6-473F-B639-F2098A392268}" srcOrd="0" destOrd="0" presId="urn:microsoft.com/office/officeart/2018/2/layout/IconCircleList"/>
    <dgm:cxn modelId="{73D42676-5684-4F4D-A469-BC3D481C8A4C}" type="presOf" srcId="{39916411-ADE0-4F05-B4C9-C3040B6069BB}" destId="{7E3C533C-103F-4B1A-858C-8BA33C7105BF}" srcOrd="0" destOrd="0" presId="urn:microsoft.com/office/officeart/2018/2/layout/IconCircleList"/>
    <dgm:cxn modelId="{A8F8CA89-AB0B-4006-B027-960762A8666B}" type="presOf" srcId="{88C543C2-9210-4C85-B474-948EA1A1206E}" destId="{A60ED1D2-F6B7-4700-8909-E7DD8FF533C3}" srcOrd="0" destOrd="0" presId="urn:microsoft.com/office/officeart/2018/2/layout/IconCircleList"/>
    <dgm:cxn modelId="{65782B8B-3FF2-4753-A0C1-38BF2507BD9F}" srcId="{8D8B5B81-2257-4FFD-9CB9-EBA0998EE965}" destId="{D67EABC5-8191-46A0-ADAD-BAEE87263D78}" srcOrd="3" destOrd="0" parTransId="{D48B851D-75B9-44B7-A6A9-8AE13AC3E98E}" sibTransId="{5971383D-2083-441F-A7A2-FFEF26D037BF}"/>
    <dgm:cxn modelId="{5FB6F195-1071-49B4-B686-20548696C117}" srcId="{8D8B5B81-2257-4FFD-9CB9-EBA0998EE965}" destId="{39916411-ADE0-4F05-B4C9-C3040B6069BB}" srcOrd="1" destOrd="0" parTransId="{BA224EDE-1DB0-4C1F-A981-5C8CEC70ADE3}" sibTransId="{88C543C2-9210-4C85-B474-948EA1A1206E}"/>
    <dgm:cxn modelId="{D38C989B-2719-427D-B93D-4233F71D4706}" type="presOf" srcId="{A9D35C35-70A2-42E3-850C-90EF1D05471C}" destId="{0F13990B-E8E1-4B28-AC2E-9CBF0D9460C8}" srcOrd="0" destOrd="0" presId="urn:microsoft.com/office/officeart/2018/2/layout/IconCircleList"/>
    <dgm:cxn modelId="{662E87B5-586B-463C-A702-984EE5E7DC8F}" type="presOf" srcId="{8D8B5B81-2257-4FFD-9CB9-EBA0998EE965}" destId="{1D6A9EF6-669C-4B79-BD9A-BF2DC5229C3E}" srcOrd="0" destOrd="0" presId="urn:microsoft.com/office/officeart/2018/2/layout/IconCircleList"/>
    <dgm:cxn modelId="{F66AF3C4-54E6-4609-B3D3-F8C718B50E8A}" srcId="{8D8B5B81-2257-4FFD-9CB9-EBA0998EE965}" destId="{D4A468DF-ECFF-4A7C-9BEB-B6B8E8CDB672}" srcOrd="2" destOrd="0" parTransId="{AFE01305-AC30-4EC2-A078-6027C2899D37}" sibTransId="{A02E27A8-51ED-464E-84E2-89A26EDBB057}"/>
    <dgm:cxn modelId="{55EB9DD6-C490-4500-A941-73C51693E2EC}" type="presOf" srcId="{A02E27A8-51ED-464E-84E2-89A26EDBB057}" destId="{A940621E-CC83-4B9F-BF0C-EA466B048701}" srcOrd="0" destOrd="0" presId="urn:microsoft.com/office/officeart/2018/2/layout/IconCircleList"/>
    <dgm:cxn modelId="{81AD64DD-338F-4F18-A880-9D94F151AE4C}" srcId="{8D8B5B81-2257-4FFD-9CB9-EBA0998EE965}" destId="{A9D35C35-70A2-42E3-850C-90EF1D05471C}" srcOrd="0" destOrd="0" parTransId="{A5A6C132-9A74-448A-B6B4-83622683DC4D}" sibTransId="{ACDE8665-7D7A-4384-B1F7-332037B5A2DE}"/>
    <dgm:cxn modelId="{F83444DF-92F8-4411-BB74-CCD351A397CE}" type="presParOf" srcId="{1D6A9EF6-669C-4B79-BD9A-BF2DC5229C3E}" destId="{F986755D-051E-43D1-BE38-985DA2650C19}" srcOrd="0" destOrd="0" presId="urn:microsoft.com/office/officeart/2018/2/layout/IconCircleList"/>
    <dgm:cxn modelId="{A740FFD0-5DE1-4B3C-B8BD-2A19FF233C8E}" type="presParOf" srcId="{F986755D-051E-43D1-BE38-985DA2650C19}" destId="{A711AC8A-30CF-4078-A383-04B09E1FC978}" srcOrd="0" destOrd="0" presId="urn:microsoft.com/office/officeart/2018/2/layout/IconCircleList"/>
    <dgm:cxn modelId="{A89E889B-D59C-452E-9F2B-92BE6F4D6D3C}" type="presParOf" srcId="{A711AC8A-30CF-4078-A383-04B09E1FC978}" destId="{83D9D493-2688-4E9F-AE36-1D7E12D30A4E}" srcOrd="0" destOrd="0" presId="urn:microsoft.com/office/officeart/2018/2/layout/IconCircleList"/>
    <dgm:cxn modelId="{2C7AC595-BD5E-487D-8B6B-5A920FABCAFC}" type="presParOf" srcId="{A711AC8A-30CF-4078-A383-04B09E1FC978}" destId="{0696072A-1BBF-45FA-ABB0-5346BD95095B}" srcOrd="1" destOrd="0" presId="urn:microsoft.com/office/officeart/2018/2/layout/IconCircleList"/>
    <dgm:cxn modelId="{179D96BD-200D-457E-B360-AB2C65D5C90D}" type="presParOf" srcId="{A711AC8A-30CF-4078-A383-04B09E1FC978}" destId="{5837FB31-E3A1-4F62-BBBD-FA9A002B86B4}" srcOrd="2" destOrd="0" presId="urn:microsoft.com/office/officeart/2018/2/layout/IconCircleList"/>
    <dgm:cxn modelId="{62932EBC-958C-40E8-AF43-B15F731C4BAA}" type="presParOf" srcId="{A711AC8A-30CF-4078-A383-04B09E1FC978}" destId="{0F13990B-E8E1-4B28-AC2E-9CBF0D9460C8}" srcOrd="3" destOrd="0" presId="urn:microsoft.com/office/officeart/2018/2/layout/IconCircleList"/>
    <dgm:cxn modelId="{09EFECE2-4E23-4680-A76A-A910FB00E6C4}" type="presParOf" srcId="{F986755D-051E-43D1-BE38-985DA2650C19}" destId="{0B27F503-4C43-43BA-B49F-779CC44CFC19}" srcOrd="1" destOrd="0" presId="urn:microsoft.com/office/officeart/2018/2/layout/IconCircleList"/>
    <dgm:cxn modelId="{5DBAD8EB-E422-48C5-8A77-43FC4F480CEE}" type="presParOf" srcId="{F986755D-051E-43D1-BE38-985DA2650C19}" destId="{EC27A3CD-6DAC-4EF8-97A4-50AD102BD7F3}" srcOrd="2" destOrd="0" presId="urn:microsoft.com/office/officeart/2018/2/layout/IconCircleList"/>
    <dgm:cxn modelId="{7D3B13A8-EB18-48B7-A2D2-A568D3D5C2D4}" type="presParOf" srcId="{EC27A3CD-6DAC-4EF8-97A4-50AD102BD7F3}" destId="{B057B7A9-C65D-4642-8621-141CAD582D3B}" srcOrd="0" destOrd="0" presId="urn:microsoft.com/office/officeart/2018/2/layout/IconCircleList"/>
    <dgm:cxn modelId="{3E212F1C-C611-4A10-9A8C-0EAD5E71C504}" type="presParOf" srcId="{EC27A3CD-6DAC-4EF8-97A4-50AD102BD7F3}" destId="{B94EC253-4269-4BD6-BFA8-DAA5495A09DA}" srcOrd="1" destOrd="0" presId="urn:microsoft.com/office/officeart/2018/2/layout/IconCircleList"/>
    <dgm:cxn modelId="{946C747E-7682-457E-B627-4050D7D47694}" type="presParOf" srcId="{EC27A3CD-6DAC-4EF8-97A4-50AD102BD7F3}" destId="{94A7D11C-A550-491C-98FD-6C85582DD34F}" srcOrd="2" destOrd="0" presId="urn:microsoft.com/office/officeart/2018/2/layout/IconCircleList"/>
    <dgm:cxn modelId="{79E56E15-BA6E-4256-AD75-395D81B148F2}" type="presParOf" srcId="{EC27A3CD-6DAC-4EF8-97A4-50AD102BD7F3}" destId="{7E3C533C-103F-4B1A-858C-8BA33C7105BF}" srcOrd="3" destOrd="0" presId="urn:microsoft.com/office/officeart/2018/2/layout/IconCircleList"/>
    <dgm:cxn modelId="{CFE6A5D1-7D6E-405A-B280-58C8084A9320}" type="presParOf" srcId="{F986755D-051E-43D1-BE38-985DA2650C19}" destId="{A60ED1D2-F6B7-4700-8909-E7DD8FF533C3}" srcOrd="3" destOrd="0" presId="urn:microsoft.com/office/officeart/2018/2/layout/IconCircleList"/>
    <dgm:cxn modelId="{B41C8685-2397-46FF-A0F8-928206840382}" type="presParOf" srcId="{F986755D-051E-43D1-BE38-985DA2650C19}" destId="{D513F805-B8A0-4AB1-895C-89AFA90E2B58}" srcOrd="4" destOrd="0" presId="urn:microsoft.com/office/officeart/2018/2/layout/IconCircleList"/>
    <dgm:cxn modelId="{C56DAEB2-B875-4BB1-AA1A-4D78C36CEBBE}" type="presParOf" srcId="{D513F805-B8A0-4AB1-895C-89AFA90E2B58}" destId="{B8C9E78D-60DC-4E78-95CA-F2FFE59E9CA7}" srcOrd="0" destOrd="0" presId="urn:microsoft.com/office/officeart/2018/2/layout/IconCircleList"/>
    <dgm:cxn modelId="{9C64611C-7FE3-49EA-A1A2-91B9F1691812}" type="presParOf" srcId="{D513F805-B8A0-4AB1-895C-89AFA90E2B58}" destId="{EFA76AF8-15F3-43F8-95C1-FF367A577A90}" srcOrd="1" destOrd="0" presId="urn:microsoft.com/office/officeart/2018/2/layout/IconCircleList"/>
    <dgm:cxn modelId="{A8107E9E-CAB8-49A4-AC37-19864DD2A14C}" type="presParOf" srcId="{D513F805-B8A0-4AB1-895C-89AFA90E2B58}" destId="{C3CF22D9-5241-4E6C-BCF8-3B03A949C2BF}" srcOrd="2" destOrd="0" presId="urn:microsoft.com/office/officeart/2018/2/layout/IconCircleList"/>
    <dgm:cxn modelId="{3D4026FB-F6FF-4604-B40E-67703AC23612}" type="presParOf" srcId="{D513F805-B8A0-4AB1-895C-89AFA90E2B58}" destId="{06992602-AEF1-4611-8518-261228ED5C00}" srcOrd="3" destOrd="0" presId="urn:microsoft.com/office/officeart/2018/2/layout/IconCircleList"/>
    <dgm:cxn modelId="{92F2EBCF-8C5B-40BC-B151-E1C7673E2836}" type="presParOf" srcId="{F986755D-051E-43D1-BE38-985DA2650C19}" destId="{A940621E-CC83-4B9F-BF0C-EA466B048701}" srcOrd="5" destOrd="0" presId="urn:microsoft.com/office/officeart/2018/2/layout/IconCircleList"/>
    <dgm:cxn modelId="{11266C5B-5E51-485E-AFE6-A09BFB6F3CEA}" type="presParOf" srcId="{F986755D-051E-43D1-BE38-985DA2650C19}" destId="{204C6557-08D7-4C47-B382-4DD0550D16FC}" srcOrd="6" destOrd="0" presId="urn:microsoft.com/office/officeart/2018/2/layout/IconCircleList"/>
    <dgm:cxn modelId="{06A735A7-2952-4F46-B4B5-10C30429F5DC}" type="presParOf" srcId="{204C6557-08D7-4C47-B382-4DD0550D16FC}" destId="{E746C30D-5EA1-4D40-ABAF-CFC2CBE1E1FB}" srcOrd="0" destOrd="0" presId="urn:microsoft.com/office/officeart/2018/2/layout/IconCircleList"/>
    <dgm:cxn modelId="{C6A1C5F9-411D-4155-BCFA-79AC17D5CFBD}" type="presParOf" srcId="{204C6557-08D7-4C47-B382-4DD0550D16FC}" destId="{68ED4E7F-963B-464E-BB3C-92C2BC10A044}" srcOrd="1" destOrd="0" presId="urn:microsoft.com/office/officeart/2018/2/layout/IconCircleList"/>
    <dgm:cxn modelId="{40BFC3BD-9B5B-4C84-8815-C8F8297E0948}" type="presParOf" srcId="{204C6557-08D7-4C47-B382-4DD0550D16FC}" destId="{5E6F6742-3FFF-4913-91B3-89C50D28E843}" srcOrd="2" destOrd="0" presId="urn:microsoft.com/office/officeart/2018/2/layout/IconCircleList"/>
    <dgm:cxn modelId="{A50B2A30-A83F-450F-9372-E4BB8CA84EEF}" type="presParOf" srcId="{204C6557-08D7-4C47-B382-4DD0550D16FC}" destId="{9EA6A9E5-38C6-473F-B639-F2098A39226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0D9EC8-B092-4055-B8A4-08A330DA1742}">
      <dsp:nvSpPr>
        <dsp:cNvPr id="0" name=""/>
        <dsp:cNvSpPr/>
      </dsp:nvSpPr>
      <dsp:spPr>
        <a:xfrm>
          <a:off x="0" y="669365"/>
          <a:ext cx="5035164" cy="1235751"/>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E52933-E4DE-4E19-A8FE-2DAE67041043}">
      <dsp:nvSpPr>
        <dsp:cNvPr id="0" name=""/>
        <dsp:cNvSpPr/>
      </dsp:nvSpPr>
      <dsp:spPr>
        <a:xfrm>
          <a:off x="373814" y="947409"/>
          <a:ext cx="679663" cy="67966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9024017-273D-4FFD-8F80-F8CFDE2A7579}">
      <dsp:nvSpPr>
        <dsp:cNvPr id="0" name=""/>
        <dsp:cNvSpPr/>
      </dsp:nvSpPr>
      <dsp:spPr>
        <a:xfrm>
          <a:off x="1427293" y="669365"/>
          <a:ext cx="3607870"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1022350">
            <a:lnSpc>
              <a:spcPct val="90000"/>
            </a:lnSpc>
            <a:spcBef>
              <a:spcPct val="0"/>
            </a:spcBef>
            <a:spcAft>
              <a:spcPct val="35000"/>
            </a:spcAft>
            <a:buNone/>
          </a:pPr>
          <a:r>
            <a:rPr lang="en-IN" sz="2300" kern="1200"/>
            <a:t>Data Analysis &amp; Insights using Python</a:t>
          </a:r>
          <a:endParaRPr lang="en-US" sz="2300" kern="1200"/>
        </a:p>
      </dsp:txBody>
      <dsp:txXfrm>
        <a:off x="1427293" y="669365"/>
        <a:ext cx="3607870" cy="1235751"/>
      </dsp:txXfrm>
    </dsp:sp>
    <dsp:sp modelId="{1735F9AA-2E59-49F1-B771-6C94C1EBDB99}">
      <dsp:nvSpPr>
        <dsp:cNvPr id="0" name=""/>
        <dsp:cNvSpPr/>
      </dsp:nvSpPr>
      <dsp:spPr>
        <a:xfrm>
          <a:off x="0" y="2214054"/>
          <a:ext cx="5035164" cy="1235751"/>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816894E-C488-4AB7-9182-D894F642FE39}">
      <dsp:nvSpPr>
        <dsp:cNvPr id="0" name=""/>
        <dsp:cNvSpPr/>
      </dsp:nvSpPr>
      <dsp:spPr>
        <a:xfrm>
          <a:off x="373814" y="2492099"/>
          <a:ext cx="679663" cy="67966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2FCFCA3-E882-4D54-9623-2802C90C5D36}">
      <dsp:nvSpPr>
        <dsp:cNvPr id="0" name=""/>
        <dsp:cNvSpPr/>
      </dsp:nvSpPr>
      <dsp:spPr>
        <a:xfrm>
          <a:off x="1427293" y="2214054"/>
          <a:ext cx="3607870" cy="123575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0784" tIns="130784" rIns="130784" bIns="130784" numCol="1" spcCol="1270" anchor="ctr" anchorCtr="0">
          <a:noAutofit/>
        </a:bodyPr>
        <a:lstStyle/>
        <a:p>
          <a:pPr marL="0" lvl="0" indent="0" algn="l" defTabSz="1022350">
            <a:lnSpc>
              <a:spcPct val="90000"/>
            </a:lnSpc>
            <a:spcBef>
              <a:spcPct val="0"/>
            </a:spcBef>
            <a:spcAft>
              <a:spcPct val="35000"/>
            </a:spcAft>
            <a:buNone/>
          </a:pPr>
          <a:r>
            <a:rPr lang="en-IN" sz="2300" kern="1200"/>
            <a:t>Tools Used: Python, Pandas, Seaborn, Matplotlib, Google Colab</a:t>
          </a:r>
          <a:endParaRPr lang="en-US" sz="2300" kern="1200"/>
        </a:p>
      </dsp:txBody>
      <dsp:txXfrm>
        <a:off x="1427293" y="2214054"/>
        <a:ext cx="3607870" cy="1235751"/>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0F2A09-6360-4424-AC77-8622EDD68B8B}">
      <dsp:nvSpPr>
        <dsp:cNvPr id="0" name=""/>
        <dsp:cNvSpPr/>
      </dsp:nvSpPr>
      <dsp:spPr>
        <a:xfrm>
          <a:off x="935138" y="318902"/>
          <a:ext cx="2161687" cy="2161687"/>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06987E-05EE-45F9-941A-7FC69B7A57EB}">
      <dsp:nvSpPr>
        <dsp:cNvPr id="0" name=""/>
        <dsp:cNvSpPr/>
      </dsp:nvSpPr>
      <dsp:spPr>
        <a:xfrm>
          <a:off x="1395826" y="779589"/>
          <a:ext cx="1240312" cy="12403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5D8127-98D1-4865-805A-B74E23B2F6D6}">
      <dsp:nvSpPr>
        <dsp:cNvPr id="0" name=""/>
        <dsp:cNvSpPr/>
      </dsp:nvSpPr>
      <dsp:spPr>
        <a:xfrm>
          <a:off x="244107" y="3153902"/>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For evaluation purposes, please refer to the Tableau Public link shared.</a:t>
          </a:r>
        </a:p>
      </dsp:txBody>
      <dsp:txXfrm>
        <a:off x="244107" y="3153902"/>
        <a:ext cx="3543750" cy="720000"/>
      </dsp:txXfrm>
    </dsp:sp>
    <dsp:sp modelId="{4A662BBB-E0F4-48BE-A211-A6CCC5532198}">
      <dsp:nvSpPr>
        <dsp:cNvPr id="0" name=""/>
        <dsp:cNvSpPr/>
      </dsp:nvSpPr>
      <dsp:spPr>
        <a:xfrm>
          <a:off x="5099044" y="318902"/>
          <a:ext cx="2161687" cy="2161687"/>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10AE17-AAA3-4552-B057-8F805D23F5EB}">
      <dsp:nvSpPr>
        <dsp:cNvPr id="0" name=""/>
        <dsp:cNvSpPr/>
      </dsp:nvSpPr>
      <dsp:spPr>
        <a:xfrm>
          <a:off x="5559732" y="779589"/>
          <a:ext cx="1240312" cy="12403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071136-D7BD-4288-B60D-11CFD3A68911}">
      <dsp:nvSpPr>
        <dsp:cNvPr id="0" name=""/>
        <dsp:cNvSpPr/>
      </dsp:nvSpPr>
      <dsp:spPr>
        <a:xfrm>
          <a:off x="4408013" y="3153902"/>
          <a:ext cx="354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IN" sz="1100" kern="1200">
              <a:hlinkClick xmlns:r="http://schemas.openxmlformats.org/officeDocument/2006/relationships" r:id="rId5"/>
            </a:rPr>
            <a:t>https://public.tableau.com/app/profile/pooja.kasabe/vizzes</a:t>
          </a:r>
          <a:endParaRPr lang="en-US" sz="1100" kern="1200"/>
        </a:p>
      </dsp:txBody>
      <dsp:txXfrm>
        <a:off x="4408013" y="3153902"/>
        <a:ext cx="354375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6A19A-3288-48CB-9C54-A61F82399745}">
      <dsp:nvSpPr>
        <dsp:cNvPr id="0" name=""/>
        <dsp:cNvSpPr/>
      </dsp:nvSpPr>
      <dsp:spPr>
        <a:xfrm>
          <a:off x="1099810" y="696102"/>
          <a:ext cx="1660500" cy="16605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202F9B9-9D0A-4D82-A7A7-BAE058976E78}">
      <dsp:nvSpPr>
        <dsp:cNvPr id="0" name=""/>
        <dsp:cNvSpPr/>
      </dsp:nvSpPr>
      <dsp:spPr>
        <a:xfrm>
          <a:off x="8506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 Analyze sales trends, coffee preferences, and customer behavior</a:t>
          </a:r>
        </a:p>
      </dsp:txBody>
      <dsp:txXfrm>
        <a:off x="85060" y="2776702"/>
        <a:ext cx="3690000" cy="720000"/>
      </dsp:txXfrm>
    </dsp:sp>
    <dsp:sp modelId="{16DE5037-E25C-4C54-91C4-4B24F9A980E8}">
      <dsp:nvSpPr>
        <dsp:cNvPr id="0" name=""/>
        <dsp:cNvSpPr/>
      </dsp:nvSpPr>
      <dsp:spPr>
        <a:xfrm>
          <a:off x="5435560" y="696102"/>
          <a:ext cx="1660500" cy="16605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D351A6-368D-4F5D-B03A-BF74E88AF402}">
      <dsp:nvSpPr>
        <dsp:cNvPr id="0" name=""/>
        <dsp:cNvSpPr/>
      </dsp:nvSpPr>
      <dsp:spPr>
        <a:xfrm>
          <a:off x="4420810" y="2776702"/>
          <a:ext cx="369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pPr>
          <a:r>
            <a:rPr lang="en-US" sz="1800" kern="1200"/>
            <a:t>• Identify top performing products and buyer patterns</a:t>
          </a:r>
        </a:p>
      </dsp:txBody>
      <dsp:txXfrm>
        <a:off x="4420810" y="2776702"/>
        <a:ext cx="3690000"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5564C1-AABE-4B45-8E2D-DA14ED7E825E}">
      <dsp:nvSpPr>
        <dsp:cNvPr id="0" name=""/>
        <dsp:cNvSpPr/>
      </dsp:nvSpPr>
      <dsp:spPr>
        <a:xfrm>
          <a:off x="0" y="249222"/>
          <a:ext cx="2464593" cy="3450431"/>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Analyze grocery sales, profit, and discount trends</a:t>
          </a:r>
          <a:endParaRPr lang="en-US" sz="2000" kern="1200"/>
        </a:p>
      </dsp:txBody>
      <dsp:txXfrm>
        <a:off x="0" y="1560386"/>
        <a:ext cx="2464593" cy="2070258"/>
      </dsp:txXfrm>
    </dsp:sp>
    <dsp:sp modelId="{F8B29D21-2E1B-694D-A1E4-BB67FB7F6012}">
      <dsp:nvSpPr>
        <dsp:cNvPr id="0" name=""/>
        <dsp:cNvSpPr/>
      </dsp:nvSpPr>
      <dsp:spPr>
        <a:xfrm>
          <a:off x="714732" y="594265"/>
          <a:ext cx="1035129" cy="1035129"/>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66323" y="745856"/>
        <a:ext cx="731947" cy="731947"/>
      </dsp:txXfrm>
    </dsp:sp>
    <dsp:sp modelId="{3CBC7FB1-E9E4-9746-AE2E-DDAB600ADDBF}">
      <dsp:nvSpPr>
        <dsp:cNvPr id="0" name=""/>
        <dsp:cNvSpPr/>
      </dsp:nvSpPr>
      <dsp:spPr>
        <a:xfrm>
          <a:off x="0" y="3699581"/>
          <a:ext cx="2464593" cy="72"/>
        </a:xfrm>
        <a:prstGeom prst="rect">
          <a:avLst/>
        </a:prstGeom>
        <a:solidFill>
          <a:schemeClr val="accent2">
            <a:hueOff val="1288722"/>
            <a:satOff val="-3699"/>
            <a:lumOff val="-5922"/>
            <a:alphaOff val="0"/>
          </a:schemeClr>
        </a:solidFill>
        <a:ln w="19050" cap="flat" cmpd="sng" algn="ctr">
          <a:solidFill>
            <a:schemeClr val="accent2">
              <a:hueOff val="1288722"/>
              <a:satOff val="-3699"/>
              <a:lumOff val="-5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C53641-8D70-EA44-9046-25A150CDE084}">
      <dsp:nvSpPr>
        <dsp:cNvPr id="0" name=""/>
        <dsp:cNvSpPr/>
      </dsp:nvSpPr>
      <dsp:spPr>
        <a:xfrm>
          <a:off x="2711053" y="249222"/>
          <a:ext cx="2464593" cy="3450431"/>
        </a:xfrm>
        <a:prstGeom prst="rect">
          <a:avLst/>
        </a:prstGeom>
        <a:solidFill>
          <a:schemeClr val="accent2">
            <a:tint val="40000"/>
            <a:alpha val="90000"/>
            <a:hueOff val="3367362"/>
            <a:satOff val="-31116"/>
            <a:lumOff val="-3508"/>
            <a:alphaOff val="0"/>
          </a:schemeClr>
        </a:solidFill>
        <a:ln w="19050" cap="flat" cmpd="sng" algn="ctr">
          <a:solidFill>
            <a:schemeClr val="accent2">
              <a:tint val="40000"/>
              <a:alpha val="90000"/>
              <a:hueOff val="3367362"/>
              <a:satOff val="-31116"/>
              <a:lumOff val="-350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Identify top-performing categories, cities, and regions</a:t>
          </a:r>
          <a:endParaRPr lang="en-US" sz="2000" kern="1200"/>
        </a:p>
      </dsp:txBody>
      <dsp:txXfrm>
        <a:off x="2711053" y="1560386"/>
        <a:ext cx="2464593" cy="2070258"/>
      </dsp:txXfrm>
    </dsp:sp>
    <dsp:sp modelId="{83363090-9E12-8245-AE8F-2B493B5D3789}">
      <dsp:nvSpPr>
        <dsp:cNvPr id="0" name=""/>
        <dsp:cNvSpPr/>
      </dsp:nvSpPr>
      <dsp:spPr>
        <a:xfrm>
          <a:off x="3425785" y="594265"/>
          <a:ext cx="1035129" cy="1035129"/>
        </a:xfrm>
        <a:prstGeom prst="ellipse">
          <a:avLst/>
        </a:prstGeom>
        <a:solidFill>
          <a:schemeClr val="accent2">
            <a:hueOff val="2577445"/>
            <a:satOff val="-7397"/>
            <a:lumOff val="-11844"/>
            <a:alphaOff val="0"/>
          </a:schemeClr>
        </a:solidFill>
        <a:ln w="19050" cap="flat" cmpd="sng" algn="ctr">
          <a:solidFill>
            <a:schemeClr val="accent2">
              <a:hueOff val="2577445"/>
              <a:satOff val="-7397"/>
              <a:lumOff val="-1184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577376" y="745856"/>
        <a:ext cx="731947" cy="731947"/>
      </dsp:txXfrm>
    </dsp:sp>
    <dsp:sp modelId="{EA6C9284-47A3-C64E-8E00-DED2EC2B76F2}">
      <dsp:nvSpPr>
        <dsp:cNvPr id="0" name=""/>
        <dsp:cNvSpPr/>
      </dsp:nvSpPr>
      <dsp:spPr>
        <a:xfrm>
          <a:off x="2711053" y="3699581"/>
          <a:ext cx="2464593" cy="72"/>
        </a:xfrm>
        <a:prstGeom prst="rect">
          <a:avLst/>
        </a:prstGeom>
        <a:solidFill>
          <a:schemeClr val="accent2">
            <a:hueOff val="3866168"/>
            <a:satOff val="-11096"/>
            <a:lumOff val="-17765"/>
            <a:alphaOff val="0"/>
          </a:schemeClr>
        </a:solidFill>
        <a:ln w="19050" cap="flat" cmpd="sng" algn="ctr">
          <a:solidFill>
            <a:schemeClr val="accent2">
              <a:hueOff val="3866168"/>
              <a:satOff val="-11096"/>
              <a:lumOff val="-17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930D6E-4B7A-D045-8DD3-92C44405BF58}">
      <dsp:nvSpPr>
        <dsp:cNvPr id="0" name=""/>
        <dsp:cNvSpPr/>
      </dsp:nvSpPr>
      <dsp:spPr>
        <a:xfrm>
          <a:off x="5422106" y="249222"/>
          <a:ext cx="2464593" cy="3450431"/>
        </a:xfrm>
        <a:prstGeom prst="rect">
          <a:avLst/>
        </a:prstGeom>
        <a:solidFill>
          <a:schemeClr val="accent2">
            <a:tint val="40000"/>
            <a:alpha val="90000"/>
            <a:hueOff val="6734724"/>
            <a:satOff val="-62232"/>
            <a:lumOff val="-7015"/>
            <a:alphaOff val="0"/>
          </a:schemeClr>
        </a:solidFill>
        <a:ln w="19050" cap="flat" cmpd="sng" algn="ctr">
          <a:solidFill>
            <a:schemeClr val="accent2">
              <a:tint val="40000"/>
              <a:alpha val="90000"/>
              <a:hueOff val="6734724"/>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149" tIns="330200" rIns="192149" bIns="330200" numCol="1" spcCol="1270" anchor="t" anchorCtr="0">
          <a:noAutofit/>
        </a:bodyPr>
        <a:lstStyle/>
        <a:p>
          <a:pPr marL="0" lvl="0" indent="0" algn="l" defTabSz="889000">
            <a:lnSpc>
              <a:spcPct val="90000"/>
            </a:lnSpc>
            <a:spcBef>
              <a:spcPct val="0"/>
            </a:spcBef>
            <a:spcAft>
              <a:spcPct val="35000"/>
            </a:spcAft>
            <a:buNone/>
          </a:pPr>
          <a:r>
            <a:rPr lang="en-IN" sz="2000" kern="1200"/>
            <a:t>- Recommend business strategies for pricing, marketing, and planning</a:t>
          </a:r>
          <a:endParaRPr lang="en-US" sz="2000" kern="1200"/>
        </a:p>
      </dsp:txBody>
      <dsp:txXfrm>
        <a:off x="5422106" y="1560386"/>
        <a:ext cx="2464593" cy="2070258"/>
      </dsp:txXfrm>
    </dsp:sp>
    <dsp:sp modelId="{323B6D34-8442-AB46-AB43-6F8502094B17}">
      <dsp:nvSpPr>
        <dsp:cNvPr id="0" name=""/>
        <dsp:cNvSpPr/>
      </dsp:nvSpPr>
      <dsp:spPr>
        <a:xfrm>
          <a:off x="6136838" y="594265"/>
          <a:ext cx="1035129" cy="1035129"/>
        </a:xfrm>
        <a:prstGeom prst="ellipse">
          <a:avLst/>
        </a:prstGeom>
        <a:solidFill>
          <a:schemeClr val="accent2">
            <a:hueOff val="5154890"/>
            <a:satOff val="-14794"/>
            <a:lumOff val="-23687"/>
            <a:alphaOff val="0"/>
          </a:schemeClr>
        </a:solidFill>
        <a:ln w="19050" cap="flat" cmpd="sng" algn="ctr">
          <a:solidFill>
            <a:schemeClr val="accent2">
              <a:hueOff val="5154890"/>
              <a:satOff val="-14794"/>
              <a:lumOff val="-2368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703" tIns="12700" rIns="80703"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6288429" y="745856"/>
        <a:ext cx="731947" cy="731947"/>
      </dsp:txXfrm>
    </dsp:sp>
    <dsp:sp modelId="{F70E3D2B-70F7-F542-BE97-7D67F0DC0DA0}">
      <dsp:nvSpPr>
        <dsp:cNvPr id="0" name=""/>
        <dsp:cNvSpPr/>
      </dsp:nvSpPr>
      <dsp:spPr>
        <a:xfrm>
          <a:off x="5422106" y="3699581"/>
          <a:ext cx="2464593" cy="72"/>
        </a:xfrm>
        <a:prstGeom prst="rect">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A244CF-6BDC-6848-B61F-5FCD33BE8C0C}">
      <dsp:nvSpPr>
        <dsp:cNvPr id="0" name=""/>
        <dsp:cNvSpPr/>
      </dsp:nvSpPr>
      <dsp:spPr>
        <a:xfrm>
          <a:off x="0" y="2703"/>
          <a:ext cx="5175384"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B040D20-5BB7-4D46-904B-3F9C4A72AD93}">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Removed duplicate records</a:t>
          </a:r>
          <a:endParaRPr lang="en-US" sz="3700" kern="1200"/>
        </a:p>
      </dsp:txBody>
      <dsp:txXfrm>
        <a:off x="0" y="2703"/>
        <a:ext cx="5175384" cy="1843578"/>
      </dsp:txXfrm>
    </dsp:sp>
    <dsp:sp modelId="{A2BBF7F1-1467-794C-92E2-4E00C6A10837}">
      <dsp:nvSpPr>
        <dsp:cNvPr id="0" name=""/>
        <dsp:cNvSpPr/>
      </dsp:nvSpPr>
      <dsp:spPr>
        <a:xfrm>
          <a:off x="0" y="1846281"/>
          <a:ext cx="5175384"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12A57D-162B-A84D-84E5-282DF7499546}">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Converted 'Order Date' to datetime format</a:t>
          </a:r>
          <a:endParaRPr lang="en-US" sz="3700" kern="1200"/>
        </a:p>
      </dsp:txBody>
      <dsp:txXfrm>
        <a:off x="0" y="1846281"/>
        <a:ext cx="5175384" cy="1843578"/>
      </dsp:txXfrm>
    </dsp:sp>
    <dsp:sp modelId="{E9B8323B-FBC6-AF48-87A7-0763E1D3C3A5}">
      <dsp:nvSpPr>
        <dsp:cNvPr id="0" name=""/>
        <dsp:cNvSpPr/>
      </dsp:nvSpPr>
      <dsp:spPr>
        <a:xfrm>
          <a:off x="0" y="3689859"/>
          <a:ext cx="5175384"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52DD-CF1F-B44B-9F12-78DB868FEC01}">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IN" sz="3700" kern="1200"/>
            <a:t>- Extracted: Order Day, Order Month, Order Year</a:t>
          </a:r>
          <a:endParaRPr lang="en-US" sz="3700" kern="1200"/>
        </a:p>
      </dsp:txBody>
      <dsp:txXfrm>
        <a:off x="0" y="3689859"/>
        <a:ext cx="5175384" cy="18435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7D0721-86DA-4CAC-803E-99A6810F3BB5}">
      <dsp:nvSpPr>
        <dsp:cNvPr id="0" name=""/>
        <dsp:cNvSpPr/>
      </dsp:nvSpPr>
      <dsp:spPr>
        <a:xfrm>
          <a:off x="1009209" y="594937"/>
          <a:ext cx="1625062" cy="162506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0F962EA-4A51-4217-BE0C-A4B06B435A2F}">
      <dsp:nvSpPr>
        <dsp:cNvPr id="0" name=""/>
        <dsp:cNvSpPr/>
      </dsp:nvSpPr>
      <dsp:spPr>
        <a:xfrm>
          <a:off x="16115"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a:t>- Python Libraries: Pandas, NumPy, Matplotlib, Seaborn</a:t>
          </a:r>
          <a:endParaRPr lang="en-US" sz="1500" kern="1200"/>
        </a:p>
      </dsp:txBody>
      <dsp:txXfrm>
        <a:off x="16115" y="2633938"/>
        <a:ext cx="3611250" cy="720000"/>
      </dsp:txXfrm>
    </dsp:sp>
    <dsp:sp modelId="{DC0C59E6-9AE7-4A4E-ABFF-C2F4ADAA7E03}">
      <dsp:nvSpPr>
        <dsp:cNvPr id="0" name=""/>
        <dsp:cNvSpPr/>
      </dsp:nvSpPr>
      <dsp:spPr>
        <a:xfrm>
          <a:off x="5252428" y="594937"/>
          <a:ext cx="1625062" cy="162506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67D3BDE-2F14-41FB-A4D7-635A8536D76E}">
      <dsp:nvSpPr>
        <dsp:cNvPr id="0" name=""/>
        <dsp:cNvSpPr/>
      </dsp:nvSpPr>
      <dsp:spPr>
        <a:xfrm>
          <a:off x="4259334" y="2633938"/>
          <a:ext cx="361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IN" sz="1500" kern="1200"/>
            <a:t>- EDA Techniques: Grouping &amp; aggregation, Time series trends, Correlation heatmap, Scatter plots, bar charts, pie charts</a:t>
          </a:r>
          <a:endParaRPr lang="en-US" sz="1500" kern="1200"/>
        </a:p>
      </dsp:txBody>
      <dsp:txXfrm>
        <a:off x="4259334" y="2633938"/>
        <a:ext cx="361125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5385FEC-DFA1-41B4-B807-A60FC955D309}">
      <dsp:nvSpPr>
        <dsp:cNvPr id="0" name=""/>
        <dsp:cNvSpPr/>
      </dsp:nvSpPr>
      <dsp:spPr>
        <a:xfrm>
          <a:off x="890763" y="1174902"/>
          <a:ext cx="981188" cy="9811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0EDDFC-C6C1-404D-9D51-A973CC10527C}">
      <dsp:nvSpPr>
        <dsp:cNvPr id="0" name=""/>
        <dsp:cNvSpPr/>
      </dsp:nvSpPr>
      <dsp:spPr>
        <a:xfrm>
          <a:off x="291148" y="2456435"/>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This project analyzes Netflix’s global content using a public dataset.</a:t>
          </a:r>
        </a:p>
      </dsp:txBody>
      <dsp:txXfrm>
        <a:off x="291148" y="2456435"/>
        <a:ext cx="2180418" cy="720000"/>
      </dsp:txXfrm>
    </dsp:sp>
    <dsp:sp modelId="{73071247-E81B-4655-B9EA-B9D6249727E7}">
      <dsp:nvSpPr>
        <dsp:cNvPr id="0" name=""/>
        <dsp:cNvSpPr/>
      </dsp:nvSpPr>
      <dsp:spPr>
        <a:xfrm>
          <a:off x="3452755" y="1174902"/>
          <a:ext cx="981188" cy="9811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13DE74-5D28-4ABA-807F-4FB4E69CADDE}">
      <dsp:nvSpPr>
        <dsp:cNvPr id="0" name=""/>
        <dsp:cNvSpPr/>
      </dsp:nvSpPr>
      <dsp:spPr>
        <a:xfrm>
          <a:off x="2853140" y="2456435"/>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It explores trends in maturity ratings, genres, content growth, and country-wise contributions.</a:t>
          </a:r>
        </a:p>
      </dsp:txBody>
      <dsp:txXfrm>
        <a:off x="2853140" y="2456435"/>
        <a:ext cx="2180418" cy="720000"/>
      </dsp:txXfrm>
    </dsp:sp>
    <dsp:sp modelId="{1F97678A-1287-4F53-9E26-235C9D2A6473}">
      <dsp:nvSpPr>
        <dsp:cNvPr id="0" name=""/>
        <dsp:cNvSpPr/>
      </dsp:nvSpPr>
      <dsp:spPr>
        <a:xfrm>
          <a:off x="6014747" y="1174902"/>
          <a:ext cx="981188" cy="9811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5C0EE-3CAC-4997-AB8C-666BB592F444}">
      <dsp:nvSpPr>
        <dsp:cNvPr id="0" name=""/>
        <dsp:cNvSpPr/>
      </dsp:nvSpPr>
      <dsp:spPr>
        <a:xfrm>
          <a:off x="5415132" y="2456435"/>
          <a:ext cx="2180418"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100000"/>
            </a:lnSpc>
            <a:spcBef>
              <a:spcPct val="0"/>
            </a:spcBef>
            <a:spcAft>
              <a:spcPct val="35000"/>
            </a:spcAft>
            <a:buNone/>
          </a:pPr>
          <a:r>
            <a:rPr lang="en-US" sz="1200" kern="1200"/>
            <a:t>Dashboards and a story were built using Tableau Public.</a:t>
          </a:r>
        </a:p>
      </dsp:txBody>
      <dsp:txXfrm>
        <a:off x="5415132" y="2456435"/>
        <a:ext cx="2180418"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45EB341-79FB-604C-B580-DB707F55EC06}">
      <dsp:nvSpPr>
        <dsp:cNvPr id="0" name=""/>
        <dsp:cNvSpPr/>
      </dsp:nvSpPr>
      <dsp:spPr>
        <a:xfrm>
          <a:off x="0" y="0"/>
          <a:ext cx="78867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14A2CFD-B422-2445-A68F-B6ED380DA47A}">
      <dsp:nvSpPr>
        <dsp:cNvPr id="0" name=""/>
        <dsp:cNvSpPr/>
      </dsp:nvSpPr>
      <dsp:spPr>
        <a:xfrm>
          <a:off x="0" y="0"/>
          <a:ext cx="78867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Tableau Public (Story &amp; Dashboards)</a:t>
          </a:r>
        </a:p>
      </dsp:txBody>
      <dsp:txXfrm>
        <a:off x="0" y="0"/>
        <a:ext cx="7886700" cy="1087834"/>
      </dsp:txXfrm>
    </dsp:sp>
    <dsp:sp modelId="{EE54D9F6-3BC3-1143-A034-A76480CE0C5A}">
      <dsp:nvSpPr>
        <dsp:cNvPr id="0" name=""/>
        <dsp:cNvSpPr/>
      </dsp:nvSpPr>
      <dsp:spPr>
        <a:xfrm>
          <a:off x="0" y="1087834"/>
          <a:ext cx="78867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D5E23CE-9C7E-6C44-A2D0-3ABF63571F60}">
      <dsp:nvSpPr>
        <dsp:cNvPr id="0" name=""/>
        <dsp:cNvSpPr/>
      </dsp:nvSpPr>
      <dsp:spPr>
        <a:xfrm>
          <a:off x="0" y="1087834"/>
          <a:ext cx="78867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Python (Pandas, NumPy)</a:t>
          </a:r>
        </a:p>
      </dsp:txBody>
      <dsp:txXfrm>
        <a:off x="0" y="1087834"/>
        <a:ext cx="7886700" cy="1087834"/>
      </dsp:txXfrm>
    </dsp:sp>
    <dsp:sp modelId="{F2A640A2-584F-BE4F-8E78-033BFFA66CD4}">
      <dsp:nvSpPr>
        <dsp:cNvPr id="0" name=""/>
        <dsp:cNvSpPr/>
      </dsp:nvSpPr>
      <dsp:spPr>
        <a:xfrm>
          <a:off x="0" y="2175669"/>
          <a:ext cx="78867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320A1AA-170A-9640-8A47-FB9EFE9A82FB}">
      <dsp:nvSpPr>
        <dsp:cNvPr id="0" name=""/>
        <dsp:cNvSpPr/>
      </dsp:nvSpPr>
      <dsp:spPr>
        <a:xfrm>
          <a:off x="0" y="2175669"/>
          <a:ext cx="78867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VS Code / Jupyter Notebook</a:t>
          </a:r>
        </a:p>
      </dsp:txBody>
      <dsp:txXfrm>
        <a:off x="0" y="2175669"/>
        <a:ext cx="7886700" cy="1087834"/>
      </dsp:txXfrm>
    </dsp:sp>
    <dsp:sp modelId="{EC8C1B1F-CCBA-5A40-8EF5-37CCCC14A958}">
      <dsp:nvSpPr>
        <dsp:cNvPr id="0" name=""/>
        <dsp:cNvSpPr/>
      </dsp:nvSpPr>
      <dsp:spPr>
        <a:xfrm>
          <a:off x="0" y="3263503"/>
          <a:ext cx="7886700" cy="0"/>
        </a:xfrm>
        <a:prstGeom prst="lin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97E143-0033-F945-9C15-37E4A32909A9}">
      <dsp:nvSpPr>
        <dsp:cNvPr id="0" name=""/>
        <dsp:cNvSpPr/>
      </dsp:nvSpPr>
      <dsp:spPr>
        <a:xfrm>
          <a:off x="0" y="3263503"/>
          <a:ext cx="7886700" cy="10878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GitHub (for project repository)</a:t>
          </a:r>
        </a:p>
      </dsp:txBody>
      <dsp:txXfrm>
        <a:off x="0" y="3263503"/>
        <a:ext cx="7886700" cy="10878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185305-F934-482E-A9EC-8138B157FBB1}">
      <dsp:nvSpPr>
        <dsp:cNvPr id="0" name=""/>
        <dsp:cNvSpPr/>
      </dsp:nvSpPr>
      <dsp:spPr>
        <a:xfrm>
          <a:off x="376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F7FF7A9-0F37-458D-B911-1F161B9B60F7}">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E2510-F731-437E-9959-518183128FD6}">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Explore Netflix's content growth over the years</a:t>
          </a:r>
        </a:p>
      </dsp:txBody>
      <dsp:txXfrm>
        <a:off x="25435" y="2456402"/>
        <a:ext cx="1800000" cy="720000"/>
      </dsp:txXfrm>
    </dsp:sp>
    <dsp:sp modelId="{C8ABAB24-6FB5-4B72-910E-506B50891009}">
      <dsp:nvSpPr>
        <dsp:cNvPr id="0" name=""/>
        <dsp:cNvSpPr/>
      </dsp:nvSpPr>
      <dsp:spPr>
        <a:xfrm>
          <a:off x="2491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6EE16A-3D12-4AA7-B421-D301A2E66455}">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18D440-E792-4C1D-A31F-56F41BC0F709}">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Analyze maturity ratings and genre distribution</a:t>
          </a:r>
        </a:p>
      </dsp:txBody>
      <dsp:txXfrm>
        <a:off x="2140435" y="2456402"/>
        <a:ext cx="1800000" cy="720000"/>
      </dsp:txXfrm>
    </dsp:sp>
    <dsp:sp modelId="{5A958549-E7FA-48BE-B935-BF2FCEDF6960}">
      <dsp:nvSpPr>
        <dsp:cNvPr id="0" name=""/>
        <dsp:cNvSpPr/>
      </dsp:nvSpPr>
      <dsp:spPr>
        <a:xfrm>
          <a:off x="4606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CB17D58-9418-4E49-ABEE-C958E965A4DB}">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808C7B-7E7C-4D12-9FB8-4AC059369499}">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Identify country-wise content trends</a:t>
          </a:r>
        </a:p>
      </dsp:txBody>
      <dsp:txXfrm>
        <a:off x="4255435" y="2456402"/>
        <a:ext cx="1800000" cy="720000"/>
      </dsp:txXfrm>
    </dsp:sp>
    <dsp:sp modelId="{02CCB6B5-2874-46BB-886B-8AC46B186419}">
      <dsp:nvSpPr>
        <dsp:cNvPr id="0" name=""/>
        <dsp:cNvSpPr/>
      </dsp:nvSpPr>
      <dsp:spPr>
        <a:xfrm>
          <a:off x="6721435" y="1016402"/>
          <a:ext cx="1098000" cy="1098000"/>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4AF104D-49AE-4A5C-A095-7EE991A6B629}">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80BED3E-F899-4F39-AD54-994E9370923F}">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90000"/>
            </a:lnSpc>
            <a:spcBef>
              <a:spcPct val="0"/>
            </a:spcBef>
            <a:spcAft>
              <a:spcPct val="35000"/>
            </a:spcAft>
            <a:buNone/>
            <a:defRPr cap="all"/>
          </a:pPr>
          <a:r>
            <a:rPr lang="en-US" sz="1300" kern="1200"/>
            <a:t>Discover director contributions across rating types</a:t>
          </a:r>
        </a:p>
      </dsp:txBody>
      <dsp:txXfrm>
        <a:off x="6370435" y="2456402"/>
        <a:ext cx="1800000" cy="7200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9C2DCC-8D36-4DE4-A281-2A119BE975E3}">
      <dsp:nvSpPr>
        <dsp:cNvPr id="0" name=""/>
        <dsp:cNvSpPr/>
      </dsp:nvSpPr>
      <dsp:spPr>
        <a:xfrm>
          <a:off x="376435" y="1016402"/>
          <a:ext cx="1098000" cy="1098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DA75B1-6F8F-4A46-BAE0-8353A8134D7A}">
      <dsp:nvSpPr>
        <dsp:cNvPr id="0" name=""/>
        <dsp:cNvSpPr/>
      </dsp:nvSpPr>
      <dsp:spPr>
        <a:xfrm>
          <a:off x="610435" y="1250402"/>
          <a:ext cx="630000" cy="63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F89D18E-70D7-4F2A-B916-C68D5DD9BB15}">
      <dsp:nvSpPr>
        <dsp:cNvPr id="0" name=""/>
        <dsp:cNvSpPr/>
      </dsp:nvSpPr>
      <dsp:spPr>
        <a:xfrm>
          <a:off x="2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Netflix favors mature-rated content (TV-MA, TV-14)</a:t>
          </a:r>
        </a:p>
      </dsp:txBody>
      <dsp:txXfrm>
        <a:off x="25435" y="2456402"/>
        <a:ext cx="1800000" cy="720000"/>
      </dsp:txXfrm>
    </dsp:sp>
    <dsp:sp modelId="{BB68D47D-FC6B-427A-B923-776BF214E1B3}">
      <dsp:nvSpPr>
        <dsp:cNvPr id="0" name=""/>
        <dsp:cNvSpPr/>
      </dsp:nvSpPr>
      <dsp:spPr>
        <a:xfrm>
          <a:off x="2491435" y="1016402"/>
          <a:ext cx="1098000" cy="1098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B21312-A932-45EA-B8C6-2E022EA9DA7C}">
      <dsp:nvSpPr>
        <dsp:cNvPr id="0" name=""/>
        <dsp:cNvSpPr/>
      </dsp:nvSpPr>
      <dsp:spPr>
        <a:xfrm>
          <a:off x="2725435" y="1250402"/>
          <a:ext cx="630000" cy="63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098EA35-DDE3-4A82-9249-4D05C2A2105D}">
      <dsp:nvSpPr>
        <dsp:cNvPr id="0" name=""/>
        <dsp:cNvSpPr/>
      </dsp:nvSpPr>
      <dsp:spPr>
        <a:xfrm>
          <a:off x="214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Back-catalog licensing plays a key role in growth</a:t>
          </a:r>
        </a:p>
      </dsp:txBody>
      <dsp:txXfrm>
        <a:off x="2140435" y="2456402"/>
        <a:ext cx="1800000" cy="720000"/>
      </dsp:txXfrm>
    </dsp:sp>
    <dsp:sp modelId="{2AF5E605-BB10-4C7E-B88A-6E065D733B7F}">
      <dsp:nvSpPr>
        <dsp:cNvPr id="0" name=""/>
        <dsp:cNvSpPr/>
      </dsp:nvSpPr>
      <dsp:spPr>
        <a:xfrm>
          <a:off x="4606435" y="1016402"/>
          <a:ext cx="1098000" cy="109800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CCC229-CF9D-48E9-A352-2634CC490E06}">
      <dsp:nvSpPr>
        <dsp:cNvPr id="0" name=""/>
        <dsp:cNvSpPr/>
      </dsp:nvSpPr>
      <dsp:spPr>
        <a:xfrm>
          <a:off x="4840435" y="1250402"/>
          <a:ext cx="630000" cy="63000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C5A02D0-C608-430B-9F1B-42C723F8B23B}">
      <dsp:nvSpPr>
        <dsp:cNvPr id="0" name=""/>
        <dsp:cNvSpPr/>
      </dsp:nvSpPr>
      <dsp:spPr>
        <a:xfrm>
          <a:off x="4255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Genre and rating strategies vary by country</a:t>
          </a:r>
        </a:p>
      </dsp:txBody>
      <dsp:txXfrm>
        <a:off x="4255435" y="2456402"/>
        <a:ext cx="1800000" cy="720000"/>
      </dsp:txXfrm>
    </dsp:sp>
    <dsp:sp modelId="{27160896-3A1F-46B5-B542-BF3B20751833}">
      <dsp:nvSpPr>
        <dsp:cNvPr id="0" name=""/>
        <dsp:cNvSpPr/>
      </dsp:nvSpPr>
      <dsp:spPr>
        <a:xfrm>
          <a:off x="6721435" y="1016402"/>
          <a:ext cx="1098000" cy="109800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2BE42-584F-44F6-9BFA-DE76F9E27194}">
      <dsp:nvSpPr>
        <dsp:cNvPr id="0" name=""/>
        <dsp:cNvSpPr/>
      </dsp:nvSpPr>
      <dsp:spPr>
        <a:xfrm>
          <a:off x="6955435" y="1250402"/>
          <a:ext cx="630000" cy="63000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CD428C-5F40-4A3F-B9FE-23ACFF2718F5}">
      <dsp:nvSpPr>
        <dsp:cNvPr id="0" name=""/>
        <dsp:cNvSpPr/>
      </dsp:nvSpPr>
      <dsp:spPr>
        <a:xfrm>
          <a:off x="6370435" y="2456402"/>
          <a:ext cx="18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Top directors contribute to targeted rating categories</a:t>
          </a:r>
        </a:p>
      </dsp:txBody>
      <dsp:txXfrm>
        <a:off x="6370435" y="2456402"/>
        <a:ext cx="1800000" cy="72000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D9D493-2688-4E9F-AE36-1D7E12D30A4E}">
      <dsp:nvSpPr>
        <dsp:cNvPr id="0" name=""/>
        <dsp:cNvSpPr/>
      </dsp:nvSpPr>
      <dsp:spPr>
        <a:xfrm>
          <a:off x="145153" y="800136"/>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96072A-1BBF-45FA-ABB0-5346BD95095B}">
      <dsp:nvSpPr>
        <dsp:cNvPr id="0" name=""/>
        <dsp:cNvSpPr/>
      </dsp:nvSpPr>
      <dsp:spPr>
        <a:xfrm>
          <a:off x="356344" y="1011326"/>
          <a:ext cx="583288" cy="5832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F13990B-E8E1-4B28-AC2E-9CBF0D9460C8}">
      <dsp:nvSpPr>
        <dsp:cNvPr id="0" name=""/>
        <dsp:cNvSpPr/>
      </dsp:nvSpPr>
      <dsp:spPr>
        <a:xfrm>
          <a:off x="1366323"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Prioritize mature-rated and globally appealing content</a:t>
          </a:r>
        </a:p>
      </dsp:txBody>
      <dsp:txXfrm>
        <a:off x="1366323" y="800136"/>
        <a:ext cx="2370505" cy="1005669"/>
      </dsp:txXfrm>
    </dsp:sp>
    <dsp:sp modelId="{B057B7A9-C65D-4642-8621-141CAD582D3B}">
      <dsp:nvSpPr>
        <dsp:cNvPr id="0" name=""/>
        <dsp:cNvSpPr/>
      </dsp:nvSpPr>
      <dsp:spPr>
        <a:xfrm>
          <a:off x="4149871" y="800136"/>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4EC253-4269-4BD6-BFA8-DAA5495A09DA}">
      <dsp:nvSpPr>
        <dsp:cNvPr id="0" name=""/>
        <dsp:cNvSpPr/>
      </dsp:nvSpPr>
      <dsp:spPr>
        <a:xfrm>
          <a:off x="4361061" y="1011326"/>
          <a:ext cx="583288" cy="5832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3C533C-103F-4B1A-858C-8BA33C7105BF}">
      <dsp:nvSpPr>
        <dsp:cNvPr id="0" name=""/>
        <dsp:cNvSpPr/>
      </dsp:nvSpPr>
      <dsp:spPr>
        <a:xfrm>
          <a:off x="5371040" y="800136"/>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Improve metadata completeness (director names)</a:t>
          </a:r>
        </a:p>
      </dsp:txBody>
      <dsp:txXfrm>
        <a:off x="5371040" y="800136"/>
        <a:ext cx="2370505" cy="1005669"/>
      </dsp:txXfrm>
    </dsp:sp>
    <dsp:sp modelId="{B8C9E78D-60DC-4E78-95CA-F2FFE59E9CA7}">
      <dsp:nvSpPr>
        <dsp:cNvPr id="0" name=""/>
        <dsp:cNvSpPr/>
      </dsp:nvSpPr>
      <dsp:spPr>
        <a:xfrm>
          <a:off x="145153" y="2545532"/>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A76AF8-15F3-43F8-95C1-FF367A577A90}">
      <dsp:nvSpPr>
        <dsp:cNvPr id="0" name=""/>
        <dsp:cNvSpPr/>
      </dsp:nvSpPr>
      <dsp:spPr>
        <a:xfrm>
          <a:off x="356344" y="2756723"/>
          <a:ext cx="583288" cy="5832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992602-AEF1-4611-8518-261228ED5C00}">
      <dsp:nvSpPr>
        <dsp:cNvPr id="0" name=""/>
        <dsp:cNvSpPr/>
      </dsp:nvSpPr>
      <dsp:spPr>
        <a:xfrm>
          <a:off x="1366323"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Focus on TV show content from emerging countries</a:t>
          </a:r>
        </a:p>
      </dsp:txBody>
      <dsp:txXfrm>
        <a:off x="1366323" y="2545532"/>
        <a:ext cx="2370505" cy="1005669"/>
      </dsp:txXfrm>
    </dsp:sp>
    <dsp:sp modelId="{E746C30D-5EA1-4D40-ABAF-CFC2CBE1E1FB}">
      <dsp:nvSpPr>
        <dsp:cNvPr id="0" name=""/>
        <dsp:cNvSpPr/>
      </dsp:nvSpPr>
      <dsp:spPr>
        <a:xfrm>
          <a:off x="4149871" y="2545532"/>
          <a:ext cx="1005669" cy="1005669"/>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8ED4E7F-963B-464E-BB3C-92C2BC10A044}">
      <dsp:nvSpPr>
        <dsp:cNvPr id="0" name=""/>
        <dsp:cNvSpPr/>
      </dsp:nvSpPr>
      <dsp:spPr>
        <a:xfrm>
          <a:off x="4361061" y="2756723"/>
          <a:ext cx="583288" cy="5832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EA6A9E5-38C6-473F-B639-F2098A392268}">
      <dsp:nvSpPr>
        <dsp:cNvPr id="0" name=""/>
        <dsp:cNvSpPr/>
      </dsp:nvSpPr>
      <dsp:spPr>
        <a:xfrm>
          <a:off x="5371040" y="2545532"/>
          <a:ext cx="2370505" cy="10056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44550">
            <a:lnSpc>
              <a:spcPct val="100000"/>
            </a:lnSpc>
            <a:spcBef>
              <a:spcPct val="0"/>
            </a:spcBef>
            <a:spcAft>
              <a:spcPct val="35000"/>
            </a:spcAft>
            <a:buNone/>
          </a:pPr>
          <a:r>
            <a:rPr lang="en-US" sz="1900" kern="1200"/>
            <a:t>Balance originals with licensed titles for strategic expansion</a:t>
          </a:r>
        </a:p>
      </dsp:txBody>
      <dsp:txXfrm>
        <a:off x="5371040" y="2545532"/>
        <a:ext cx="2370505" cy="1005669"/>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8.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9.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38CAD-7A90-C940-9F87-813A6FAB0290}" type="datetimeFigureOut">
              <a:rPr lang="en-US" smtClean="0"/>
              <a:t>7/6/25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28925C0-842C-1D4B-A2EA-9C722811C2B0}" type="slidenum">
              <a:rPr lang="en-US" smtClean="0"/>
              <a:t>‹#›</a:t>
            </a:fld>
            <a:endParaRPr lang="en-US"/>
          </a:p>
        </p:txBody>
      </p:sp>
    </p:spTree>
    <p:extLst>
      <p:ext uri="{BB962C8B-B14F-4D97-AF65-F5344CB8AC3E}">
        <p14:creationId xmlns:p14="http://schemas.microsoft.com/office/powerpoint/2010/main" val="3365050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925C0-842C-1D4B-A2EA-9C722811C2B0}" type="slidenum">
              <a:rPr lang="en-US" smtClean="0"/>
              <a:t>25</a:t>
            </a:fld>
            <a:endParaRPr lang="en-US"/>
          </a:p>
        </p:txBody>
      </p:sp>
    </p:spTree>
    <p:extLst>
      <p:ext uri="{BB962C8B-B14F-4D97-AF65-F5344CB8AC3E}">
        <p14:creationId xmlns:p14="http://schemas.microsoft.com/office/powerpoint/2010/main" val="43860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8925C0-842C-1D4B-A2EA-9C722811C2B0}" type="slidenum">
              <a:rPr lang="en-US" smtClean="0"/>
              <a:t>34</a:t>
            </a:fld>
            <a:endParaRPr lang="en-US"/>
          </a:p>
        </p:txBody>
      </p:sp>
    </p:spTree>
    <p:extLst>
      <p:ext uri="{BB962C8B-B14F-4D97-AF65-F5344CB8AC3E}">
        <p14:creationId xmlns:p14="http://schemas.microsoft.com/office/powerpoint/2010/main" val="23285884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C76AD-677F-46B7-7308-7F140B642FA1}"/>
              </a:ext>
            </a:extLst>
          </p:cNvPr>
          <p:cNvSpPr>
            <a:spLocks noGrp="1"/>
          </p:cNvSpPr>
          <p:nvPr>
            <p:ph type="ctrTitle"/>
          </p:nvPr>
        </p:nvSpPr>
        <p:spPr>
          <a:xfrm>
            <a:off x="1143000" y="1122363"/>
            <a:ext cx="6858000" cy="2387600"/>
          </a:xfrm>
        </p:spPr>
        <p:txBody>
          <a:bodyPr anchor="b"/>
          <a:lstStyle>
            <a:lvl1pPr algn="ctr">
              <a:defRPr sz="4500"/>
            </a:lvl1pPr>
          </a:lstStyle>
          <a:p>
            <a:r>
              <a:rPr lang="en-GB"/>
              <a:t>Click to edit Master title style</a:t>
            </a:r>
            <a:endParaRPr lang="en-US"/>
          </a:p>
        </p:txBody>
      </p:sp>
      <p:sp>
        <p:nvSpPr>
          <p:cNvPr id="3" name="Subtitle 2">
            <a:extLst>
              <a:ext uri="{FF2B5EF4-FFF2-40B4-BE49-F238E27FC236}">
                <a16:creationId xmlns:a16="http://schemas.microsoft.com/office/drawing/2014/main" id="{65673881-5888-D213-12E9-F167CD66DE87}"/>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AF496851-EF61-E2C1-E521-56DD72BCF01B}"/>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5" name="Footer Placeholder 4">
            <a:extLst>
              <a:ext uri="{FF2B5EF4-FFF2-40B4-BE49-F238E27FC236}">
                <a16:creationId xmlns:a16="http://schemas.microsoft.com/office/drawing/2014/main" id="{4D50F912-D582-80F1-FA83-891AAE959F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655C51-C064-8C58-A134-B76A639D3278}"/>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9038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2861F-2062-7E5A-746E-DD6724817A7A}"/>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D1B03C0-214D-B954-D941-A65C9E28717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78A591E-9C8C-4490-71EF-93DE712DBC2A}"/>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5" name="Footer Placeholder 4">
            <a:extLst>
              <a:ext uri="{FF2B5EF4-FFF2-40B4-BE49-F238E27FC236}">
                <a16:creationId xmlns:a16="http://schemas.microsoft.com/office/drawing/2014/main" id="{1F1C0251-76D3-8436-63E4-1D3470836C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B68E2E-5CB0-6CCF-C84A-BC1DD35CC63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34249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8FEB21-BF3A-5A15-D7C8-AC767969E020}"/>
              </a:ext>
            </a:extLst>
          </p:cNvPr>
          <p:cNvSpPr>
            <a:spLocks noGrp="1"/>
          </p:cNvSpPr>
          <p:nvPr>
            <p:ph type="title" orient="vert"/>
          </p:nvPr>
        </p:nvSpPr>
        <p:spPr>
          <a:xfrm>
            <a:off x="6543675" y="365125"/>
            <a:ext cx="1971675"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9AC737C-C461-69EB-8F5E-6695662DFED8}"/>
              </a:ext>
            </a:extLst>
          </p:cNvPr>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576E5A5-FDBE-28D2-D641-185045F0F345}"/>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5" name="Footer Placeholder 4">
            <a:extLst>
              <a:ext uri="{FF2B5EF4-FFF2-40B4-BE49-F238E27FC236}">
                <a16:creationId xmlns:a16="http://schemas.microsoft.com/office/drawing/2014/main" id="{FA221389-B556-CCCB-5EDE-F8497269D4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180259-127B-CDEE-CCAD-B4FDB2F42D0F}"/>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2321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3D479-8466-1A88-B5F9-1AFA848BAAD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25A04D6-BD7C-2532-F039-06C2642A2C88}"/>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1686EEA-31B1-F6E8-E022-011C9C478562}"/>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5" name="Footer Placeholder 4">
            <a:extLst>
              <a:ext uri="{FF2B5EF4-FFF2-40B4-BE49-F238E27FC236}">
                <a16:creationId xmlns:a16="http://schemas.microsoft.com/office/drawing/2014/main" id="{F7C459D1-E11A-20F5-FF6F-9239C23A9D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8D0D4E-4C90-A8F8-8BBA-E44A9F8A591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75084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53EB6-524C-3DCA-A8FF-E14B6EC17B00}"/>
              </a:ext>
            </a:extLst>
          </p:cNvPr>
          <p:cNvSpPr>
            <a:spLocks noGrp="1"/>
          </p:cNvSpPr>
          <p:nvPr>
            <p:ph type="title"/>
          </p:nvPr>
        </p:nvSpPr>
        <p:spPr>
          <a:xfrm>
            <a:off x="623887" y="1709738"/>
            <a:ext cx="7886700" cy="2852737"/>
          </a:xfrm>
        </p:spPr>
        <p:txBody>
          <a:bodyPr anchor="b"/>
          <a:lstStyle>
            <a:lvl1pPr>
              <a:defRPr sz="45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8ADC913C-2CD6-D7EC-CC22-EE67C9FE57DB}"/>
              </a:ext>
            </a:extLst>
          </p:cNvPr>
          <p:cNvSpPr>
            <a:spLocks noGrp="1"/>
          </p:cNvSpPr>
          <p:nvPr>
            <p:ph type="body" idx="1"/>
          </p:nvPr>
        </p:nvSpPr>
        <p:spPr>
          <a:xfrm>
            <a:off x="623887" y="4589464"/>
            <a:ext cx="7886700" cy="1500187"/>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F549A4BE-E97D-0501-5D5F-FC41C0A1F69C}"/>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5" name="Footer Placeholder 4">
            <a:extLst>
              <a:ext uri="{FF2B5EF4-FFF2-40B4-BE49-F238E27FC236}">
                <a16:creationId xmlns:a16="http://schemas.microsoft.com/office/drawing/2014/main" id="{F9A954F2-FEEC-4BBA-C473-9F802FBC5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4AC9A9-F813-4C1E-8BB5-C4A3128737F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0723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5CD2-5084-4911-1C6D-D948BF28965D}"/>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71D4474-CD3C-43D2-7AA8-3CC54C6AA221}"/>
              </a:ext>
            </a:extLst>
          </p:cNvPr>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681C7CFB-A4E6-DCF4-0E46-204FA74E1EBE}"/>
              </a:ext>
            </a:extLst>
          </p:cNvPr>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F0A049E-8A4A-5CDC-5D14-CFF37D664CA0}"/>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6" name="Footer Placeholder 5">
            <a:extLst>
              <a:ext uri="{FF2B5EF4-FFF2-40B4-BE49-F238E27FC236}">
                <a16:creationId xmlns:a16="http://schemas.microsoft.com/office/drawing/2014/main" id="{1D68C869-43F7-780F-3BB3-9324A58888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A93A52-BB08-9C24-B027-5521BFC1576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8775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29EFE-A729-5C20-5B40-0A464FEF98FF}"/>
              </a:ext>
            </a:extLst>
          </p:cNvPr>
          <p:cNvSpPr>
            <a:spLocks noGrp="1"/>
          </p:cNvSpPr>
          <p:nvPr>
            <p:ph type="title"/>
          </p:nvPr>
        </p:nvSpPr>
        <p:spPr>
          <a:xfrm>
            <a:off x="629841" y="365126"/>
            <a:ext cx="78867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9CC25449-5205-76D0-0B1B-3C6959949B35}"/>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4" name="Content Placeholder 3">
            <a:extLst>
              <a:ext uri="{FF2B5EF4-FFF2-40B4-BE49-F238E27FC236}">
                <a16:creationId xmlns:a16="http://schemas.microsoft.com/office/drawing/2014/main" id="{90F2AB95-717B-0021-E019-2E7E8D1F53F4}"/>
              </a:ext>
            </a:extLst>
          </p:cNvPr>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C3E7D0-FF19-4011-147C-F0D30EE1FE9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GB"/>
              <a:t>Click to edit Master text styles</a:t>
            </a:r>
          </a:p>
        </p:txBody>
      </p:sp>
      <p:sp>
        <p:nvSpPr>
          <p:cNvPr id="6" name="Content Placeholder 5">
            <a:extLst>
              <a:ext uri="{FF2B5EF4-FFF2-40B4-BE49-F238E27FC236}">
                <a16:creationId xmlns:a16="http://schemas.microsoft.com/office/drawing/2014/main" id="{B76A6AFA-EBD8-B111-5758-B2DFF49BE241}"/>
              </a:ext>
            </a:extLst>
          </p:cNvPr>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809AAAC1-E2FD-448A-29C8-AB1ECA799D98}"/>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8" name="Footer Placeholder 7">
            <a:extLst>
              <a:ext uri="{FF2B5EF4-FFF2-40B4-BE49-F238E27FC236}">
                <a16:creationId xmlns:a16="http://schemas.microsoft.com/office/drawing/2014/main" id="{A33A4DF3-9907-D846-526B-B52D0BFCE2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1D9ACC-BC05-3780-451B-F470184CFC47}"/>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92712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7AA1EB-961E-E40B-6506-5AEB0C1A500B}"/>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808497D-41E9-CA85-BD55-643DA11DBECD}"/>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4" name="Footer Placeholder 3">
            <a:extLst>
              <a:ext uri="{FF2B5EF4-FFF2-40B4-BE49-F238E27FC236}">
                <a16:creationId xmlns:a16="http://schemas.microsoft.com/office/drawing/2014/main" id="{155ACAFD-CBF3-6FC8-E76A-E7AFA94F57F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639A43-F4EC-0187-8367-7A203E741EBA}"/>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98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5ED06-D00D-BBEA-25BB-A12DC3458E91}"/>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3" name="Footer Placeholder 2">
            <a:extLst>
              <a:ext uri="{FF2B5EF4-FFF2-40B4-BE49-F238E27FC236}">
                <a16:creationId xmlns:a16="http://schemas.microsoft.com/office/drawing/2014/main" id="{5B209FE6-21E9-AFC1-C1AA-7456FC153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DEC0FE7-2D0C-A0EB-AAE7-831186BBEB05}"/>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6557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256E5-7C10-B11A-F76A-E62A4F4E2D54}"/>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A4239FB-973C-DAE5-8F8D-037FAFBA234E}"/>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D80D661-F68F-C1D7-E672-E85EA72E4B2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6E9D5BCB-D2BA-339A-23FF-1A16C39A0E39}"/>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6" name="Footer Placeholder 5">
            <a:extLst>
              <a:ext uri="{FF2B5EF4-FFF2-40B4-BE49-F238E27FC236}">
                <a16:creationId xmlns:a16="http://schemas.microsoft.com/office/drawing/2014/main" id="{FD3AE446-79AD-D435-678C-97B52E6E33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1248A8-CE0D-039A-C9F4-090052AA8BBE}"/>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027819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B7F49-A183-DAB5-ED0D-D7FA70875997}"/>
              </a:ext>
            </a:extLst>
          </p:cNvPr>
          <p:cNvSpPr>
            <a:spLocks noGrp="1"/>
          </p:cNvSpPr>
          <p:nvPr>
            <p:ph type="title"/>
          </p:nvPr>
        </p:nvSpPr>
        <p:spPr>
          <a:xfrm>
            <a:off x="629841" y="457200"/>
            <a:ext cx="2949178" cy="1600200"/>
          </a:xfrm>
        </p:spPr>
        <p:txBody>
          <a:bodyPr anchor="b"/>
          <a:lstStyle>
            <a:lvl1pPr>
              <a:defRPr sz="24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1E07CE-3F62-0AD3-9AFE-2C8E3F25AD8B}"/>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26CFE0C9-82C3-5270-FF97-B1513BD9D1E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GB"/>
              <a:t>Click to edit Master text styles</a:t>
            </a:r>
          </a:p>
        </p:txBody>
      </p:sp>
      <p:sp>
        <p:nvSpPr>
          <p:cNvPr id="5" name="Date Placeholder 4">
            <a:extLst>
              <a:ext uri="{FF2B5EF4-FFF2-40B4-BE49-F238E27FC236}">
                <a16:creationId xmlns:a16="http://schemas.microsoft.com/office/drawing/2014/main" id="{E0688338-8309-FDA6-8C45-FA4D6DC1DF52}"/>
              </a:ext>
            </a:extLst>
          </p:cNvPr>
          <p:cNvSpPr>
            <a:spLocks noGrp="1"/>
          </p:cNvSpPr>
          <p:nvPr>
            <p:ph type="dt" sz="half" idx="10"/>
          </p:nvPr>
        </p:nvSpPr>
        <p:spPr/>
        <p:txBody>
          <a:bodyPr/>
          <a:lstStyle/>
          <a:p>
            <a:fld id="{5BCAD085-E8A6-8845-BD4E-CB4CCA059FC4}" type="datetimeFigureOut">
              <a:rPr lang="en-US" smtClean="0"/>
              <a:t>7/6/25</a:t>
            </a:fld>
            <a:endParaRPr lang="en-US"/>
          </a:p>
        </p:txBody>
      </p:sp>
      <p:sp>
        <p:nvSpPr>
          <p:cNvPr id="6" name="Footer Placeholder 5">
            <a:extLst>
              <a:ext uri="{FF2B5EF4-FFF2-40B4-BE49-F238E27FC236}">
                <a16:creationId xmlns:a16="http://schemas.microsoft.com/office/drawing/2014/main" id="{E7636370-D90E-441E-C062-90727A71A5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E3BAF8-C3AB-6E0E-0F01-A4EA11F3D388}"/>
              </a:ext>
            </a:extLst>
          </p:cNvPr>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7714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15090F-4004-58FA-ACDE-359FC0314B3F}"/>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BA76DF9A-61F4-72A7-940D-8ABF7B30BB0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0DDC445-C253-50B4-F240-0697C6E1C91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82000"/>
                  </a:schemeClr>
                </a:solidFill>
              </a:defRPr>
            </a:lvl1pPr>
          </a:lstStyle>
          <a:p>
            <a:fld id="{5BCAD085-E8A6-8845-BD4E-CB4CCA059FC4}" type="datetimeFigureOut">
              <a:rPr lang="en-US" smtClean="0"/>
              <a:t>7/6/25</a:t>
            </a:fld>
            <a:endParaRPr lang="en-US"/>
          </a:p>
        </p:txBody>
      </p:sp>
      <p:sp>
        <p:nvSpPr>
          <p:cNvPr id="5" name="Footer Placeholder 4">
            <a:extLst>
              <a:ext uri="{FF2B5EF4-FFF2-40B4-BE49-F238E27FC236}">
                <a16:creationId xmlns:a16="http://schemas.microsoft.com/office/drawing/2014/main" id="{4FF3D65A-37B4-D578-7646-E2CD00D9B65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483EE28-4729-1D01-7DE8-1D8A6481FC50}"/>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82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004814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4.xml.rels><?xml version="1.0" encoding="UTF-8" standalone="yes"?>
<Relationships xmlns="http://schemas.openxmlformats.org/package/2006/relationships"><Relationship Id="rId3" Type="http://schemas.openxmlformats.org/officeDocument/2006/relationships/image" Target="../media/image56.sv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30.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6.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29369" y="238539"/>
            <a:ext cx="8263890" cy="1434415"/>
          </a:xfrm>
        </p:spPr>
        <p:txBody>
          <a:bodyPr vert="horz" lIns="91440" tIns="45720" rIns="91440" bIns="45720" rtlCol="0" anchor="b">
            <a:normAutofit/>
          </a:bodyPr>
          <a:lstStyle/>
          <a:p>
            <a:pPr defTabSz="914400"/>
            <a:r>
              <a:rPr lang="en-US" sz="4700"/>
              <a:t>Supermart Grocery Sales – Retail Performance Analysis</a:t>
            </a:r>
          </a:p>
        </p:txBody>
      </p:sp>
      <p:sp>
        <p:nvSpPr>
          <p:cNvPr id="13"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11F136D-F011-195F-4AF7-37ABBD38CBCD}"/>
              </a:ext>
            </a:extLst>
          </p:cNvPr>
          <p:cNvSpPr txBox="1"/>
          <p:nvPr/>
        </p:nvSpPr>
        <p:spPr>
          <a:xfrm>
            <a:off x="6577507" y="5612581"/>
            <a:ext cx="2081462" cy="1431161"/>
          </a:xfrm>
          <a:prstGeom prst="rect">
            <a:avLst/>
          </a:prstGeom>
          <a:noFill/>
        </p:spPr>
        <p:txBody>
          <a:bodyPr wrap="square" rtlCol="0">
            <a:spAutoFit/>
          </a:bodyPr>
          <a:lstStyle/>
          <a:p>
            <a:pPr marL="0" indent="0">
              <a:spcAft>
                <a:spcPts val="600"/>
              </a:spcAft>
              <a:buNone/>
            </a:pPr>
            <a:r>
              <a:rPr lang="en-IN" dirty="0"/>
              <a:t>Prepared by</a:t>
            </a:r>
          </a:p>
          <a:p>
            <a:pPr marL="0" indent="0">
              <a:spcAft>
                <a:spcPts val="600"/>
              </a:spcAft>
              <a:buNone/>
            </a:pPr>
            <a:r>
              <a:rPr lang="en-IN" dirty="0"/>
              <a:t>Pooja Kasabe</a:t>
            </a:r>
          </a:p>
          <a:p>
            <a:pPr marL="0" indent="0">
              <a:spcAft>
                <a:spcPts val="600"/>
              </a:spcAft>
              <a:buNone/>
            </a:pPr>
            <a:r>
              <a:rPr lang="en-IN" i="0" u="none" strike="noStrike" dirty="0">
                <a:effectLst/>
                <a:latin typeface="-apple-system-font"/>
              </a:rPr>
              <a:t>UMID-01042527099</a:t>
            </a:r>
            <a:endParaRPr lang="en-IN" dirty="0"/>
          </a:p>
          <a:p>
            <a:pPr>
              <a:spcAft>
                <a:spcPts val="600"/>
              </a:spcAft>
            </a:pPr>
            <a:endParaRPr lang="en-US" dirty="0"/>
          </a:p>
        </p:txBody>
      </p:sp>
      <p:graphicFrame>
        <p:nvGraphicFramePr>
          <p:cNvPr id="6" name="Content Placeholder 2">
            <a:extLst>
              <a:ext uri="{FF2B5EF4-FFF2-40B4-BE49-F238E27FC236}">
                <a16:creationId xmlns:a16="http://schemas.microsoft.com/office/drawing/2014/main" id="{11AD311A-3185-25E9-4015-AB8ACA0A303C}"/>
              </a:ext>
            </a:extLst>
          </p:cNvPr>
          <p:cNvGraphicFramePr>
            <a:graphicFrameLocks noGrp="1"/>
          </p:cNvGraphicFramePr>
          <p:nvPr>
            <p:ph idx="1"/>
            <p:extLst>
              <p:ext uri="{D42A27DB-BD31-4B8C-83A1-F6EECF244321}">
                <p14:modId xmlns:p14="http://schemas.microsoft.com/office/powerpoint/2010/main" val="2446434110"/>
              </p:ext>
            </p:extLst>
          </p:nvPr>
        </p:nvGraphicFramePr>
        <p:xfrm>
          <a:off x="429369" y="2071316"/>
          <a:ext cx="5035164" cy="41191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4293"/>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3125451"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15125" y="591344"/>
            <a:ext cx="2400300" cy="5585619"/>
          </a:xfrm>
        </p:spPr>
        <p:txBody>
          <a:bodyPr>
            <a:normAutofit/>
          </a:bodyPr>
          <a:lstStyle/>
          <a:p>
            <a:r>
              <a:rPr lang="en-IN" sz="2100">
                <a:solidFill>
                  <a:srgbClr val="FFFFFF"/>
                </a:solidFill>
              </a:rPr>
              <a:t>Recommendations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gn="l">
              <a:buNone/>
            </a:pPr>
            <a:r>
              <a:rPr lang="en-IN" sz="1400" b="1" i="0" u="none" strike="noStrike" dirty="0">
                <a:solidFill>
                  <a:srgbClr val="000000"/>
                </a:solidFill>
                <a:effectLst/>
              </a:rPr>
              <a:t>Product Strategy</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Focus marketing on high-selling items like </a:t>
            </a:r>
            <a:r>
              <a:rPr lang="en-IN" sz="1400" b="0" i="1" u="none" strike="noStrike" dirty="0">
                <a:solidFill>
                  <a:srgbClr val="000000"/>
                </a:solidFill>
                <a:effectLst/>
              </a:rPr>
              <a:t>Eggs, Meat &amp; Fish</a:t>
            </a:r>
            <a:r>
              <a:rPr lang="en-IN" sz="1400" b="0" i="0" u="none" strike="noStrike" dirty="0">
                <a:solidFill>
                  <a:srgbClr val="000000"/>
                </a:solidFill>
                <a:effectLst/>
              </a:rPr>
              <a:t>.</a:t>
            </a:r>
          </a:p>
          <a:p>
            <a:pPr algn="l">
              <a:buFont typeface="Arial" panose="020B0604020202020204" pitchFamily="34" charset="0"/>
              <a:buChar char="•"/>
            </a:pPr>
            <a:r>
              <a:rPr lang="en-IN" sz="1400" b="0" i="0" u="none" strike="noStrike" dirty="0">
                <a:solidFill>
                  <a:srgbClr val="000000"/>
                </a:solidFill>
                <a:effectLst/>
              </a:rPr>
              <a:t>Reassess pricing or bundling for low-performing categories.</a:t>
            </a:r>
          </a:p>
          <a:p>
            <a:pPr algn="l">
              <a:buNone/>
            </a:pPr>
            <a:r>
              <a:rPr lang="en-IN" sz="1400" b="1" i="0" u="none" strike="noStrike" dirty="0">
                <a:solidFill>
                  <a:srgbClr val="000000"/>
                </a:solidFill>
                <a:effectLst/>
              </a:rPr>
              <a:t>Seasonal Planning</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Boost stock &amp; promotions before </a:t>
            </a:r>
            <a:r>
              <a:rPr lang="en-IN" sz="1400" b="1" i="0" u="none" strike="noStrike" dirty="0">
                <a:solidFill>
                  <a:srgbClr val="000000"/>
                </a:solidFill>
                <a:effectLst/>
              </a:rPr>
              <a:t>Q4 festive periods</a:t>
            </a:r>
            <a:r>
              <a:rPr lang="en-IN" sz="1400" b="0" i="0" u="none" strike="noStrike" dirty="0">
                <a:solidFill>
                  <a:srgbClr val="000000"/>
                </a:solidFill>
                <a:effectLst/>
              </a:rPr>
              <a:t>.</a:t>
            </a:r>
          </a:p>
          <a:p>
            <a:pPr algn="l">
              <a:buNone/>
            </a:pPr>
            <a:r>
              <a:rPr lang="en-IN" sz="1400" b="1" i="0" u="none" strike="noStrike" dirty="0">
                <a:solidFill>
                  <a:srgbClr val="000000"/>
                </a:solidFill>
                <a:effectLst/>
              </a:rPr>
              <a:t>Discounting</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Avoid deep discounts unless they are part of targeted campaigns.</a:t>
            </a:r>
          </a:p>
          <a:p>
            <a:pPr algn="l">
              <a:buFont typeface="Arial" panose="020B0604020202020204" pitchFamily="34" charset="0"/>
              <a:buChar char="•"/>
            </a:pPr>
            <a:r>
              <a:rPr lang="en-IN" sz="1400" b="0" i="0" u="none" strike="noStrike" dirty="0">
                <a:solidFill>
                  <a:srgbClr val="000000"/>
                </a:solidFill>
                <a:effectLst/>
              </a:rPr>
              <a:t>Maintain balanced margins across discount brackets.</a:t>
            </a:r>
          </a:p>
          <a:p>
            <a:pPr algn="l">
              <a:buNone/>
            </a:pPr>
            <a:r>
              <a:rPr lang="en-IN" sz="1400" b="1" i="0" u="none" strike="noStrike" dirty="0">
                <a:solidFill>
                  <a:srgbClr val="000000"/>
                </a:solidFill>
                <a:effectLst/>
              </a:rPr>
              <a:t>Regional Strategy</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Invest in </a:t>
            </a:r>
            <a:r>
              <a:rPr lang="en-IN" sz="1400" b="1" i="0" u="none" strike="noStrike" dirty="0">
                <a:solidFill>
                  <a:srgbClr val="000000"/>
                </a:solidFill>
                <a:effectLst/>
              </a:rPr>
              <a:t>Western region</a:t>
            </a:r>
            <a:r>
              <a:rPr lang="en-IN" sz="1400" b="0" i="0" u="none" strike="noStrike" dirty="0">
                <a:solidFill>
                  <a:srgbClr val="000000"/>
                </a:solidFill>
                <a:effectLst/>
              </a:rPr>
              <a:t> and emerging </a:t>
            </a:r>
            <a:r>
              <a:rPr lang="en-IN" sz="1400" b="1" i="0" u="none" strike="noStrike" dirty="0">
                <a:solidFill>
                  <a:srgbClr val="000000"/>
                </a:solidFill>
                <a:effectLst/>
              </a:rPr>
              <a:t>Tier-2/3 cities</a:t>
            </a:r>
            <a:r>
              <a:rPr lang="en-IN" sz="1400" b="0" i="0" u="none" strike="noStrike" dirty="0">
                <a:solidFill>
                  <a:srgbClr val="000000"/>
                </a:solidFill>
                <a:effectLst/>
              </a:rPr>
              <a:t>.</a:t>
            </a:r>
          </a:p>
          <a:p>
            <a:pPr algn="l">
              <a:buFont typeface="Arial" panose="020B0604020202020204" pitchFamily="34" charset="0"/>
              <a:buChar char="•"/>
            </a:pPr>
            <a:r>
              <a:rPr lang="en-IN" sz="1400" b="0" i="0" u="none" strike="noStrike" dirty="0">
                <a:solidFill>
                  <a:srgbClr val="000000"/>
                </a:solidFill>
                <a:effectLst/>
              </a:rPr>
              <a:t>Investigate underperforming areas for tailored interventions.</a:t>
            </a:r>
          </a:p>
          <a:p>
            <a:pPr algn="l">
              <a:buNone/>
            </a:pPr>
            <a:r>
              <a:rPr lang="en-IN" sz="1400" b="1" i="0" u="none" strike="noStrike" dirty="0">
                <a:solidFill>
                  <a:srgbClr val="000000"/>
                </a:solidFill>
                <a:effectLst/>
              </a:rPr>
              <a:t>Continuous Monitoring</a:t>
            </a:r>
            <a:endParaRPr lang="en-IN" sz="1400" b="0" i="0" u="none" strike="noStrike" dirty="0">
              <a:solidFill>
                <a:srgbClr val="000000"/>
              </a:solidFill>
              <a:effectLst/>
            </a:endParaRPr>
          </a:p>
          <a:p>
            <a:pPr algn="l">
              <a:buFont typeface="Arial" panose="020B0604020202020204" pitchFamily="34" charset="0"/>
              <a:buChar char="•"/>
            </a:pPr>
            <a:r>
              <a:rPr lang="en-IN" sz="1400" b="0" i="0" u="none" strike="noStrike" dirty="0">
                <a:solidFill>
                  <a:srgbClr val="000000"/>
                </a:solidFill>
                <a:effectLst/>
              </a:rPr>
              <a:t>Track monthly trends to refine strategy dynamically.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77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03504" y="4267832"/>
            <a:ext cx="3604497" cy="1297115"/>
          </a:xfrm>
        </p:spPr>
        <p:txBody>
          <a:bodyPr anchor="t">
            <a:normAutofit/>
          </a:bodyPr>
          <a:lstStyle/>
          <a:p>
            <a:pPr algn="l"/>
            <a:r>
              <a:rPr lang="en-IN" sz="3500">
                <a:solidFill>
                  <a:schemeClr val="tx2"/>
                </a:solidFill>
              </a:rPr>
              <a:t>Netflix Content Analysis 2025</a:t>
            </a:r>
          </a:p>
        </p:txBody>
      </p:sp>
      <p:sp>
        <p:nvSpPr>
          <p:cNvPr id="3" name="Subtitle 2"/>
          <p:cNvSpPr>
            <a:spLocks noGrp="1"/>
          </p:cNvSpPr>
          <p:nvPr>
            <p:ph type="subTitle" idx="1"/>
          </p:nvPr>
        </p:nvSpPr>
        <p:spPr>
          <a:xfrm>
            <a:off x="603504" y="3428999"/>
            <a:ext cx="3604268" cy="838831"/>
          </a:xfrm>
        </p:spPr>
        <p:txBody>
          <a:bodyPr anchor="b">
            <a:normAutofit/>
          </a:bodyPr>
          <a:lstStyle/>
          <a:p>
            <a:pPr algn="l"/>
            <a:r>
              <a:rPr lang="en-IN" sz="900">
                <a:solidFill>
                  <a:schemeClr val="tx2"/>
                </a:solidFill>
              </a:rPr>
              <a:t>A Tableau Story on Global Trends, Viewer Preferences, and Creative Contributions</a:t>
            </a:r>
          </a:p>
          <a:p>
            <a:pPr algn="l"/>
            <a:r>
              <a:rPr lang="en-IN" sz="900">
                <a:solidFill>
                  <a:schemeClr val="tx2"/>
                </a:solidFill>
              </a:rPr>
              <a:t>Prepared by: Pooja Kasabe</a:t>
            </a:r>
          </a:p>
          <a:p>
            <a:pPr algn="l"/>
            <a:r>
              <a:rPr lang="en-IN" sz="900">
                <a:solidFill>
                  <a:schemeClr val="tx2"/>
                </a:solidFill>
              </a:rPr>
              <a:t>UMID: 01042527099</a:t>
            </a:r>
          </a:p>
        </p:txBody>
      </p:sp>
      <p:grpSp>
        <p:nvGrpSpPr>
          <p:cNvPr id="14" name="Group 13">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575767" y="52996"/>
            <a:ext cx="4570022" cy="6805005"/>
            <a:chOff x="6101023" y="52996"/>
            <a:chExt cx="6093363" cy="6805005"/>
          </a:xfrm>
        </p:grpSpPr>
        <p:sp>
          <p:nvSpPr>
            <p:cNvPr id="15" name="Freeform: Shape 14">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7" name="Graphic 6" descr="Video camera">
            <a:extLst>
              <a:ext uri="{FF2B5EF4-FFF2-40B4-BE49-F238E27FC236}">
                <a16:creationId xmlns:a16="http://schemas.microsoft.com/office/drawing/2014/main" id="{CDEF2C41-414D-6294-0DB4-27A41145E64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676992" y="2216469"/>
            <a:ext cx="3106320" cy="3106320"/>
          </a:xfrm>
          <a:prstGeom prst="rect">
            <a:avLst/>
          </a:prstGeom>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graphicFrame>
        <p:nvGraphicFramePr>
          <p:cNvPr id="5" name="Content Placeholder 2">
            <a:extLst>
              <a:ext uri="{FF2B5EF4-FFF2-40B4-BE49-F238E27FC236}">
                <a16:creationId xmlns:a16="http://schemas.microsoft.com/office/drawing/2014/main" id="{97EE7256-89A5-DC5E-902A-64DF63BE71C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Tools &amp; Technologies</a:t>
            </a:r>
          </a:p>
        </p:txBody>
      </p:sp>
      <p:graphicFrame>
        <p:nvGraphicFramePr>
          <p:cNvPr id="7" name="Content Placeholder 2">
            <a:extLst>
              <a:ext uri="{FF2B5EF4-FFF2-40B4-BE49-F238E27FC236}">
                <a16:creationId xmlns:a16="http://schemas.microsoft.com/office/drawing/2014/main" id="{221BB03C-81D1-2151-033C-4922A6507DA8}"/>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Objectives</a:t>
            </a:r>
          </a:p>
        </p:txBody>
      </p:sp>
      <p:graphicFrame>
        <p:nvGraphicFramePr>
          <p:cNvPr id="5" name="Content Placeholder 2">
            <a:extLst>
              <a:ext uri="{FF2B5EF4-FFF2-40B4-BE49-F238E27FC236}">
                <a16:creationId xmlns:a16="http://schemas.microsoft.com/office/drawing/2014/main" id="{8033F13C-DD48-B1DB-3D35-B4A02D37C352}"/>
              </a:ext>
            </a:extLst>
          </p:cNvPr>
          <p:cNvGraphicFramePr>
            <a:graphicFrameLocks noGrp="1"/>
          </p:cNvGraphicFramePr>
          <p:nvPr>
            <p:ph idx="1"/>
            <p:extLst>
              <p:ext uri="{D42A27DB-BD31-4B8C-83A1-F6EECF244321}">
                <p14:modId xmlns:p14="http://schemas.microsoft.com/office/powerpoint/2010/main" val="395008697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3144813" cy="1140446"/>
          </a:xfrm>
        </p:spPr>
        <p:txBody>
          <a:bodyPr anchor="b">
            <a:noAutofit/>
          </a:bodyPr>
          <a:lstStyle/>
          <a:p>
            <a:r>
              <a:rPr lang="en-IN" sz="2400" dirty="0"/>
              <a:t>Dashboard 1: Global Footprint and Genre Landscape</a:t>
            </a:r>
          </a:p>
        </p:txBody>
      </p:sp>
      <p:sp>
        <p:nvSpPr>
          <p:cNvPr id="3" name="Content Placeholder 2"/>
          <p:cNvSpPr>
            <a:spLocks noGrp="1"/>
          </p:cNvSpPr>
          <p:nvPr>
            <p:ph idx="1"/>
          </p:nvPr>
        </p:nvSpPr>
        <p:spPr>
          <a:xfrm>
            <a:off x="3232765" y="515172"/>
            <a:ext cx="5730761" cy="1140446"/>
          </a:xfrm>
        </p:spPr>
        <p:txBody>
          <a:bodyPr anchor="t">
            <a:normAutofit/>
          </a:bodyPr>
          <a:lstStyle/>
          <a:p>
            <a:r>
              <a:rPr lang="en-IN" sz="1400" b="1" dirty="0"/>
              <a:t>USA and India lead </a:t>
            </a:r>
            <a:r>
              <a:rPr lang="en-IN" sz="1400" dirty="0"/>
              <a:t>in movie production</a:t>
            </a:r>
          </a:p>
          <a:p>
            <a:r>
              <a:rPr lang="en-IN" sz="1400" b="1" dirty="0"/>
              <a:t>Pakistan ,Japan &amp; South Korea </a:t>
            </a:r>
            <a:r>
              <a:rPr lang="en-IN" sz="1400" dirty="0"/>
              <a:t>show strong TV show presence</a:t>
            </a:r>
          </a:p>
          <a:p>
            <a:r>
              <a:rPr lang="en-IN" sz="1400" dirty="0"/>
              <a:t>Dominant genres include Dramas, Documentaries, international movies &amp; Comedies</a:t>
            </a:r>
          </a:p>
          <a:p>
            <a:endParaRPr lang="en-IN" sz="1700" dirty="0"/>
          </a:p>
          <a:p>
            <a:endParaRPr lang="en-IN" sz="1700" dirty="0"/>
          </a:p>
        </p:txBody>
      </p:sp>
      <p:pic>
        <p:nvPicPr>
          <p:cNvPr id="8" name="Picture 7">
            <a:extLst>
              <a:ext uri="{FF2B5EF4-FFF2-40B4-BE49-F238E27FC236}">
                <a16:creationId xmlns:a16="http://schemas.microsoft.com/office/drawing/2014/main" id="{375F5E0A-A94B-4038-1E6E-B314DE37FBAA}"/>
              </a:ext>
            </a:extLst>
          </p:cNvPr>
          <p:cNvPicPr>
            <a:picLocks noChangeAspect="1"/>
          </p:cNvPicPr>
          <p:nvPr/>
        </p:nvPicPr>
        <p:blipFill>
          <a:blip r:embed="rId2"/>
          <a:stretch>
            <a:fillRect/>
          </a:stretch>
        </p:blipFill>
        <p:spPr>
          <a:xfrm>
            <a:off x="0" y="1746322"/>
            <a:ext cx="9051478" cy="5362998"/>
          </a:xfrm>
          <a:prstGeom prst="rect">
            <a:avLst/>
          </a:prstGeom>
        </p:spPr>
      </p:pic>
      <p:grpSp>
        <p:nvGrpSpPr>
          <p:cNvPr id="20" name="Group 1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051478" y="0"/>
            <a:ext cx="92522" cy="6858000"/>
            <a:chOff x="12068638" y="0"/>
            <a:chExt cx="123362" cy="6858000"/>
          </a:xfrm>
        </p:grpSpPr>
        <p:sp>
          <p:nvSpPr>
            <p:cNvPr id="21" name="Rectangle 2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262" y="0"/>
            <a:ext cx="8492381" cy="661737"/>
          </a:xfrm>
        </p:spPr>
        <p:txBody>
          <a:bodyPr>
            <a:normAutofit/>
          </a:bodyPr>
          <a:lstStyle/>
          <a:p>
            <a:r>
              <a:rPr lang="en-IN" sz="2800" dirty="0"/>
              <a:t>Dashboard 2: Content Expansion &amp; </a:t>
            </a:r>
            <a:r>
              <a:rPr lang="en-IN" sz="2800" dirty="0" err="1"/>
              <a:t>Catalog</a:t>
            </a:r>
            <a:r>
              <a:rPr lang="en-IN" sz="2800" dirty="0"/>
              <a:t> Strategy</a:t>
            </a:r>
          </a:p>
        </p:txBody>
      </p:sp>
      <p:sp>
        <p:nvSpPr>
          <p:cNvPr id="3" name="Content Placeholder 2"/>
          <p:cNvSpPr>
            <a:spLocks noGrp="1"/>
          </p:cNvSpPr>
          <p:nvPr>
            <p:ph idx="1"/>
          </p:nvPr>
        </p:nvSpPr>
        <p:spPr>
          <a:xfrm>
            <a:off x="616618" y="661736"/>
            <a:ext cx="8238624" cy="1732548"/>
          </a:xfrm>
        </p:spPr>
        <p:txBody>
          <a:bodyPr>
            <a:noAutofit/>
          </a:bodyPr>
          <a:lstStyle/>
          <a:p>
            <a:pPr>
              <a:lnSpc>
                <a:spcPct val="100000"/>
              </a:lnSpc>
            </a:pPr>
            <a:r>
              <a:rPr lang="en-IN" sz="1200" b="1" i="0" u="none" strike="noStrike" dirty="0">
                <a:solidFill>
                  <a:srgbClr val="000000"/>
                </a:solidFill>
                <a:effectLst/>
              </a:rPr>
              <a:t>COVID-19 Effect:</a:t>
            </a:r>
            <a:br>
              <a:rPr lang="en-IN" sz="1200" dirty="0"/>
            </a:br>
            <a:r>
              <a:rPr lang="en-IN" sz="1200" b="0" i="0" u="none" strike="noStrike" dirty="0">
                <a:solidFill>
                  <a:srgbClr val="000000"/>
                </a:solidFill>
                <a:effectLst/>
              </a:rPr>
              <a:t>During the pandemic, </a:t>
            </a:r>
            <a:r>
              <a:rPr lang="en-IN" sz="1200" b="1" i="0" u="none" strike="noStrike" dirty="0">
                <a:solidFill>
                  <a:srgbClr val="000000"/>
                </a:solidFill>
                <a:effectLst/>
              </a:rPr>
              <a:t>people stayed home</a:t>
            </a:r>
            <a:r>
              <a:rPr lang="en-IN" sz="1200" b="0" i="0" u="none" strike="noStrike" dirty="0">
                <a:solidFill>
                  <a:srgbClr val="000000"/>
                </a:solidFill>
                <a:effectLst/>
              </a:rPr>
              <a:t>, leading to a surge in </a:t>
            </a:r>
            <a:r>
              <a:rPr lang="en-IN" sz="1200" b="1" i="0" u="none" strike="noStrike" dirty="0">
                <a:solidFill>
                  <a:srgbClr val="000000"/>
                </a:solidFill>
                <a:effectLst/>
              </a:rPr>
              <a:t>OTT consumption</a:t>
            </a:r>
            <a:r>
              <a:rPr lang="en-IN" sz="1200" b="0" i="0" u="none" strike="noStrike" dirty="0">
                <a:solidFill>
                  <a:srgbClr val="000000"/>
                </a:solidFill>
                <a:effectLst/>
              </a:rPr>
              <a:t>. To meet rising demand, Netflix </a:t>
            </a:r>
            <a:r>
              <a:rPr lang="en-IN" sz="1200" b="1" i="0" u="none" strike="noStrike" dirty="0">
                <a:solidFill>
                  <a:srgbClr val="000000"/>
                </a:solidFill>
                <a:effectLst/>
              </a:rPr>
              <a:t>boosted its content additions</a:t>
            </a:r>
            <a:r>
              <a:rPr lang="en-IN" sz="1200" b="0" i="0" u="none" strike="noStrike" dirty="0">
                <a:solidFill>
                  <a:srgbClr val="000000"/>
                </a:solidFill>
                <a:effectLst/>
              </a:rPr>
              <a:t>, especially in 2020.</a:t>
            </a:r>
          </a:p>
          <a:p>
            <a:pPr>
              <a:lnSpc>
                <a:spcPct val="100000"/>
              </a:lnSpc>
            </a:pPr>
            <a:r>
              <a:rPr lang="en-IN" sz="1200" b="1" i="0" u="none" strike="noStrike" dirty="0">
                <a:solidFill>
                  <a:srgbClr val="000000"/>
                </a:solidFill>
                <a:effectLst/>
              </a:rPr>
              <a:t>Content Boom (2018–2020):</a:t>
            </a:r>
            <a:br>
              <a:rPr lang="en-IN" sz="1200" dirty="0"/>
            </a:br>
            <a:r>
              <a:rPr lang="en-IN" sz="1200" b="0" i="0" u="none" strike="noStrike" dirty="0">
                <a:solidFill>
                  <a:srgbClr val="000000"/>
                </a:solidFill>
                <a:effectLst/>
              </a:rPr>
              <a:t>Netflix’s </a:t>
            </a:r>
            <a:r>
              <a:rPr lang="en-IN" sz="1200" b="0" i="0" u="none" strike="noStrike" dirty="0" err="1">
                <a:solidFill>
                  <a:srgbClr val="000000"/>
                </a:solidFill>
                <a:effectLst/>
              </a:rPr>
              <a:t>catalog</a:t>
            </a:r>
            <a:r>
              <a:rPr lang="en-IN" sz="1200" b="0" i="0" u="none" strike="noStrike" dirty="0">
                <a:solidFill>
                  <a:srgbClr val="000000"/>
                </a:solidFill>
                <a:effectLst/>
              </a:rPr>
              <a:t> expanded rapidly, peaking in </a:t>
            </a:r>
            <a:r>
              <a:rPr lang="en-IN" sz="1200" b="1" i="0" u="none" strike="noStrike" dirty="0">
                <a:solidFill>
                  <a:srgbClr val="000000"/>
                </a:solidFill>
                <a:effectLst/>
              </a:rPr>
              <a:t>2019–2020</a:t>
            </a:r>
            <a:r>
              <a:rPr lang="en-IN" sz="1200" b="0" i="0" u="none" strike="noStrike" dirty="0">
                <a:solidFill>
                  <a:srgbClr val="000000"/>
                </a:solidFill>
                <a:effectLst/>
              </a:rPr>
              <a:t> due to global growth and aggressive acquisition strategies.</a:t>
            </a:r>
            <a:endParaRPr lang="en-IN" sz="1200" dirty="0"/>
          </a:p>
          <a:p>
            <a:pPr>
              <a:lnSpc>
                <a:spcPct val="100000"/>
              </a:lnSpc>
            </a:pPr>
            <a:r>
              <a:rPr lang="en-IN" sz="1200" b="1" i="0" u="none" strike="noStrike" dirty="0">
                <a:solidFill>
                  <a:srgbClr val="000000"/>
                </a:solidFill>
                <a:effectLst/>
              </a:rPr>
              <a:t>Same-Year Prioritization:</a:t>
            </a:r>
            <a:br>
              <a:rPr lang="en-IN" sz="1200" dirty="0"/>
            </a:br>
            <a:r>
              <a:rPr lang="en-IN" sz="1200" b="0" i="0" u="none" strike="noStrike" dirty="0">
                <a:solidFill>
                  <a:srgbClr val="000000"/>
                </a:solidFill>
                <a:effectLst/>
              </a:rPr>
              <a:t>Despite many back-</a:t>
            </a:r>
            <a:r>
              <a:rPr lang="en-IN" sz="1200" b="0" i="0" u="none" strike="noStrike" dirty="0" err="1">
                <a:solidFill>
                  <a:srgbClr val="000000"/>
                </a:solidFill>
                <a:effectLst/>
              </a:rPr>
              <a:t>catalog</a:t>
            </a:r>
            <a:r>
              <a:rPr lang="en-IN" sz="1200" b="0" i="0" u="none" strike="noStrike" dirty="0">
                <a:solidFill>
                  <a:srgbClr val="000000"/>
                </a:solidFill>
                <a:effectLst/>
              </a:rPr>
              <a:t> additions, a </a:t>
            </a:r>
            <a:r>
              <a:rPr lang="en-IN" sz="1200" b="1" i="0" u="none" strike="noStrike" dirty="0">
                <a:solidFill>
                  <a:srgbClr val="000000"/>
                </a:solidFill>
                <a:effectLst/>
              </a:rPr>
              <a:t>large portion of content</a:t>
            </a:r>
            <a:r>
              <a:rPr lang="en-IN" sz="1200" b="0" i="0" u="none" strike="noStrike" dirty="0">
                <a:solidFill>
                  <a:srgbClr val="000000"/>
                </a:solidFill>
                <a:effectLst/>
              </a:rPr>
              <a:t> is still added </a:t>
            </a:r>
            <a:r>
              <a:rPr lang="en-IN" sz="1200" b="1" i="0" u="none" strike="noStrike" dirty="0">
                <a:solidFill>
                  <a:srgbClr val="000000"/>
                </a:solidFill>
                <a:effectLst/>
              </a:rPr>
              <a:t>in the same year as its original release</a:t>
            </a:r>
            <a:r>
              <a:rPr lang="en-IN" sz="1200" b="0" i="0" u="none" strike="noStrike" dirty="0">
                <a:solidFill>
                  <a:srgbClr val="000000"/>
                </a:solidFill>
                <a:effectLst/>
              </a:rPr>
              <a:t>, indicating a parallel focus on </a:t>
            </a:r>
            <a:r>
              <a:rPr lang="en-IN" sz="1200" b="1" i="0" u="none" strike="noStrike" dirty="0">
                <a:solidFill>
                  <a:srgbClr val="000000"/>
                </a:solidFill>
                <a:effectLst/>
              </a:rPr>
              <a:t>timely content delivery</a:t>
            </a:r>
            <a:r>
              <a:rPr lang="en-IN" sz="1200" b="0" i="0" u="none" strike="noStrike" dirty="0">
                <a:solidFill>
                  <a:srgbClr val="000000"/>
                </a:solidFill>
                <a:effectLst/>
              </a:rPr>
              <a:t>.</a:t>
            </a:r>
            <a:endParaRPr lang="en-IN" sz="1200" dirty="0"/>
          </a:p>
        </p:txBody>
      </p:sp>
      <p:pic>
        <p:nvPicPr>
          <p:cNvPr id="5" name="Picture 4">
            <a:extLst>
              <a:ext uri="{FF2B5EF4-FFF2-40B4-BE49-F238E27FC236}">
                <a16:creationId xmlns:a16="http://schemas.microsoft.com/office/drawing/2014/main" id="{351A1911-B632-AA7C-D7C1-FBBE04A10BA1}"/>
              </a:ext>
            </a:extLst>
          </p:cNvPr>
          <p:cNvPicPr>
            <a:picLocks noChangeAspect="1"/>
          </p:cNvPicPr>
          <p:nvPr/>
        </p:nvPicPr>
        <p:blipFill>
          <a:blip r:embed="rId2"/>
          <a:stretch>
            <a:fillRect/>
          </a:stretch>
        </p:blipFill>
        <p:spPr>
          <a:xfrm>
            <a:off x="628650" y="2394284"/>
            <a:ext cx="7772400" cy="446371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9" y="120316"/>
            <a:ext cx="3815378" cy="1335505"/>
          </a:xfrm>
        </p:spPr>
        <p:txBody>
          <a:bodyPr>
            <a:normAutofit/>
          </a:bodyPr>
          <a:lstStyle/>
          <a:p>
            <a:r>
              <a:rPr lang="en-IN" sz="2800" dirty="0"/>
              <a:t>Dashboard 3: Viewer Maturity Preferences</a:t>
            </a:r>
          </a:p>
        </p:txBody>
      </p:sp>
      <p:sp>
        <p:nvSpPr>
          <p:cNvPr id="3" name="Content Placeholder 2"/>
          <p:cNvSpPr>
            <a:spLocks noGrp="1"/>
          </p:cNvSpPr>
          <p:nvPr>
            <p:ph idx="1"/>
          </p:nvPr>
        </p:nvSpPr>
        <p:spPr>
          <a:xfrm>
            <a:off x="3441032" y="324853"/>
            <a:ext cx="5414209" cy="1130968"/>
          </a:xfrm>
        </p:spPr>
        <p:txBody>
          <a:bodyPr>
            <a:normAutofit/>
          </a:bodyPr>
          <a:lstStyle/>
          <a:p>
            <a:r>
              <a:rPr lang="en-IN" sz="1400" dirty="0"/>
              <a:t>TV-MA (42.67%) and TV-14 (28.69%) dominate</a:t>
            </a:r>
          </a:p>
          <a:p>
            <a:r>
              <a:rPr lang="en-IN" sz="1400" dirty="0"/>
              <a:t>Troy Miller leads TV-MA content, Cathy Garcia-Molina for TV-14</a:t>
            </a:r>
          </a:p>
          <a:p>
            <a:r>
              <a:rPr lang="en-IN" sz="1400" dirty="0"/>
              <a:t>Large number of titles missing director metadata</a:t>
            </a:r>
          </a:p>
          <a:p>
            <a:pPr marL="0" indent="0">
              <a:buNone/>
            </a:pPr>
            <a:endParaRPr lang="en-IN" dirty="0"/>
          </a:p>
        </p:txBody>
      </p:sp>
      <p:pic>
        <p:nvPicPr>
          <p:cNvPr id="4" name="Picture 3">
            <a:extLst>
              <a:ext uri="{FF2B5EF4-FFF2-40B4-BE49-F238E27FC236}">
                <a16:creationId xmlns:a16="http://schemas.microsoft.com/office/drawing/2014/main" id="{FDB990A8-A3E8-D0DC-556B-515BB34FFD6E}"/>
              </a:ext>
            </a:extLst>
          </p:cNvPr>
          <p:cNvPicPr>
            <a:picLocks noChangeAspect="1"/>
          </p:cNvPicPr>
          <p:nvPr/>
        </p:nvPicPr>
        <p:blipFill>
          <a:blip r:embed="rId2"/>
          <a:stretch>
            <a:fillRect/>
          </a:stretch>
        </p:blipFill>
        <p:spPr>
          <a:xfrm>
            <a:off x="46759" y="1693231"/>
            <a:ext cx="9000988" cy="5164769"/>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3195205" cy="1699201"/>
          </a:xfrm>
        </p:spPr>
        <p:txBody>
          <a:bodyPr/>
          <a:lstStyle/>
          <a:p>
            <a:r>
              <a:rPr dirty="0"/>
              <a:t>Dashboard 4: Directors &amp; Maturity Ratings</a:t>
            </a:r>
          </a:p>
        </p:txBody>
      </p:sp>
      <p:sp>
        <p:nvSpPr>
          <p:cNvPr id="3" name="Content Placeholder 2"/>
          <p:cNvSpPr>
            <a:spLocks noGrp="1"/>
          </p:cNvSpPr>
          <p:nvPr>
            <p:ph idx="1"/>
          </p:nvPr>
        </p:nvSpPr>
        <p:spPr>
          <a:xfrm>
            <a:off x="3465095" y="216567"/>
            <a:ext cx="5119527" cy="2081465"/>
          </a:xfrm>
        </p:spPr>
        <p:txBody>
          <a:bodyPr>
            <a:normAutofit fontScale="92500" lnSpcReduction="10000"/>
          </a:bodyPr>
          <a:lstStyle/>
          <a:p>
            <a:pPr algn="l">
              <a:buFont typeface="Arial" panose="020B0604020202020204" pitchFamily="34" charset="0"/>
              <a:buChar char="•"/>
            </a:pPr>
            <a:r>
              <a:rPr lang="en-IN" sz="1600" i="0" u="none" strike="noStrike" dirty="0">
                <a:solidFill>
                  <a:srgbClr val="000000"/>
                </a:solidFill>
                <a:effectLst/>
              </a:rPr>
              <a:t>Netflix’s content library focuses heavily on mature and teen audiences.</a:t>
            </a:r>
          </a:p>
          <a:p>
            <a:pPr algn="l">
              <a:buFont typeface="Arial" panose="020B0604020202020204" pitchFamily="34" charset="0"/>
              <a:buChar char="•"/>
            </a:pPr>
            <a:r>
              <a:rPr lang="en-IN" sz="1600" i="0" u="none" strike="noStrike" dirty="0">
                <a:solidFill>
                  <a:srgbClr val="000000"/>
                </a:solidFill>
                <a:effectLst/>
              </a:rPr>
              <a:t>Top contributors by rating:</a:t>
            </a:r>
          </a:p>
          <a:p>
            <a:pPr marL="742950" lvl="1" indent="-285750" algn="l">
              <a:buFont typeface="Arial" panose="020B0604020202020204" pitchFamily="34" charset="0"/>
              <a:buChar char="•"/>
            </a:pPr>
            <a:r>
              <a:rPr lang="en-IN" sz="1600" i="0" u="none" strike="noStrike" dirty="0">
                <a:solidFill>
                  <a:srgbClr val="000000"/>
                </a:solidFill>
                <a:effectLst/>
              </a:rPr>
              <a:t>TV-MA (Adults Only) -:Troy Miller</a:t>
            </a:r>
          </a:p>
          <a:p>
            <a:pPr marL="742950" lvl="1" indent="-285750" algn="l">
              <a:buFont typeface="Arial" panose="020B0604020202020204" pitchFamily="34" charset="0"/>
              <a:buChar char="•"/>
            </a:pPr>
            <a:r>
              <a:rPr lang="en-IN" sz="1600" i="0" u="none" strike="noStrike" dirty="0">
                <a:solidFill>
                  <a:srgbClr val="000000"/>
                </a:solidFill>
                <a:effectLst/>
              </a:rPr>
              <a:t>TV-14 (Teens &amp; Above) :Cathy Garcia-Molina</a:t>
            </a:r>
          </a:p>
          <a:p>
            <a:pPr marL="742950" lvl="1" indent="-285750" algn="l">
              <a:buFont typeface="Arial" panose="020B0604020202020204" pitchFamily="34" charset="0"/>
              <a:buChar char="•"/>
            </a:pPr>
            <a:r>
              <a:rPr lang="en-IN" sz="1600" i="0" u="none" strike="noStrike" dirty="0">
                <a:solidFill>
                  <a:srgbClr val="000000"/>
                </a:solidFill>
                <a:effectLst/>
              </a:rPr>
              <a:t>TV-PG (Family Friendly) : Anees </a:t>
            </a:r>
            <a:r>
              <a:rPr lang="en-IN" sz="1600" i="0" u="none" strike="noStrike" dirty="0" err="1">
                <a:solidFill>
                  <a:srgbClr val="000000"/>
                </a:solidFill>
                <a:effectLst/>
              </a:rPr>
              <a:t>Bazmee</a:t>
            </a:r>
            <a:endParaRPr lang="en-IN" sz="1600" i="0" u="none" strike="noStrike" dirty="0">
              <a:solidFill>
                <a:srgbClr val="000000"/>
              </a:solidFill>
              <a:effectLst/>
            </a:endParaRPr>
          </a:p>
          <a:p>
            <a:pPr algn="l">
              <a:buFont typeface="Arial" panose="020B0604020202020204" pitchFamily="34" charset="0"/>
              <a:buChar char="•"/>
            </a:pPr>
            <a:r>
              <a:rPr lang="en-IN" sz="1600" i="0" u="none" strike="noStrike" dirty="0">
                <a:solidFill>
                  <a:srgbClr val="000000"/>
                </a:solidFill>
                <a:effectLst/>
              </a:rPr>
              <a:t>“Not Given” director tags highlight metadata gaps for several shows, especially in TV-MA and TV-14.</a:t>
            </a:r>
          </a:p>
          <a:p>
            <a:endParaRPr dirty="0"/>
          </a:p>
        </p:txBody>
      </p:sp>
      <p:pic>
        <p:nvPicPr>
          <p:cNvPr id="4" name="Picture 3">
            <a:extLst>
              <a:ext uri="{FF2B5EF4-FFF2-40B4-BE49-F238E27FC236}">
                <a16:creationId xmlns:a16="http://schemas.microsoft.com/office/drawing/2014/main" id="{4F005F7C-9909-8A39-7D37-329FACC4C659}"/>
              </a:ext>
            </a:extLst>
          </p:cNvPr>
          <p:cNvPicPr>
            <a:picLocks noChangeAspect="1"/>
          </p:cNvPicPr>
          <p:nvPr/>
        </p:nvPicPr>
        <p:blipFill>
          <a:blip r:embed="rId2"/>
          <a:stretch>
            <a:fillRect/>
          </a:stretch>
        </p:blipFill>
        <p:spPr>
          <a:xfrm>
            <a:off x="131616" y="2185559"/>
            <a:ext cx="8901547" cy="4672441"/>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Key Insights</a:t>
            </a:r>
          </a:p>
        </p:txBody>
      </p:sp>
      <p:graphicFrame>
        <p:nvGraphicFramePr>
          <p:cNvPr id="5" name="Content Placeholder 2">
            <a:extLst>
              <a:ext uri="{FF2B5EF4-FFF2-40B4-BE49-F238E27FC236}">
                <a16:creationId xmlns:a16="http://schemas.microsoft.com/office/drawing/2014/main" id="{A17625D8-394A-B3D9-E753-7D3E0AB6C8FC}"/>
              </a:ext>
            </a:extLst>
          </p:cNvPr>
          <p:cNvGraphicFramePr>
            <a:graphicFrameLocks noGrp="1"/>
          </p:cNvGraphicFramePr>
          <p:nvPr>
            <p:ph idx="1"/>
            <p:extLst>
              <p:ext uri="{D42A27DB-BD31-4B8C-83A1-F6EECF244321}">
                <p14:modId xmlns:p14="http://schemas.microsoft.com/office/powerpoint/2010/main" val="217251843"/>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325563"/>
          </a:xfrm>
        </p:spPr>
        <p:txBody>
          <a:bodyPr>
            <a:normAutofit/>
          </a:bodyPr>
          <a:lstStyle/>
          <a:p>
            <a:r>
              <a:rPr lang="en-IN" sz="4700"/>
              <a:t>Objective</a:t>
            </a:r>
          </a:p>
        </p:txBody>
      </p:sp>
      <p:graphicFrame>
        <p:nvGraphicFramePr>
          <p:cNvPr id="16" name="Content Placeholder 2">
            <a:extLst>
              <a:ext uri="{FF2B5EF4-FFF2-40B4-BE49-F238E27FC236}">
                <a16:creationId xmlns:a16="http://schemas.microsoft.com/office/drawing/2014/main" id="{216D841C-7028-1DD2-1E4B-ADDBDCB1BEA4}"/>
              </a:ext>
            </a:extLst>
          </p:cNvPr>
          <p:cNvGraphicFramePr>
            <a:graphicFrameLocks noGrp="1"/>
          </p:cNvGraphicFramePr>
          <p:nvPr>
            <p:ph idx="1"/>
            <p:extLst>
              <p:ext uri="{D42A27DB-BD31-4B8C-83A1-F6EECF244321}">
                <p14:modId xmlns:p14="http://schemas.microsoft.com/office/powerpoint/2010/main" val="2250901102"/>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graphicFrame>
        <p:nvGraphicFramePr>
          <p:cNvPr id="5" name="Content Placeholder 2">
            <a:extLst>
              <a:ext uri="{FF2B5EF4-FFF2-40B4-BE49-F238E27FC236}">
                <a16:creationId xmlns:a16="http://schemas.microsoft.com/office/drawing/2014/main" id="{DC515A5D-7FBD-1FE6-DA29-BC9FFE71F9CE}"/>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Thank You</a:t>
            </a:r>
          </a:p>
        </p:txBody>
      </p:sp>
      <p:graphicFrame>
        <p:nvGraphicFramePr>
          <p:cNvPr id="5" name="Content Placeholder 2">
            <a:extLst>
              <a:ext uri="{FF2B5EF4-FFF2-40B4-BE49-F238E27FC236}">
                <a16:creationId xmlns:a16="http://schemas.microsoft.com/office/drawing/2014/main" id="{F6EBE47F-586E-DB47-334F-109DB39F690C}"/>
              </a:ext>
            </a:extLst>
          </p:cNvPr>
          <p:cNvGraphicFramePr>
            <a:graphicFrameLocks noGrp="1"/>
          </p:cNvGraphicFramePr>
          <p:nvPr>
            <p:ph idx="1"/>
            <p:extLst>
              <p:ext uri="{D42A27DB-BD31-4B8C-83A1-F6EECF244321}">
                <p14:modId xmlns:p14="http://schemas.microsoft.com/office/powerpoint/2010/main" val="4010399251"/>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3973321" y="640080"/>
            <a:ext cx="4688333" cy="3566160"/>
          </a:xfrm>
        </p:spPr>
        <p:txBody>
          <a:bodyPr anchor="b">
            <a:normAutofit/>
          </a:bodyPr>
          <a:lstStyle/>
          <a:p>
            <a:pPr algn="l"/>
            <a:r>
              <a:rPr lang="en-IN" sz="4700"/>
              <a:t>Coffee Sales Analysis (2024)</a:t>
            </a:r>
          </a:p>
        </p:txBody>
      </p:sp>
      <p:sp>
        <p:nvSpPr>
          <p:cNvPr id="3" name="Subtitle 2"/>
          <p:cNvSpPr>
            <a:spLocks noGrp="1"/>
          </p:cNvSpPr>
          <p:nvPr>
            <p:ph type="subTitle" idx="1"/>
          </p:nvPr>
        </p:nvSpPr>
        <p:spPr>
          <a:xfrm>
            <a:off x="3973320" y="4636008"/>
            <a:ext cx="4688333" cy="1572768"/>
          </a:xfrm>
        </p:spPr>
        <p:txBody>
          <a:bodyPr>
            <a:normAutofit/>
          </a:bodyPr>
          <a:lstStyle/>
          <a:p>
            <a:pPr algn="l"/>
            <a:r>
              <a:rPr dirty="0"/>
              <a:t>A Data Visualization Project by Pooja Kasabe</a:t>
            </a:r>
            <a:endParaRPr lang="en-IN" dirty="0"/>
          </a:p>
        </p:txBody>
      </p:sp>
      <p:pic>
        <p:nvPicPr>
          <p:cNvPr id="5" name="Picture 4" descr="Espresso machine with earth coffee">
            <a:extLst>
              <a:ext uri="{FF2B5EF4-FFF2-40B4-BE49-F238E27FC236}">
                <a16:creationId xmlns:a16="http://schemas.microsoft.com/office/drawing/2014/main" id="{506A0C09-DCCB-AE82-004F-7074BF14885D}"/>
              </a:ext>
            </a:extLst>
          </p:cNvPr>
          <p:cNvPicPr>
            <a:picLocks noChangeAspect="1"/>
          </p:cNvPicPr>
          <p:nvPr/>
        </p:nvPicPr>
        <p:blipFill>
          <a:blip r:embed="rId2"/>
          <a:srcRect l="41018" r="24984" b="-1"/>
          <a:stretch>
            <a:fillRect/>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646" y="4409267"/>
            <a:ext cx="3182692" cy="18288"/>
          </a:xfrm>
          <a:custGeom>
            <a:avLst/>
            <a:gdLst>
              <a:gd name="connsiteX0" fmla="*/ 0 w 3182692"/>
              <a:gd name="connsiteY0" fmla="*/ 0 h 18288"/>
              <a:gd name="connsiteX1" fmla="*/ 604711 w 3182692"/>
              <a:gd name="connsiteY1" fmla="*/ 0 h 18288"/>
              <a:gd name="connsiteX2" fmla="*/ 1241250 w 3182692"/>
              <a:gd name="connsiteY2" fmla="*/ 0 h 18288"/>
              <a:gd name="connsiteX3" fmla="*/ 1909615 w 3182692"/>
              <a:gd name="connsiteY3" fmla="*/ 0 h 18288"/>
              <a:gd name="connsiteX4" fmla="*/ 2577981 w 3182692"/>
              <a:gd name="connsiteY4" fmla="*/ 0 h 18288"/>
              <a:gd name="connsiteX5" fmla="*/ 3182692 w 3182692"/>
              <a:gd name="connsiteY5" fmla="*/ 0 h 18288"/>
              <a:gd name="connsiteX6" fmla="*/ 3182692 w 3182692"/>
              <a:gd name="connsiteY6" fmla="*/ 18288 h 18288"/>
              <a:gd name="connsiteX7" fmla="*/ 2482500 w 3182692"/>
              <a:gd name="connsiteY7" fmla="*/ 18288 h 18288"/>
              <a:gd name="connsiteX8" fmla="*/ 1782308 w 3182692"/>
              <a:gd name="connsiteY8" fmla="*/ 18288 h 18288"/>
              <a:gd name="connsiteX9" fmla="*/ 1145769 w 3182692"/>
              <a:gd name="connsiteY9" fmla="*/ 18288 h 18288"/>
              <a:gd name="connsiteX10" fmla="*/ 0 w 3182692"/>
              <a:gd name="connsiteY10" fmla="*/ 18288 h 18288"/>
              <a:gd name="connsiteX11" fmla="*/ 0 w 3182692"/>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2692" h="18288" fill="none" extrusionOk="0">
                <a:moveTo>
                  <a:pt x="0" y="0"/>
                </a:moveTo>
                <a:cubicBezTo>
                  <a:pt x="126686" y="-21366"/>
                  <a:pt x="467788" y="9025"/>
                  <a:pt x="604711" y="0"/>
                </a:cubicBezTo>
                <a:cubicBezTo>
                  <a:pt x="741634" y="-9025"/>
                  <a:pt x="1061620" y="6814"/>
                  <a:pt x="1241250" y="0"/>
                </a:cubicBezTo>
                <a:cubicBezTo>
                  <a:pt x="1420880" y="-6814"/>
                  <a:pt x="1713773" y="13383"/>
                  <a:pt x="1909615" y="0"/>
                </a:cubicBezTo>
                <a:cubicBezTo>
                  <a:pt x="2105457" y="-13383"/>
                  <a:pt x="2257256" y="13567"/>
                  <a:pt x="2577981" y="0"/>
                </a:cubicBezTo>
                <a:cubicBezTo>
                  <a:pt x="2898706" y="-13567"/>
                  <a:pt x="3026063" y="6328"/>
                  <a:pt x="3182692" y="0"/>
                </a:cubicBezTo>
                <a:cubicBezTo>
                  <a:pt x="3181983" y="8157"/>
                  <a:pt x="3182279" y="12125"/>
                  <a:pt x="3182692" y="18288"/>
                </a:cubicBezTo>
                <a:cubicBezTo>
                  <a:pt x="2998421" y="21742"/>
                  <a:pt x="2675038" y="19014"/>
                  <a:pt x="2482500" y="18288"/>
                </a:cubicBezTo>
                <a:cubicBezTo>
                  <a:pt x="2289962" y="17562"/>
                  <a:pt x="1930644" y="6834"/>
                  <a:pt x="1782308" y="18288"/>
                </a:cubicBezTo>
                <a:cubicBezTo>
                  <a:pt x="1633972" y="29742"/>
                  <a:pt x="1287388" y="-1992"/>
                  <a:pt x="1145769" y="18288"/>
                </a:cubicBezTo>
                <a:cubicBezTo>
                  <a:pt x="1004150" y="38568"/>
                  <a:pt x="256377" y="-37438"/>
                  <a:pt x="0" y="18288"/>
                </a:cubicBezTo>
                <a:cubicBezTo>
                  <a:pt x="-46" y="12483"/>
                  <a:pt x="-203" y="6491"/>
                  <a:pt x="0" y="0"/>
                </a:cubicBezTo>
                <a:close/>
              </a:path>
              <a:path w="3182692" h="18288" stroke="0" extrusionOk="0">
                <a:moveTo>
                  <a:pt x="0" y="0"/>
                </a:moveTo>
                <a:cubicBezTo>
                  <a:pt x="283446" y="18201"/>
                  <a:pt x="432812" y="7290"/>
                  <a:pt x="604711" y="0"/>
                </a:cubicBezTo>
                <a:cubicBezTo>
                  <a:pt x="776610" y="-7290"/>
                  <a:pt x="982253" y="15478"/>
                  <a:pt x="1145769" y="0"/>
                </a:cubicBezTo>
                <a:cubicBezTo>
                  <a:pt x="1309285" y="-15478"/>
                  <a:pt x="1514247" y="-25520"/>
                  <a:pt x="1845961" y="0"/>
                </a:cubicBezTo>
                <a:cubicBezTo>
                  <a:pt x="2177675" y="25520"/>
                  <a:pt x="2297588" y="16646"/>
                  <a:pt x="2450673" y="0"/>
                </a:cubicBezTo>
                <a:cubicBezTo>
                  <a:pt x="2603758" y="-16646"/>
                  <a:pt x="3023048" y="-21196"/>
                  <a:pt x="3182692" y="0"/>
                </a:cubicBezTo>
                <a:cubicBezTo>
                  <a:pt x="3182428" y="4493"/>
                  <a:pt x="3183076" y="9472"/>
                  <a:pt x="3182692" y="18288"/>
                </a:cubicBezTo>
                <a:cubicBezTo>
                  <a:pt x="3039109" y="-12701"/>
                  <a:pt x="2823860" y="13848"/>
                  <a:pt x="2546154" y="18288"/>
                </a:cubicBezTo>
                <a:cubicBezTo>
                  <a:pt x="2268448" y="22728"/>
                  <a:pt x="2098674" y="5291"/>
                  <a:pt x="1845961" y="18288"/>
                </a:cubicBezTo>
                <a:cubicBezTo>
                  <a:pt x="1593248" y="31285"/>
                  <a:pt x="1456743" y="27560"/>
                  <a:pt x="1304904" y="18288"/>
                </a:cubicBezTo>
                <a:cubicBezTo>
                  <a:pt x="1153065" y="9016"/>
                  <a:pt x="947204" y="11126"/>
                  <a:pt x="668365" y="18288"/>
                </a:cubicBezTo>
                <a:cubicBezTo>
                  <a:pt x="389526" y="25450"/>
                  <a:pt x="288244" y="-4628"/>
                  <a:pt x="0" y="18288"/>
                </a:cubicBezTo>
                <a:cubicBezTo>
                  <a:pt x="843" y="9577"/>
                  <a:pt x="371" y="690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IN" sz="3500">
                <a:solidFill>
                  <a:srgbClr val="FFFFFF"/>
                </a:solidFill>
              </a:rPr>
              <a:t>Objective</a:t>
            </a:r>
          </a:p>
        </p:txBody>
      </p:sp>
      <p:graphicFrame>
        <p:nvGraphicFramePr>
          <p:cNvPr id="5" name="Content Placeholder 2">
            <a:extLst>
              <a:ext uri="{FF2B5EF4-FFF2-40B4-BE49-F238E27FC236}">
                <a16:creationId xmlns:a16="http://schemas.microsoft.com/office/drawing/2014/main" id="{C79F1E88-DDB3-E6BE-3E3A-19A61CD10B26}"/>
              </a:ext>
            </a:extLst>
          </p:cNvPr>
          <p:cNvGraphicFramePr>
            <a:graphicFrameLocks noGrp="1"/>
          </p:cNvGraphicFramePr>
          <p:nvPr>
            <p:ph idx="1"/>
            <p:extLst>
              <p:ext uri="{D42A27DB-BD31-4B8C-83A1-F6EECF244321}">
                <p14:modId xmlns:p14="http://schemas.microsoft.com/office/powerpoint/2010/main" val="2256062519"/>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0699" y="687480"/>
            <a:ext cx="5605629" cy="994172"/>
          </a:xfrm>
        </p:spPr>
        <p:txBody>
          <a:bodyPr>
            <a:normAutofit/>
          </a:bodyPr>
          <a:lstStyle/>
          <a:p>
            <a:r>
              <a:rPr lang="en-IN" sz="3850"/>
              <a:t>Tools &amp; Technologies</a:t>
            </a:r>
          </a:p>
        </p:txBody>
      </p:sp>
      <p:sp>
        <p:nvSpPr>
          <p:cNvPr id="3" name="Content Placeholder 2"/>
          <p:cNvSpPr>
            <a:spLocks noGrp="1"/>
          </p:cNvSpPr>
          <p:nvPr>
            <p:ph idx="1"/>
          </p:nvPr>
        </p:nvSpPr>
        <p:spPr>
          <a:xfrm>
            <a:off x="852321" y="2227943"/>
            <a:ext cx="5033221" cy="3788227"/>
          </a:xfrm>
        </p:spPr>
        <p:txBody>
          <a:bodyPr anchor="ctr">
            <a:normAutofit/>
          </a:bodyPr>
          <a:lstStyle/>
          <a:p>
            <a:pPr marL="0" indent="0">
              <a:buNone/>
            </a:pPr>
            <a:r>
              <a:rPr lang="en-IN"/>
              <a:t>• Tools: Python, Pandas, Seaborn, Matplotlib, Google Colab</a:t>
            </a:r>
            <a:endParaRPr lang="en-IN" dirty="0"/>
          </a:p>
        </p:txBody>
      </p:sp>
      <p:sp>
        <p:nvSpPr>
          <p:cNvPr id="19" name="Rectangle 18">
            <a:extLst>
              <a:ext uri="{FF2B5EF4-FFF2-40B4-BE49-F238E27FC236}">
                <a16:creationId xmlns:a16="http://schemas.microsoft.com/office/drawing/2014/main" id="{59A309A7-1751-4ABE-A3C1-EEC40366AD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89435" y="0"/>
            <a:ext cx="19545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0" name="Oval 19">
            <a:extLst>
              <a:ext uri="{FF2B5EF4-FFF2-40B4-BE49-F238E27FC236}">
                <a16:creationId xmlns:a16="http://schemas.microsoft.com/office/drawing/2014/main" id="{967D8EB6-EAE1-4F9C-B398-83321E2872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29567" y="2369132"/>
            <a:ext cx="2119736" cy="2119736"/>
          </a:xfrm>
          <a:prstGeom prst="ellipse">
            <a:avLst/>
          </a:prstGeom>
          <a:solidFill>
            <a:srgbClr val="FFFFFF"/>
          </a:solidFill>
          <a:ln w="222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pic>
        <p:nvPicPr>
          <p:cNvPr id="21" name="Graphic 20" descr="Panda">
            <a:extLst>
              <a:ext uri="{FF2B5EF4-FFF2-40B4-BE49-F238E27FC236}">
                <a16:creationId xmlns:a16="http://schemas.microsoft.com/office/drawing/2014/main" id="{F47154A0-C6A2-ECC2-99C8-F315D2C559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24964" y="2865141"/>
            <a:ext cx="1143455" cy="1143455"/>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IN"/>
              <a:t>Most Popular Coffee Types</a:t>
            </a:r>
          </a:p>
        </p:txBody>
      </p:sp>
      <p:sp>
        <p:nvSpPr>
          <p:cNvPr id="39"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None/>
            </a:pPr>
            <a:r>
              <a:rPr lang="en-IN" sz="1000" b="1" i="0" u="none" strike="noStrike" dirty="0">
                <a:effectLst/>
              </a:rPr>
              <a:t>Key Insights:</a:t>
            </a:r>
          </a:p>
          <a:p>
            <a:pPr>
              <a:buFont typeface="Arial" panose="020B0604020202020204" pitchFamily="34" charset="0"/>
              <a:buChar char="•"/>
            </a:pPr>
            <a:r>
              <a:rPr lang="en-IN" sz="1000" i="0" u="none" strike="noStrike" dirty="0">
                <a:effectLst/>
              </a:rPr>
              <a:t>Americano with Milk tops the list with 268 orders, making it the most loved coffee.</a:t>
            </a:r>
          </a:p>
          <a:p>
            <a:pPr>
              <a:buFont typeface="Arial" panose="020B0604020202020204" pitchFamily="34" charset="0"/>
              <a:buChar char="•"/>
            </a:pPr>
            <a:r>
              <a:rPr lang="en-IN" sz="1000" i="0" u="none" strike="noStrike" dirty="0">
                <a:effectLst/>
              </a:rPr>
              <a:t>Latte (243 orders) and Cappuccino (196) also show strong popularity.</a:t>
            </a:r>
          </a:p>
          <a:p>
            <a:pPr>
              <a:buFont typeface="Arial" panose="020B0604020202020204" pitchFamily="34" charset="0"/>
              <a:buChar char="•"/>
            </a:pPr>
            <a:r>
              <a:rPr lang="en-IN" sz="1000" i="0" u="none" strike="noStrike" dirty="0">
                <a:effectLst/>
              </a:rPr>
              <a:t>Cocoa and Espresso are least ordered, suggesting niche or occasional demand.</a:t>
            </a:r>
          </a:p>
          <a:p>
            <a:pPr>
              <a:buFont typeface="Arial" panose="020B0604020202020204" pitchFamily="34" charset="0"/>
              <a:buChar char="•"/>
            </a:pPr>
            <a:r>
              <a:rPr lang="en-IN" sz="1000" i="0" u="none" strike="noStrike" dirty="0">
                <a:effectLst/>
              </a:rPr>
              <a:t>Trend indicates a preference for milk-based premium coffees.</a:t>
            </a:r>
          </a:p>
          <a:p>
            <a:pPr marL="0" indent="0">
              <a:buNone/>
            </a:pPr>
            <a:endParaRPr lang="en-IN" sz="1000" dirty="0"/>
          </a:p>
        </p:txBody>
      </p:sp>
      <p:pic>
        <p:nvPicPr>
          <p:cNvPr id="5" name="Picture 4" descr="A bar graph with different colored bars&#10;&#10;AI-generated content may be incorrect.">
            <a:extLst>
              <a:ext uri="{FF2B5EF4-FFF2-40B4-BE49-F238E27FC236}">
                <a16:creationId xmlns:a16="http://schemas.microsoft.com/office/drawing/2014/main" id="{6BE79143-25B6-E048-C387-E7EE9A74E7B2}"/>
              </a:ext>
            </a:extLst>
          </p:cNvPr>
          <p:cNvPicPr>
            <a:picLocks noChangeAspect="1"/>
          </p:cNvPicPr>
          <p:nvPr/>
        </p:nvPicPr>
        <p:blipFill>
          <a:blip r:embed="rId3"/>
          <a:stretch>
            <a:fillRect/>
          </a:stretch>
        </p:blipFill>
        <p:spPr>
          <a:xfrm>
            <a:off x="588376" y="2468880"/>
            <a:ext cx="7333994" cy="434539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IN" sz="4200"/>
              <a:t>Sales by Weekday</a:t>
            </a:r>
          </a:p>
        </p:txBody>
      </p:sp>
      <p:sp>
        <p:nvSpPr>
          <p:cNvPr id="23"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None/>
            </a:pPr>
            <a:r>
              <a:rPr lang="en-IN" sz="1000" b="1" i="0" u="none" strike="noStrike" dirty="0">
                <a:effectLst/>
              </a:rPr>
              <a:t>Key Insights:</a:t>
            </a:r>
          </a:p>
          <a:p>
            <a:pPr>
              <a:buFont typeface="Arial" panose="020B0604020202020204" pitchFamily="34" charset="0"/>
              <a:buChar char="•"/>
            </a:pPr>
            <a:r>
              <a:rPr lang="en-IN" sz="1000" i="0" u="none" strike="noStrike" dirty="0">
                <a:effectLst/>
              </a:rPr>
              <a:t>Tuesday had the highest number of transactions (185), making it the busiest sales day.</a:t>
            </a:r>
          </a:p>
          <a:p>
            <a:pPr>
              <a:buFont typeface="Arial" panose="020B0604020202020204" pitchFamily="34" charset="0"/>
              <a:buChar char="•"/>
            </a:pPr>
            <a:r>
              <a:rPr lang="en-IN" sz="1000" i="0" u="none" strike="noStrike" dirty="0">
                <a:effectLst/>
              </a:rPr>
              <a:t>Weekday sales (Tue–Fri) remained consistently high, indicating strong midweek demand.</a:t>
            </a:r>
          </a:p>
          <a:p>
            <a:pPr>
              <a:buFont typeface="Arial" panose="020B0604020202020204" pitchFamily="34" charset="0"/>
              <a:buChar char="•"/>
            </a:pPr>
            <a:r>
              <a:rPr lang="en-IN" sz="1000" i="0" u="none" strike="noStrike" dirty="0">
                <a:effectLst/>
              </a:rPr>
              <a:t>Monday and Sunday recorded the lowest sales (151), suggesting lower footfall at the start and end of the week.</a:t>
            </a:r>
          </a:p>
          <a:p>
            <a:pPr marL="0" indent="0">
              <a:buNone/>
            </a:pPr>
            <a:endParaRPr lang="en-IN" sz="1000" dirty="0"/>
          </a:p>
        </p:txBody>
      </p:sp>
      <p:pic>
        <p:nvPicPr>
          <p:cNvPr id="5" name="Picture 4" descr="A graph of sales by week&#10;&#10;AI-generated content may be incorrect.">
            <a:extLst>
              <a:ext uri="{FF2B5EF4-FFF2-40B4-BE49-F238E27FC236}">
                <a16:creationId xmlns:a16="http://schemas.microsoft.com/office/drawing/2014/main" id="{652A7702-9A15-BB54-0FC1-D55A795FBCAF}"/>
              </a:ext>
            </a:extLst>
          </p:cNvPr>
          <p:cNvPicPr>
            <a:picLocks noChangeAspect="1"/>
          </p:cNvPicPr>
          <p:nvPr/>
        </p:nvPicPr>
        <p:blipFill>
          <a:blip r:embed="rId2"/>
          <a:stretch>
            <a:fillRect/>
          </a:stretch>
        </p:blipFill>
        <p:spPr>
          <a:xfrm>
            <a:off x="1226202" y="2290936"/>
            <a:ext cx="6682451" cy="3959352"/>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IN" sz="3900"/>
              <a:t>Hourly Sales Trend</a:t>
            </a:r>
          </a:p>
        </p:txBody>
      </p:sp>
      <p:sp>
        <p:nvSpPr>
          <p:cNvPr id="3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None/>
            </a:pPr>
            <a:r>
              <a:rPr lang="en-IN" sz="1000" b="1" i="0" u="none" strike="noStrike" dirty="0">
                <a:effectLst/>
              </a:rPr>
              <a:t>Key Insights:</a:t>
            </a:r>
          </a:p>
          <a:p>
            <a:pPr>
              <a:buFont typeface="Arial" panose="020B0604020202020204" pitchFamily="34" charset="0"/>
              <a:buChar char="•"/>
            </a:pPr>
            <a:r>
              <a:rPr lang="en-IN" sz="1000" i="0" u="none" strike="noStrike" dirty="0">
                <a:effectLst/>
              </a:rPr>
              <a:t>10 AM sees the highest sales spike, indicating a strong morning coffee rush.</a:t>
            </a:r>
          </a:p>
          <a:p>
            <a:pPr>
              <a:buFont typeface="Arial" panose="020B0604020202020204" pitchFamily="34" charset="0"/>
              <a:buChar char="•"/>
            </a:pPr>
            <a:r>
              <a:rPr lang="en-IN" sz="1000" i="0" u="none" strike="noStrike" dirty="0">
                <a:effectLst/>
              </a:rPr>
              <a:t>Sales gradually decline post-lunch and stabilize in the evening hours.</a:t>
            </a:r>
          </a:p>
          <a:p>
            <a:pPr>
              <a:buFont typeface="Arial" panose="020B0604020202020204" pitchFamily="34" charset="0"/>
              <a:buChar char="•"/>
            </a:pPr>
            <a:r>
              <a:rPr lang="en-IN" sz="1000" i="0" u="none" strike="noStrike" dirty="0">
                <a:effectLst/>
              </a:rPr>
              <a:t>Secondary peak observed around 7 PM, likely due to evening coffee breaks.</a:t>
            </a:r>
          </a:p>
          <a:p>
            <a:pPr>
              <a:buFont typeface="Arial" panose="020B0604020202020204" pitchFamily="34" charset="0"/>
              <a:buChar char="•"/>
            </a:pPr>
            <a:r>
              <a:rPr lang="en-IN" sz="1000" i="0" u="none" strike="noStrike" dirty="0">
                <a:effectLst/>
              </a:rPr>
              <a:t>Lowest sales occur at 7 AM and 10 PM, outside typical coffee hours.</a:t>
            </a:r>
          </a:p>
          <a:p>
            <a:pPr marL="0" indent="0">
              <a:buNone/>
            </a:pPr>
            <a:endParaRPr lang="en-IN" sz="1000" dirty="0"/>
          </a:p>
        </p:txBody>
      </p:sp>
      <p:pic>
        <p:nvPicPr>
          <p:cNvPr id="5" name="Picture 4" descr="A graph with a line going up&#10;&#10;AI-generated content may be incorrect.">
            <a:extLst>
              <a:ext uri="{FF2B5EF4-FFF2-40B4-BE49-F238E27FC236}">
                <a16:creationId xmlns:a16="http://schemas.microsoft.com/office/drawing/2014/main" id="{BA409462-3A03-1D2F-0CA9-6C942320B7D2}"/>
              </a:ext>
            </a:extLst>
          </p:cNvPr>
          <p:cNvPicPr>
            <a:picLocks noChangeAspect="1"/>
          </p:cNvPicPr>
          <p:nvPr/>
        </p:nvPicPr>
        <p:blipFill>
          <a:blip r:embed="rId2"/>
          <a:srcRect r="1206" b="-1"/>
          <a:stretch>
            <a:fillRect/>
          </a:stretch>
        </p:blipFill>
        <p:spPr>
          <a:xfrm>
            <a:off x="596299" y="2290936"/>
            <a:ext cx="7942257" cy="3959352"/>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IN" sz="4200"/>
              <a:t>Monthly Revenue</a:t>
            </a:r>
          </a:p>
        </p:txBody>
      </p:sp>
      <p:sp>
        <p:nvSpPr>
          <p:cNvPr id="22"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None/>
            </a:pPr>
            <a:r>
              <a:rPr lang="en-IN" sz="1300" b="1" i="0" u="none" strike="noStrike" dirty="0">
                <a:effectLst/>
              </a:rPr>
              <a:t>Key Insights:</a:t>
            </a:r>
          </a:p>
          <a:p>
            <a:pPr>
              <a:buFont typeface="Arial" panose="020B0604020202020204" pitchFamily="34" charset="0"/>
              <a:buChar char="•"/>
            </a:pPr>
            <a:r>
              <a:rPr lang="en-IN" sz="1300" i="0" u="none" strike="noStrike" dirty="0">
                <a:effectLst/>
              </a:rPr>
              <a:t>May recorded the highest revenue at ₹9063 — a clear monthly peak.</a:t>
            </a:r>
          </a:p>
          <a:p>
            <a:pPr>
              <a:buFont typeface="Arial" panose="020B0604020202020204" pitchFamily="34" charset="0"/>
              <a:buChar char="•"/>
            </a:pPr>
            <a:r>
              <a:rPr lang="en-IN" sz="1300" i="0" u="none" strike="noStrike" dirty="0">
                <a:effectLst/>
              </a:rPr>
              <a:t>Revenue dropped in July to ₹6916, the lowest among all months.</a:t>
            </a:r>
          </a:p>
          <a:p>
            <a:pPr>
              <a:buFont typeface="Arial" panose="020B0604020202020204" pitchFamily="34" charset="0"/>
              <a:buChar char="•"/>
            </a:pPr>
            <a:r>
              <a:rPr lang="en-IN" sz="1300" i="0" u="none" strike="noStrike" dirty="0">
                <a:effectLst/>
              </a:rPr>
              <a:t>March and April had steady but lower performance, indicating seasonal demand boost in May.</a:t>
            </a:r>
          </a:p>
          <a:p>
            <a:pPr marL="0" indent="0">
              <a:buNone/>
            </a:pPr>
            <a:endParaRPr lang="en-IN" sz="1300" dirty="0"/>
          </a:p>
        </p:txBody>
      </p:sp>
      <p:pic>
        <p:nvPicPr>
          <p:cNvPr id="5" name="Picture 4" descr="A graph with a line&#10;&#10;AI-generated content may be incorrect.">
            <a:extLst>
              <a:ext uri="{FF2B5EF4-FFF2-40B4-BE49-F238E27FC236}">
                <a16:creationId xmlns:a16="http://schemas.microsoft.com/office/drawing/2014/main" id="{A556A010-7476-9A60-5F83-7F7BEAFE71CA}"/>
              </a:ext>
            </a:extLst>
          </p:cNvPr>
          <p:cNvPicPr>
            <a:picLocks noChangeAspect="1"/>
          </p:cNvPicPr>
          <p:nvPr/>
        </p:nvPicPr>
        <p:blipFill>
          <a:blip r:embed="rId2"/>
          <a:stretch>
            <a:fillRect/>
          </a:stretch>
        </p:blipFill>
        <p:spPr>
          <a:xfrm>
            <a:off x="547783" y="2290936"/>
            <a:ext cx="8039290" cy="3959352"/>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IN"/>
              <a:t>Payment Method Insights</a:t>
            </a:r>
          </a:p>
        </p:txBody>
      </p:sp>
      <p:sp>
        <p:nvSpPr>
          <p:cNvPr id="27"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90721" y="502920"/>
            <a:ext cx="5170932" cy="1463040"/>
          </a:xfrm>
        </p:spPr>
        <p:txBody>
          <a:bodyPr anchor="ctr">
            <a:normAutofit/>
          </a:bodyPr>
          <a:lstStyle/>
          <a:p>
            <a:pPr>
              <a:buNone/>
            </a:pPr>
            <a:r>
              <a:rPr lang="en-IN" sz="1300" b="1" i="0" u="none" strike="noStrike" dirty="0">
                <a:effectLst/>
              </a:rPr>
              <a:t>Key Insights:</a:t>
            </a:r>
          </a:p>
          <a:p>
            <a:pPr>
              <a:buFont typeface="Arial" panose="020B0604020202020204" pitchFamily="34" charset="0"/>
              <a:buChar char="•"/>
            </a:pPr>
            <a:r>
              <a:rPr lang="en-IN" sz="1200" i="0" u="none" strike="noStrike" dirty="0">
                <a:effectLst/>
              </a:rPr>
              <a:t>Card payments dominate the transactions with a 92.1% share.</a:t>
            </a:r>
          </a:p>
          <a:p>
            <a:pPr>
              <a:buFont typeface="Arial" panose="020B0604020202020204" pitchFamily="34" charset="0"/>
              <a:buChar char="•"/>
            </a:pPr>
            <a:r>
              <a:rPr lang="en-IN" sz="1200" i="0" u="none" strike="noStrike" dirty="0">
                <a:effectLst/>
              </a:rPr>
              <a:t>Cash is used rarely, accounting for only 7.9% of all payments.</a:t>
            </a:r>
          </a:p>
          <a:p>
            <a:pPr>
              <a:buFont typeface="Arial" panose="020B0604020202020204" pitchFamily="34" charset="0"/>
              <a:buChar char="•"/>
            </a:pPr>
            <a:r>
              <a:rPr lang="en-IN" sz="1200" i="0" u="none" strike="noStrike" dirty="0">
                <a:effectLst/>
              </a:rPr>
              <a:t>Indicates a strong preference for digital transactions, possibly due to convenience, rewards, or promotions.</a:t>
            </a:r>
          </a:p>
          <a:p>
            <a:pPr marL="0" indent="0">
              <a:buNone/>
            </a:pPr>
            <a:endParaRPr lang="en-IN" sz="1300" dirty="0"/>
          </a:p>
        </p:txBody>
      </p:sp>
      <p:pic>
        <p:nvPicPr>
          <p:cNvPr id="5" name="Picture 4" descr="A pie chart with a number of percentages&#10;&#10;AI-generated content may be incorrect.">
            <a:extLst>
              <a:ext uri="{FF2B5EF4-FFF2-40B4-BE49-F238E27FC236}">
                <a16:creationId xmlns:a16="http://schemas.microsoft.com/office/drawing/2014/main" id="{0C32F449-82AC-7B8F-8414-EE73562F361E}"/>
              </a:ext>
            </a:extLst>
          </p:cNvPr>
          <p:cNvPicPr>
            <a:picLocks noChangeAspect="1"/>
          </p:cNvPicPr>
          <p:nvPr/>
        </p:nvPicPr>
        <p:blipFill>
          <a:blip r:embed="rId2"/>
          <a:stretch>
            <a:fillRect/>
          </a:stretch>
        </p:blipFill>
        <p:spPr>
          <a:xfrm>
            <a:off x="1588636" y="2207687"/>
            <a:ext cx="4487551" cy="4650313"/>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IN" sz="4000"/>
              <a:t>Data Preparation</a:t>
            </a:r>
          </a:p>
        </p:txBody>
      </p:sp>
      <p:sp>
        <p:nvSpPr>
          <p:cNvPr id="40"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1" name="Content Placeholder 2">
            <a:extLst>
              <a:ext uri="{FF2B5EF4-FFF2-40B4-BE49-F238E27FC236}">
                <a16:creationId xmlns:a16="http://schemas.microsoft.com/office/drawing/2014/main" id="{6690D8EB-E5C9-E163-5845-0ED17C57856F}"/>
              </a:ext>
            </a:extLst>
          </p:cNvPr>
          <p:cNvGraphicFramePr>
            <a:graphicFrameLocks noGrp="1"/>
          </p:cNvGraphicFramePr>
          <p:nvPr>
            <p:ph idx="1"/>
            <p:extLst>
              <p:ext uri="{D42A27DB-BD31-4B8C-83A1-F6EECF244321}">
                <p14:modId xmlns:p14="http://schemas.microsoft.com/office/powerpoint/2010/main" val="1041477800"/>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vert="horz" lIns="91440" tIns="45720" rIns="91440" bIns="45720" rtlCol="0" anchor="ctr">
            <a:normAutofit/>
          </a:bodyPr>
          <a:lstStyle/>
          <a:p>
            <a:pPr defTabSz="914400"/>
            <a:r>
              <a:rPr lang="en-US" kern="1200" dirty="0">
                <a:solidFill>
                  <a:schemeClr val="tx1"/>
                </a:solidFill>
                <a:latin typeface="+mj-lt"/>
                <a:ea typeface="+mj-ea"/>
                <a:cs typeface="+mj-cs"/>
              </a:rPr>
              <a:t>Price Comparison: Card vs Cash</a:t>
            </a:r>
          </a:p>
        </p:txBody>
      </p:sp>
      <p:sp>
        <p:nvSpPr>
          <p:cNvPr id="28"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550E2DDF-A22F-25C1-4D79-2DBA1BE2CA18}"/>
              </a:ext>
            </a:extLst>
          </p:cNvPr>
          <p:cNvSpPr txBox="1"/>
          <p:nvPr/>
        </p:nvSpPr>
        <p:spPr>
          <a:xfrm>
            <a:off x="3477004" y="226193"/>
            <a:ext cx="5419866" cy="218614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500" b="1" i="0" u="none" strike="noStrike" dirty="0">
                <a:effectLst/>
              </a:rPr>
              <a:t>Key Insights:</a:t>
            </a:r>
          </a:p>
          <a:p>
            <a:pPr indent="-228600">
              <a:lnSpc>
                <a:spcPct val="90000"/>
              </a:lnSpc>
              <a:spcAft>
                <a:spcPts val="600"/>
              </a:spcAft>
              <a:buFont typeface="Arial" panose="020B0604020202020204" pitchFamily="34" charset="0"/>
              <a:buChar char="•"/>
            </a:pPr>
            <a:endParaRPr lang="en-US" sz="900" b="1" i="0" u="none" strike="noStrike" dirty="0">
              <a:effectLst/>
            </a:endParaRPr>
          </a:p>
          <a:p>
            <a:pPr indent="-228600">
              <a:lnSpc>
                <a:spcPct val="90000"/>
              </a:lnSpc>
              <a:spcAft>
                <a:spcPts val="600"/>
              </a:spcAft>
              <a:buFont typeface="Arial" panose="020B0604020202020204" pitchFamily="34" charset="0"/>
              <a:buChar char="•"/>
            </a:pPr>
            <a:r>
              <a:rPr lang="en-US" sz="1200" i="0" u="none" strike="noStrike" dirty="0">
                <a:effectLst/>
              </a:rPr>
              <a:t>Card payments are consistently cheaper for most coffee types.</a:t>
            </a:r>
          </a:p>
          <a:p>
            <a:pPr indent="-228600">
              <a:lnSpc>
                <a:spcPct val="90000"/>
              </a:lnSpc>
              <a:spcAft>
                <a:spcPts val="600"/>
              </a:spcAft>
              <a:buFont typeface="Arial" panose="020B0604020202020204" pitchFamily="34" charset="0"/>
              <a:buChar char="•"/>
            </a:pPr>
            <a:r>
              <a:rPr lang="en-US" sz="1200" i="0" u="none" strike="noStrike" dirty="0">
                <a:effectLst/>
              </a:rPr>
              <a:t>Espresso</a:t>
            </a:r>
            <a:r>
              <a:rPr lang="en-US" sz="1200" dirty="0"/>
              <a:t> </a:t>
            </a:r>
            <a:r>
              <a:rPr lang="en-US" sz="1200" i="0" u="none" strike="noStrike" dirty="0">
                <a:effectLst/>
              </a:rPr>
              <a:t>and Americano show the highest savings when paid by card (₹5–₹7).</a:t>
            </a:r>
          </a:p>
          <a:p>
            <a:pPr indent="-228600">
              <a:lnSpc>
                <a:spcPct val="90000"/>
              </a:lnSpc>
              <a:spcAft>
                <a:spcPts val="600"/>
              </a:spcAft>
              <a:buFont typeface="Arial" panose="020B0604020202020204" pitchFamily="34" charset="0"/>
              <a:buChar char="•"/>
            </a:pPr>
            <a:r>
              <a:rPr lang="en-IN" sz="1200" b="0" i="0" u="none" strike="noStrike" dirty="0">
                <a:solidFill>
                  <a:srgbClr val="000000"/>
                </a:solidFill>
                <a:effectLst/>
                <a:latin typeface="-webkit-standard"/>
              </a:rPr>
              <a:t>Premium drinks like Latte, Cappuccino, Hot Chocolate, and Cocoa show ₹6.18 higher minimum price when paid in cash (₹39.00) compared to card (₹32.82).</a:t>
            </a:r>
          </a:p>
          <a:p>
            <a:pPr indent="-228600">
              <a:lnSpc>
                <a:spcPct val="90000"/>
              </a:lnSpc>
              <a:spcAft>
                <a:spcPts val="600"/>
              </a:spcAft>
              <a:buFont typeface="Arial" panose="020B0604020202020204" pitchFamily="34" charset="0"/>
              <a:buChar char="•"/>
            </a:pPr>
            <a:r>
              <a:rPr lang="en-US" sz="1200" i="0" u="none" strike="noStrike" dirty="0">
                <a:effectLst/>
              </a:rPr>
              <a:t>Indicates possible digital payment incentives or rounding-up in cash payments.</a:t>
            </a:r>
          </a:p>
        </p:txBody>
      </p:sp>
      <p:pic>
        <p:nvPicPr>
          <p:cNvPr id="5" name="Picture 4" descr="A graph of different colored bars&#10;&#10;AI-generated content may be incorrect.">
            <a:extLst>
              <a:ext uri="{FF2B5EF4-FFF2-40B4-BE49-F238E27FC236}">
                <a16:creationId xmlns:a16="http://schemas.microsoft.com/office/drawing/2014/main" id="{39D1AB55-58C0-49EB-A273-61A10B3A745B}"/>
              </a:ext>
            </a:extLst>
          </p:cNvPr>
          <p:cNvPicPr>
            <a:picLocks noChangeAspect="1"/>
          </p:cNvPicPr>
          <p:nvPr/>
        </p:nvPicPr>
        <p:blipFill>
          <a:blip r:embed="rId2"/>
          <a:stretch>
            <a:fillRect/>
          </a:stretch>
        </p:blipFill>
        <p:spPr>
          <a:xfrm>
            <a:off x="259025" y="2793856"/>
            <a:ext cx="8039290" cy="3959352"/>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32AEEBC8-9D30-42EF-95F2-386C2653FB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502920"/>
            <a:ext cx="2564892" cy="1463040"/>
          </a:xfrm>
        </p:spPr>
        <p:txBody>
          <a:bodyPr anchor="ctr">
            <a:normAutofit/>
          </a:bodyPr>
          <a:lstStyle/>
          <a:p>
            <a:r>
              <a:rPr lang="en-IN" sz="3600"/>
              <a:t>Price Drop by Weekday</a:t>
            </a:r>
          </a:p>
        </p:txBody>
      </p:sp>
      <p:sp>
        <p:nvSpPr>
          <p:cNvPr id="36" name="sketch line">
            <a:extLst>
              <a:ext uri="{FF2B5EF4-FFF2-40B4-BE49-F238E27FC236}">
                <a16:creationId xmlns:a16="http://schemas.microsoft.com/office/drawing/2014/main" id="{2E92FA66-67D7-4CB4-94D3-E643A9AD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480309" y="1227582"/>
            <a:ext cx="1554480" cy="13716"/>
          </a:xfrm>
          <a:custGeom>
            <a:avLst/>
            <a:gdLst>
              <a:gd name="connsiteX0" fmla="*/ 0 w 1554480"/>
              <a:gd name="connsiteY0" fmla="*/ 0 h 13716"/>
              <a:gd name="connsiteX1" fmla="*/ 549250 w 1554480"/>
              <a:gd name="connsiteY1" fmla="*/ 0 h 13716"/>
              <a:gd name="connsiteX2" fmla="*/ 1082954 w 1554480"/>
              <a:gd name="connsiteY2" fmla="*/ 0 h 13716"/>
              <a:gd name="connsiteX3" fmla="*/ 1554480 w 1554480"/>
              <a:gd name="connsiteY3" fmla="*/ 0 h 13716"/>
              <a:gd name="connsiteX4" fmla="*/ 1554480 w 1554480"/>
              <a:gd name="connsiteY4" fmla="*/ 13716 h 13716"/>
              <a:gd name="connsiteX5" fmla="*/ 1067410 w 1554480"/>
              <a:gd name="connsiteY5" fmla="*/ 13716 h 13716"/>
              <a:gd name="connsiteX6" fmla="*/ 549250 w 1554480"/>
              <a:gd name="connsiteY6" fmla="*/ 13716 h 13716"/>
              <a:gd name="connsiteX7" fmla="*/ 0 w 1554480"/>
              <a:gd name="connsiteY7" fmla="*/ 13716 h 13716"/>
              <a:gd name="connsiteX8" fmla="*/ 0 w 1554480"/>
              <a:gd name="connsiteY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4480" h="13716" fill="none" extrusionOk="0">
                <a:moveTo>
                  <a:pt x="0" y="0"/>
                </a:moveTo>
                <a:cubicBezTo>
                  <a:pt x="114141" y="-19864"/>
                  <a:pt x="345055" y="-1657"/>
                  <a:pt x="549250" y="0"/>
                </a:cubicBezTo>
                <a:cubicBezTo>
                  <a:pt x="753445" y="1657"/>
                  <a:pt x="862292" y="-5674"/>
                  <a:pt x="1082954" y="0"/>
                </a:cubicBezTo>
                <a:cubicBezTo>
                  <a:pt x="1303616" y="5674"/>
                  <a:pt x="1363530" y="4537"/>
                  <a:pt x="1554480" y="0"/>
                </a:cubicBezTo>
                <a:cubicBezTo>
                  <a:pt x="1553820" y="4959"/>
                  <a:pt x="1554594" y="10798"/>
                  <a:pt x="1554480" y="13716"/>
                </a:cubicBezTo>
                <a:cubicBezTo>
                  <a:pt x="1338847" y="1555"/>
                  <a:pt x="1215066" y="33279"/>
                  <a:pt x="1067410" y="13716"/>
                </a:cubicBezTo>
                <a:cubicBezTo>
                  <a:pt x="919754" y="-5847"/>
                  <a:pt x="800465" y="-1492"/>
                  <a:pt x="549250" y="13716"/>
                </a:cubicBezTo>
                <a:cubicBezTo>
                  <a:pt x="298035" y="28924"/>
                  <a:pt x="158868" y="18197"/>
                  <a:pt x="0" y="13716"/>
                </a:cubicBezTo>
                <a:cubicBezTo>
                  <a:pt x="488" y="8630"/>
                  <a:pt x="480" y="6612"/>
                  <a:pt x="0" y="0"/>
                </a:cubicBezTo>
                <a:close/>
              </a:path>
              <a:path w="1554480" h="13716" stroke="0" extrusionOk="0">
                <a:moveTo>
                  <a:pt x="0" y="0"/>
                </a:moveTo>
                <a:cubicBezTo>
                  <a:pt x="249941" y="-58"/>
                  <a:pt x="367334" y="23448"/>
                  <a:pt x="502615" y="0"/>
                </a:cubicBezTo>
                <a:cubicBezTo>
                  <a:pt x="637897" y="-23448"/>
                  <a:pt x="813653" y="-20418"/>
                  <a:pt x="974141" y="0"/>
                </a:cubicBezTo>
                <a:cubicBezTo>
                  <a:pt x="1134629" y="20418"/>
                  <a:pt x="1268772" y="6288"/>
                  <a:pt x="1554480" y="0"/>
                </a:cubicBezTo>
                <a:cubicBezTo>
                  <a:pt x="1554232" y="4157"/>
                  <a:pt x="1554673" y="7559"/>
                  <a:pt x="1554480" y="13716"/>
                </a:cubicBezTo>
                <a:cubicBezTo>
                  <a:pt x="1336087" y="7600"/>
                  <a:pt x="1310024" y="15187"/>
                  <a:pt x="1067410" y="13716"/>
                </a:cubicBezTo>
                <a:cubicBezTo>
                  <a:pt x="824796" y="12246"/>
                  <a:pt x="787902" y="30075"/>
                  <a:pt x="518160" y="13716"/>
                </a:cubicBezTo>
                <a:cubicBezTo>
                  <a:pt x="248418" y="-2643"/>
                  <a:pt x="133160" y="4633"/>
                  <a:pt x="0" y="13716"/>
                </a:cubicBezTo>
                <a:cubicBezTo>
                  <a:pt x="43" y="9160"/>
                  <a:pt x="-111" y="481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3477004" y="0"/>
            <a:ext cx="5184649" cy="2404391"/>
          </a:xfrm>
        </p:spPr>
        <p:txBody>
          <a:bodyPr anchor="ctr">
            <a:normAutofit/>
          </a:bodyPr>
          <a:lstStyle/>
          <a:p>
            <a:pPr>
              <a:buNone/>
            </a:pPr>
            <a:r>
              <a:rPr lang="en-IN" sz="1500" b="1" i="0" u="none" strike="noStrike" dirty="0">
                <a:effectLst/>
              </a:rPr>
              <a:t>Key Insights:</a:t>
            </a:r>
          </a:p>
          <a:p>
            <a:pPr>
              <a:buNone/>
            </a:pPr>
            <a:endParaRPr lang="en-IN" sz="1500" b="1" i="0" u="none" strike="noStrike" dirty="0">
              <a:effectLst/>
            </a:endParaRPr>
          </a:p>
          <a:p>
            <a:r>
              <a:rPr lang="en-IN" sz="1200" dirty="0"/>
              <a:t>Tuesday shows the lowest average price for Espresso (₹19.75) — possibly a midweek offer.</a:t>
            </a:r>
          </a:p>
          <a:p>
            <a:r>
              <a:rPr lang="en-IN" sz="1200" dirty="0"/>
              <a:t>Wednesday still shows moderately low prices for several types, including Cortado and Americano.</a:t>
            </a:r>
          </a:p>
          <a:p>
            <a:pPr>
              <a:buFont typeface="Arial" panose="020B0604020202020204" pitchFamily="34" charset="0"/>
              <a:buChar char="•"/>
            </a:pPr>
            <a:r>
              <a:rPr lang="en-IN" sz="1200" i="0" u="none" strike="noStrike" dirty="0">
                <a:effectLst/>
              </a:rPr>
              <a:t>Cocoa and Hot Chocolate peak on Saturday, possibly due to weekend demand.</a:t>
            </a:r>
          </a:p>
          <a:p>
            <a:pPr>
              <a:buFont typeface="Arial" panose="020B0604020202020204" pitchFamily="34" charset="0"/>
              <a:buChar char="•"/>
            </a:pPr>
            <a:r>
              <a:rPr lang="en-IN" sz="1200" i="0" u="none" strike="noStrike" dirty="0">
                <a:effectLst/>
              </a:rPr>
              <a:t>Latte prices remain stable across the week with minor fluctuations.</a:t>
            </a:r>
          </a:p>
          <a:p>
            <a:endParaRPr lang="en-IN" sz="1000" dirty="0"/>
          </a:p>
        </p:txBody>
      </p:sp>
      <p:pic>
        <p:nvPicPr>
          <p:cNvPr id="5" name="Picture 4" descr="A graph of coffee prices&#10;&#10;AI-generated content may be incorrect.">
            <a:extLst>
              <a:ext uri="{FF2B5EF4-FFF2-40B4-BE49-F238E27FC236}">
                <a16:creationId xmlns:a16="http://schemas.microsoft.com/office/drawing/2014/main" id="{CEBCA2D6-3C4B-623C-9D6B-F17D43F65FC2}"/>
              </a:ext>
            </a:extLst>
          </p:cNvPr>
          <p:cNvPicPr>
            <a:picLocks noChangeAspect="1"/>
          </p:cNvPicPr>
          <p:nvPr/>
        </p:nvPicPr>
        <p:blipFill>
          <a:blip r:embed="rId2"/>
          <a:stretch>
            <a:fillRect/>
          </a:stretch>
        </p:blipFill>
        <p:spPr>
          <a:xfrm>
            <a:off x="0" y="2404391"/>
            <a:ext cx="8181474" cy="431572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IN" sz="3100"/>
              <a:t>Top Buyers’ Preferences</a:t>
            </a:r>
          </a:p>
        </p:txBody>
      </p:sp>
      <p:pic>
        <p:nvPicPr>
          <p:cNvPr id="5" name="Picture 4" descr="A graph of different colored bars&#10;&#10;AI-generated content may be incorrect.">
            <a:extLst>
              <a:ext uri="{FF2B5EF4-FFF2-40B4-BE49-F238E27FC236}">
                <a16:creationId xmlns:a16="http://schemas.microsoft.com/office/drawing/2014/main" id="{C4A2ADDA-4976-6487-C95F-B60FD2E208EC}"/>
              </a:ext>
            </a:extLst>
          </p:cNvPr>
          <p:cNvPicPr>
            <a:picLocks noChangeAspect="1"/>
          </p:cNvPicPr>
          <p:nvPr/>
        </p:nvPicPr>
        <p:blipFill>
          <a:blip r:embed="rId2"/>
          <a:srcRect t="11280" b="6741"/>
          <a:stretch>
            <a:fillRect/>
          </a:stretch>
        </p:blipFill>
        <p:spPr>
          <a:xfrm>
            <a:off x="0" y="385011"/>
            <a:ext cx="9143980" cy="3506076"/>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p:cNvSpPr>
            <a:spLocks noGrp="1"/>
          </p:cNvSpPr>
          <p:nvPr>
            <p:ph idx="1"/>
          </p:nvPr>
        </p:nvSpPr>
        <p:spPr>
          <a:xfrm>
            <a:off x="2828925" y="4137861"/>
            <a:ext cx="5614060" cy="2452687"/>
          </a:xfrm>
        </p:spPr>
        <p:txBody>
          <a:bodyPr anchor="ctr">
            <a:normAutofit/>
          </a:bodyPr>
          <a:lstStyle/>
          <a:p>
            <a:pPr>
              <a:buNone/>
            </a:pPr>
            <a:r>
              <a:rPr lang="en-IN" sz="1500" b="1" i="0" u="none" strike="noStrike" dirty="0">
                <a:effectLst/>
              </a:rPr>
              <a:t>Key Insights:</a:t>
            </a:r>
          </a:p>
          <a:p>
            <a:pPr>
              <a:buFont typeface="Arial" panose="020B0604020202020204" pitchFamily="34" charset="0"/>
              <a:buChar char="•"/>
            </a:pPr>
            <a:r>
              <a:rPr lang="en-IN" sz="1500" i="0" u="none" strike="noStrike" dirty="0">
                <a:effectLst/>
              </a:rPr>
              <a:t>Each top buyer showed clear loyalty to 2–3 specific coffee types.</a:t>
            </a:r>
          </a:p>
          <a:p>
            <a:pPr>
              <a:buFont typeface="Arial" panose="020B0604020202020204" pitchFamily="34" charset="0"/>
              <a:buChar char="•"/>
            </a:pPr>
            <a:r>
              <a:rPr lang="en-IN" sz="1500" i="0" u="none" strike="noStrike" dirty="0">
                <a:effectLst/>
              </a:rPr>
              <a:t>Americano and Americano with Milk were most preferred across buyers.</a:t>
            </a:r>
          </a:p>
          <a:p>
            <a:pPr>
              <a:buFont typeface="Arial" panose="020B0604020202020204" pitchFamily="34" charset="0"/>
              <a:buChar char="•"/>
            </a:pPr>
            <a:r>
              <a:rPr lang="en-IN" sz="1500" i="0" u="none" strike="noStrike" dirty="0">
                <a:effectLst/>
              </a:rPr>
              <a:t>Buyer AMON-0000-0000-0009 showed strong preference for Latte (23 purchases).</a:t>
            </a:r>
          </a:p>
          <a:p>
            <a:pPr>
              <a:buFont typeface="Arial" panose="020B0604020202020204" pitchFamily="34" charset="0"/>
              <a:buChar char="•"/>
            </a:pPr>
            <a:r>
              <a:rPr lang="en-IN" sz="1500" i="0" u="none" strike="noStrike" dirty="0">
                <a:effectLst/>
              </a:rPr>
              <a:t>Buyer AMON-0000-0000-0012 made 40+ Americano purchases — highest among all.</a:t>
            </a:r>
          </a:p>
          <a:p>
            <a:endParaRPr lang="en-IN" sz="15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Freeform: Shape 18">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41754"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1" name="Freeform: Shape 20">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334896"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278320" y="1161288"/>
            <a:ext cx="2578608" cy="1239012"/>
          </a:xfrm>
        </p:spPr>
        <p:txBody>
          <a:bodyPr anchor="ctr">
            <a:normAutofit/>
          </a:bodyPr>
          <a:lstStyle/>
          <a:p>
            <a:r>
              <a:rPr lang="en-IN" sz="2400"/>
              <a:t>Revenue by Coffee Type</a:t>
            </a:r>
          </a:p>
        </p:txBody>
      </p:sp>
      <p:sp>
        <p:nvSpPr>
          <p:cNvPr id="23" name="Rectangle 2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96012"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2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96919" y="2443480"/>
            <a:ext cx="25374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278320" y="2718054"/>
            <a:ext cx="2579180" cy="3207258"/>
          </a:xfrm>
        </p:spPr>
        <p:txBody>
          <a:bodyPr anchor="t">
            <a:normAutofit/>
          </a:bodyPr>
          <a:lstStyle/>
          <a:p>
            <a:pPr>
              <a:buNone/>
            </a:pPr>
            <a:r>
              <a:rPr lang="en-IN" sz="1400" b="1" i="0" u="none" strike="noStrike">
                <a:effectLst/>
              </a:rPr>
              <a:t>Key Insights:</a:t>
            </a:r>
          </a:p>
          <a:p>
            <a:pPr>
              <a:buFont typeface="Arial" panose="020B0604020202020204" pitchFamily="34" charset="0"/>
              <a:buChar char="•"/>
            </a:pPr>
            <a:r>
              <a:rPr lang="en-IN" sz="1400" i="0" u="none" strike="noStrike">
                <a:effectLst/>
              </a:rPr>
              <a:t>Latte, Americano with Milk, and Cappuccino were the top revenue drivers.</a:t>
            </a:r>
          </a:p>
          <a:p>
            <a:pPr>
              <a:buFont typeface="Arial" panose="020B0604020202020204" pitchFamily="34" charset="0"/>
              <a:buChar char="•"/>
            </a:pPr>
            <a:r>
              <a:rPr lang="en-IN" sz="1400" i="0" u="none" strike="noStrike">
                <a:effectLst/>
              </a:rPr>
              <a:t>Latte alone generated ₹9009, the highest among all.</a:t>
            </a:r>
          </a:p>
          <a:p>
            <a:pPr>
              <a:buFont typeface="Arial" panose="020B0604020202020204" pitchFamily="34" charset="0"/>
              <a:buChar char="•"/>
            </a:pPr>
            <a:r>
              <a:rPr lang="en-IN" sz="1400" i="0" u="none" strike="noStrike">
                <a:effectLst/>
              </a:rPr>
              <a:t>Espresso and Cocoa contributed least to total revenue, under ₹1300 each.</a:t>
            </a:r>
          </a:p>
          <a:p>
            <a:pPr>
              <a:buFont typeface="Arial" panose="020B0604020202020204" pitchFamily="34" charset="0"/>
              <a:buChar char="•"/>
            </a:pPr>
            <a:r>
              <a:rPr lang="en-IN" sz="1400" i="0" u="none" strike="noStrike">
                <a:effectLst/>
              </a:rPr>
              <a:t>Suggests a preference for premium coffee among buyers.</a:t>
            </a:r>
          </a:p>
          <a:p>
            <a:endParaRPr lang="en-IN" sz="1400"/>
          </a:p>
        </p:txBody>
      </p:sp>
      <p:pic>
        <p:nvPicPr>
          <p:cNvPr id="5" name="Picture 4" descr="A graph showing the amount of revenue&#10;&#10;AI-generated content may be incorrect.">
            <a:extLst>
              <a:ext uri="{FF2B5EF4-FFF2-40B4-BE49-F238E27FC236}">
                <a16:creationId xmlns:a16="http://schemas.microsoft.com/office/drawing/2014/main" id="{A11A29F2-2A31-902C-C223-99DC57D94F60}"/>
              </a:ext>
            </a:extLst>
          </p:cNvPr>
          <p:cNvPicPr>
            <a:picLocks noChangeAspect="1"/>
          </p:cNvPicPr>
          <p:nvPr/>
        </p:nvPicPr>
        <p:blipFill>
          <a:blip r:embed="rId2"/>
          <a:stretch>
            <a:fillRect/>
          </a:stretch>
        </p:blipFill>
        <p:spPr>
          <a:xfrm>
            <a:off x="3675888" y="1941308"/>
            <a:ext cx="5191506" cy="3075967"/>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Three cups of espresso ready to be served">
            <a:extLst>
              <a:ext uri="{FF2B5EF4-FFF2-40B4-BE49-F238E27FC236}">
                <a16:creationId xmlns:a16="http://schemas.microsoft.com/office/drawing/2014/main" id="{6E43B499-42A4-E611-B459-AEB109C4F226}"/>
              </a:ext>
            </a:extLst>
          </p:cNvPr>
          <p:cNvPicPr>
            <a:picLocks noChangeAspect="1"/>
          </p:cNvPicPr>
          <p:nvPr/>
        </p:nvPicPr>
        <p:blipFill>
          <a:blip r:embed="rId3"/>
          <a:srcRect l="18033" r="21352"/>
          <a:stretch>
            <a:fillRect/>
          </a:stretch>
        </p:blipFill>
        <p:spPr>
          <a:xfrm>
            <a:off x="20" y="11"/>
            <a:ext cx="3918767" cy="4848716"/>
          </a:xfrm>
          <a:prstGeom prst="rect">
            <a:avLst/>
          </a:prstGeom>
        </p:spPr>
      </p:pic>
      <p:sp>
        <p:nvSpPr>
          <p:cNvPr id="11" name="Rectangle 10">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955894" y="3271199"/>
            <a:ext cx="1630908" cy="5542697"/>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2296081" y="2296080"/>
            <a:ext cx="6854280" cy="226211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5" name="Rectangle 14">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346242" y="4425055"/>
            <a:ext cx="2196454"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TextBox 2">
            <a:extLst>
              <a:ext uri="{FF2B5EF4-FFF2-40B4-BE49-F238E27FC236}">
                <a16:creationId xmlns:a16="http://schemas.microsoft.com/office/drawing/2014/main" id="{0C8CBF0B-87A1-82C1-D75C-CECF4BA32A98}"/>
              </a:ext>
            </a:extLst>
          </p:cNvPr>
          <p:cNvSpPr txBox="1"/>
          <p:nvPr/>
        </p:nvSpPr>
        <p:spPr>
          <a:xfrm>
            <a:off x="3918787" y="334804"/>
            <a:ext cx="5116928" cy="260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b="1" i="0" u="none" strike="noStrike" dirty="0">
                <a:effectLst/>
              </a:rPr>
              <a:t>Key Insights</a:t>
            </a:r>
          </a:p>
          <a:p>
            <a:pPr indent="-228600">
              <a:lnSpc>
                <a:spcPct val="90000"/>
              </a:lnSpc>
              <a:spcAft>
                <a:spcPts val="600"/>
              </a:spcAft>
              <a:buFont typeface="Arial" panose="020B0604020202020204" pitchFamily="34" charset="0"/>
              <a:buChar char="•"/>
            </a:pPr>
            <a:r>
              <a:rPr lang="en-US" sz="1200" b="1" i="0" u="none" strike="noStrike" dirty="0">
                <a:effectLst/>
              </a:rPr>
              <a:t>Americano with Milk</a:t>
            </a:r>
            <a:r>
              <a:rPr lang="en-US" sz="1200" b="0" i="0" u="none" strike="noStrike" dirty="0">
                <a:effectLst/>
              </a:rPr>
              <a:t> is the most popular drink across all buyer categories.</a:t>
            </a:r>
          </a:p>
          <a:p>
            <a:pPr indent="-228600">
              <a:lnSpc>
                <a:spcPct val="90000"/>
              </a:lnSpc>
              <a:spcAft>
                <a:spcPts val="600"/>
              </a:spcAft>
              <a:buFont typeface="Arial" panose="020B0604020202020204" pitchFamily="34" charset="0"/>
              <a:buChar char="•"/>
            </a:pPr>
            <a:r>
              <a:rPr lang="en-US" sz="1200" b="1" i="0" u="none" strike="noStrike" dirty="0">
                <a:effectLst/>
              </a:rPr>
              <a:t>10 AM</a:t>
            </a:r>
            <a:r>
              <a:rPr lang="en-US" sz="1200" b="0" i="0" u="none" strike="noStrike" dirty="0">
                <a:effectLst/>
              </a:rPr>
              <a:t> and </a:t>
            </a:r>
            <a:r>
              <a:rPr lang="en-US" sz="1200" b="1" i="0" u="none" strike="noStrike" dirty="0">
                <a:effectLst/>
              </a:rPr>
              <a:t>Tuesdays</a:t>
            </a:r>
            <a:r>
              <a:rPr lang="en-US" sz="1200" b="0" i="0" u="none" strike="noStrike" dirty="0">
                <a:effectLst/>
              </a:rPr>
              <a:t> show the highest sales volume.</a:t>
            </a:r>
          </a:p>
          <a:p>
            <a:pPr indent="-228600">
              <a:lnSpc>
                <a:spcPct val="90000"/>
              </a:lnSpc>
              <a:spcAft>
                <a:spcPts val="600"/>
              </a:spcAft>
              <a:buFont typeface="Arial" panose="020B0604020202020204" pitchFamily="34" charset="0"/>
              <a:buChar char="•"/>
            </a:pPr>
            <a:r>
              <a:rPr lang="en-US" sz="1200" b="1" i="0" u="none" strike="noStrike" dirty="0">
                <a:effectLst/>
              </a:rPr>
              <a:t>Card payments</a:t>
            </a:r>
            <a:r>
              <a:rPr lang="en-US" sz="1200" b="0" i="0" u="none" strike="noStrike" dirty="0">
                <a:effectLst/>
              </a:rPr>
              <a:t> dominate over cash, indicating a tech-savvy customer base.</a:t>
            </a:r>
          </a:p>
          <a:p>
            <a:pPr indent="-228600">
              <a:lnSpc>
                <a:spcPct val="90000"/>
              </a:lnSpc>
              <a:spcAft>
                <a:spcPts val="600"/>
              </a:spcAft>
              <a:buFont typeface="Arial" panose="020B0604020202020204" pitchFamily="34" charset="0"/>
              <a:buChar char="•"/>
            </a:pPr>
            <a:r>
              <a:rPr lang="en-US" sz="1200" b="1" i="0" u="none" strike="noStrike" dirty="0">
                <a:effectLst/>
              </a:rPr>
              <a:t>Midweek (Wednesday)</a:t>
            </a:r>
            <a:r>
              <a:rPr lang="en-US" sz="1200" b="0" i="0" u="none" strike="noStrike" dirty="0">
                <a:effectLst/>
              </a:rPr>
              <a:t> prices tend to dip, possibly indicating promotional pricing or lower demand.</a:t>
            </a:r>
          </a:p>
          <a:p>
            <a:pPr indent="-228600">
              <a:lnSpc>
                <a:spcPct val="90000"/>
              </a:lnSpc>
              <a:spcAft>
                <a:spcPts val="600"/>
              </a:spcAft>
              <a:buFont typeface="Arial" panose="020B0604020202020204" pitchFamily="34" charset="0"/>
              <a:buChar char="•"/>
            </a:pPr>
            <a:r>
              <a:rPr lang="en-US" sz="1200" b="1" i="0" u="none" strike="noStrike" dirty="0">
                <a:effectLst/>
              </a:rPr>
              <a:t>Top 5 buyers</a:t>
            </a:r>
            <a:r>
              <a:rPr lang="en-US" sz="1200" b="0" i="0" u="none" strike="noStrike" dirty="0">
                <a:effectLst/>
              </a:rPr>
              <a:t> maintain consistent preferences, suggesting customer loyalty and habitual purchasing behavior.</a:t>
            </a:r>
          </a:p>
        </p:txBody>
      </p:sp>
      <p:sp>
        <p:nvSpPr>
          <p:cNvPr id="5" name="TextBox 4">
            <a:extLst>
              <a:ext uri="{FF2B5EF4-FFF2-40B4-BE49-F238E27FC236}">
                <a16:creationId xmlns:a16="http://schemas.microsoft.com/office/drawing/2014/main" id="{4B3AFD91-41FA-1142-89A6-A7BFE660103A}"/>
              </a:ext>
            </a:extLst>
          </p:cNvPr>
          <p:cNvSpPr txBox="1"/>
          <p:nvPr/>
        </p:nvSpPr>
        <p:spPr>
          <a:xfrm>
            <a:off x="3918787" y="3492335"/>
            <a:ext cx="5225193" cy="2600712"/>
          </a:xfrm>
          <a:prstGeom prst="rect">
            <a:avLst/>
          </a:prstGeom>
          <a:noFill/>
        </p:spPr>
        <p:txBody>
          <a:bodyPr wrap="square">
            <a:spAutoFit/>
          </a:bodyPr>
          <a:lstStyle/>
          <a:p>
            <a:pPr algn="l">
              <a:spcAft>
                <a:spcPts val="600"/>
              </a:spcAft>
              <a:buNone/>
            </a:pPr>
            <a:r>
              <a:rPr lang="en-IN" b="1" i="0" u="none" strike="noStrike" dirty="0">
                <a:solidFill>
                  <a:srgbClr val="000000"/>
                </a:solidFill>
                <a:effectLst/>
              </a:rPr>
              <a:t>Recommendations</a:t>
            </a:r>
          </a:p>
          <a:p>
            <a:pPr algn="l">
              <a:spcAft>
                <a:spcPts val="600"/>
              </a:spcAft>
              <a:buFont typeface="Arial" panose="020B0604020202020204" pitchFamily="34" charset="0"/>
              <a:buChar char="•"/>
            </a:pPr>
            <a:r>
              <a:rPr lang="en-IN" sz="1200" b="0" i="0" u="none" strike="noStrike" dirty="0">
                <a:solidFill>
                  <a:srgbClr val="000000"/>
                </a:solidFill>
                <a:effectLst/>
              </a:rPr>
              <a:t>Promote </a:t>
            </a:r>
            <a:r>
              <a:rPr lang="en-IN" sz="1200" b="1" i="0" u="none" strike="noStrike" dirty="0">
                <a:solidFill>
                  <a:srgbClr val="000000"/>
                </a:solidFill>
                <a:effectLst/>
              </a:rPr>
              <a:t>combo offers</a:t>
            </a:r>
            <a:r>
              <a:rPr lang="en-IN" sz="1200" b="0" i="0" u="none" strike="noStrike" dirty="0">
                <a:solidFill>
                  <a:srgbClr val="000000"/>
                </a:solidFill>
                <a:effectLst/>
              </a:rPr>
              <a:t> or </a:t>
            </a:r>
            <a:r>
              <a:rPr lang="en-IN" sz="1200" b="1" i="0" u="none" strike="noStrike" dirty="0">
                <a:solidFill>
                  <a:srgbClr val="000000"/>
                </a:solidFill>
                <a:effectLst/>
              </a:rPr>
              <a:t>discounts</a:t>
            </a:r>
            <a:r>
              <a:rPr lang="en-IN" sz="1200" b="0" i="0" u="none" strike="noStrike" dirty="0">
                <a:solidFill>
                  <a:srgbClr val="000000"/>
                </a:solidFill>
                <a:effectLst/>
              </a:rPr>
              <a:t> on Americano with Milk to increase upselling.</a:t>
            </a:r>
          </a:p>
          <a:p>
            <a:pPr algn="l">
              <a:spcAft>
                <a:spcPts val="600"/>
              </a:spcAft>
              <a:buFont typeface="Arial" panose="020B0604020202020204" pitchFamily="34" charset="0"/>
              <a:buChar char="•"/>
            </a:pPr>
            <a:r>
              <a:rPr lang="en-IN" sz="1200" b="0" i="0" u="none" strike="noStrike" dirty="0">
                <a:solidFill>
                  <a:srgbClr val="000000"/>
                </a:solidFill>
                <a:effectLst/>
              </a:rPr>
              <a:t>Run </a:t>
            </a:r>
            <a:r>
              <a:rPr lang="en-IN" sz="1200" b="1" i="0" u="none" strike="noStrike" dirty="0">
                <a:solidFill>
                  <a:srgbClr val="000000"/>
                </a:solidFill>
                <a:effectLst/>
              </a:rPr>
              <a:t>special campaigns</a:t>
            </a:r>
            <a:r>
              <a:rPr lang="en-IN" sz="1200" b="0" i="0" u="none" strike="noStrike" dirty="0">
                <a:solidFill>
                  <a:srgbClr val="000000"/>
                </a:solidFill>
                <a:effectLst/>
              </a:rPr>
              <a:t> or </a:t>
            </a:r>
            <a:r>
              <a:rPr lang="en-IN" sz="1200" b="1" i="0" u="none" strike="noStrike" dirty="0">
                <a:solidFill>
                  <a:srgbClr val="000000"/>
                </a:solidFill>
                <a:effectLst/>
              </a:rPr>
              <a:t>flash sales</a:t>
            </a:r>
            <a:r>
              <a:rPr lang="en-IN" sz="1200" b="0" i="0" u="none" strike="noStrike" dirty="0">
                <a:solidFill>
                  <a:srgbClr val="000000"/>
                </a:solidFill>
                <a:effectLst/>
              </a:rPr>
              <a:t> on </a:t>
            </a:r>
            <a:r>
              <a:rPr lang="en-IN" sz="1200" b="1" i="0" u="none" strike="noStrike" dirty="0">
                <a:solidFill>
                  <a:srgbClr val="000000"/>
                </a:solidFill>
                <a:effectLst/>
              </a:rPr>
              <a:t>Tuesdays around 10 AM</a:t>
            </a:r>
            <a:r>
              <a:rPr lang="en-IN" sz="1200" b="0" i="0" u="none" strike="noStrike" dirty="0">
                <a:solidFill>
                  <a:srgbClr val="000000"/>
                </a:solidFill>
                <a:effectLst/>
              </a:rPr>
              <a:t> to boost peak-time sales.</a:t>
            </a:r>
          </a:p>
          <a:p>
            <a:pPr algn="l">
              <a:spcAft>
                <a:spcPts val="600"/>
              </a:spcAft>
              <a:buFont typeface="Arial" panose="020B0604020202020204" pitchFamily="34" charset="0"/>
              <a:buChar char="•"/>
            </a:pPr>
            <a:r>
              <a:rPr lang="en-IN" sz="1200" b="0" i="0" u="none" strike="noStrike" dirty="0">
                <a:solidFill>
                  <a:srgbClr val="000000"/>
                </a:solidFill>
                <a:effectLst/>
              </a:rPr>
              <a:t>Encourage more customers to use </a:t>
            </a:r>
            <a:r>
              <a:rPr lang="en-IN" sz="1200" b="1" i="0" u="none" strike="noStrike" dirty="0">
                <a:solidFill>
                  <a:srgbClr val="000000"/>
                </a:solidFill>
                <a:effectLst/>
              </a:rPr>
              <a:t>card payments</a:t>
            </a:r>
            <a:r>
              <a:rPr lang="en-IN" sz="1200" b="0" i="0" u="none" strike="noStrike" dirty="0">
                <a:solidFill>
                  <a:srgbClr val="000000"/>
                </a:solidFill>
                <a:effectLst/>
              </a:rPr>
              <a:t> through loyalty rewards or cashback offers.</a:t>
            </a:r>
          </a:p>
          <a:p>
            <a:pPr algn="l">
              <a:spcAft>
                <a:spcPts val="600"/>
              </a:spcAft>
              <a:buFont typeface="Arial" panose="020B0604020202020204" pitchFamily="34" charset="0"/>
              <a:buChar char="•"/>
            </a:pPr>
            <a:r>
              <a:rPr lang="en-IN" sz="1200" b="0" i="0" u="none" strike="noStrike" dirty="0">
                <a:solidFill>
                  <a:srgbClr val="000000"/>
                </a:solidFill>
                <a:effectLst/>
              </a:rPr>
              <a:t>Explore </a:t>
            </a:r>
            <a:r>
              <a:rPr lang="en-IN" sz="1200" b="1" i="0" u="none" strike="noStrike" dirty="0">
                <a:solidFill>
                  <a:srgbClr val="000000"/>
                </a:solidFill>
                <a:effectLst/>
              </a:rPr>
              <a:t>midweek promotional pricing strategies</a:t>
            </a:r>
            <a:r>
              <a:rPr lang="en-IN" sz="1200" b="0" i="0" u="none" strike="noStrike" dirty="0">
                <a:solidFill>
                  <a:srgbClr val="000000"/>
                </a:solidFill>
                <a:effectLst/>
              </a:rPr>
              <a:t> to increase traffic on low-demand days.</a:t>
            </a:r>
          </a:p>
          <a:p>
            <a:pPr algn="l">
              <a:spcAft>
                <a:spcPts val="600"/>
              </a:spcAft>
              <a:buFont typeface="Arial" panose="020B0604020202020204" pitchFamily="34" charset="0"/>
              <a:buChar char="•"/>
            </a:pPr>
            <a:r>
              <a:rPr lang="en-IN" sz="1200" b="0" i="0" u="none" strike="noStrike" dirty="0">
                <a:solidFill>
                  <a:srgbClr val="000000"/>
                </a:solidFill>
                <a:effectLst/>
              </a:rPr>
              <a:t>Consider </a:t>
            </a:r>
            <a:r>
              <a:rPr lang="en-IN" sz="1200" b="1" i="0" u="none" strike="noStrike" dirty="0">
                <a:solidFill>
                  <a:srgbClr val="000000"/>
                </a:solidFill>
                <a:effectLst/>
              </a:rPr>
              <a:t>personalized marketing</a:t>
            </a:r>
            <a:r>
              <a:rPr lang="en-IN" sz="1200" b="0" i="0" u="none" strike="noStrike" dirty="0">
                <a:solidFill>
                  <a:srgbClr val="000000"/>
                </a:solidFill>
                <a:effectLst/>
              </a:rPr>
              <a:t> for top buyers based on their consistent order history.</a:t>
            </a:r>
          </a:p>
        </p:txBody>
      </p:sp>
    </p:spTree>
    <p:extLst>
      <p:ext uri="{BB962C8B-B14F-4D97-AF65-F5344CB8AC3E}">
        <p14:creationId xmlns:p14="http://schemas.microsoft.com/office/powerpoint/2010/main" val="3989131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5DB3719-6FDC-4E5D-891D-FF40B7300F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a:t>Techniques &amp; Libraries Used</a:t>
            </a:r>
          </a:p>
        </p:txBody>
      </p:sp>
      <p:sp>
        <p:nvSpPr>
          <p:cNvPr id="11" name="sketch line">
            <a:extLst>
              <a:ext uri="{FF2B5EF4-FFF2-40B4-BE49-F238E27FC236}">
                <a16:creationId xmlns:a16="http://schemas.microsoft.com/office/drawing/2014/main" id="{E0CBAC23-2E3F-4A90-BA59-F8299F6A54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1865313"/>
            <a:ext cx="7818120" cy="18288"/>
          </a:xfrm>
          <a:custGeom>
            <a:avLst/>
            <a:gdLst>
              <a:gd name="connsiteX0" fmla="*/ 0 w 7818120"/>
              <a:gd name="connsiteY0" fmla="*/ 0 h 18288"/>
              <a:gd name="connsiteX1" fmla="*/ 416966 w 7818120"/>
              <a:gd name="connsiteY1" fmla="*/ 0 h 18288"/>
              <a:gd name="connsiteX2" fmla="*/ 1146658 w 7818120"/>
              <a:gd name="connsiteY2" fmla="*/ 0 h 18288"/>
              <a:gd name="connsiteX3" fmla="*/ 1563624 w 7818120"/>
              <a:gd name="connsiteY3" fmla="*/ 0 h 18288"/>
              <a:gd name="connsiteX4" fmla="*/ 2136953 w 7818120"/>
              <a:gd name="connsiteY4" fmla="*/ 0 h 18288"/>
              <a:gd name="connsiteX5" fmla="*/ 2944825 w 7818120"/>
              <a:gd name="connsiteY5" fmla="*/ 0 h 18288"/>
              <a:gd name="connsiteX6" fmla="*/ 3596335 w 7818120"/>
              <a:gd name="connsiteY6" fmla="*/ 0 h 18288"/>
              <a:gd name="connsiteX7" fmla="*/ 4326026 w 7818120"/>
              <a:gd name="connsiteY7" fmla="*/ 0 h 18288"/>
              <a:gd name="connsiteX8" fmla="*/ 4899355 w 7818120"/>
              <a:gd name="connsiteY8" fmla="*/ 0 h 18288"/>
              <a:gd name="connsiteX9" fmla="*/ 5550865 w 7818120"/>
              <a:gd name="connsiteY9" fmla="*/ 0 h 18288"/>
              <a:gd name="connsiteX10" fmla="*/ 6358738 w 7818120"/>
              <a:gd name="connsiteY10" fmla="*/ 0 h 18288"/>
              <a:gd name="connsiteX11" fmla="*/ 6853885 w 7818120"/>
              <a:gd name="connsiteY11" fmla="*/ 0 h 18288"/>
              <a:gd name="connsiteX12" fmla="*/ 7818120 w 7818120"/>
              <a:gd name="connsiteY12" fmla="*/ 0 h 18288"/>
              <a:gd name="connsiteX13" fmla="*/ 7818120 w 7818120"/>
              <a:gd name="connsiteY13" fmla="*/ 18288 h 18288"/>
              <a:gd name="connsiteX14" fmla="*/ 7244791 w 7818120"/>
              <a:gd name="connsiteY14" fmla="*/ 18288 h 18288"/>
              <a:gd name="connsiteX15" fmla="*/ 6827825 w 7818120"/>
              <a:gd name="connsiteY15" fmla="*/ 18288 h 18288"/>
              <a:gd name="connsiteX16" fmla="*/ 6176315 w 7818120"/>
              <a:gd name="connsiteY16" fmla="*/ 18288 h 18288"/>
              <a:gd name="connsiteX17" fmla="*/ 5681167 w 7818120"/>
              <a:gd name="connsiteY17" fmla="*/ 18288 h 18288"/>
              <a:gd name="connsiteX18" fmla="*/ 5029657 w 7818120"/>
              <a:gd name="connsiteY18" fmla="*/ 18288 h 18288"/>
              <a:gd name="connsiteX19" fmla="*/ 4378147 w 7818120"/>
              <a:gd name="connsiteY19" fmla="*/ 18288 h 18288"/>
              <a:gd name="connsiteX20" fmla="*/ 3726637 w 7818120"/>
              <a:gd name="connsiteY20" fmla="*/ 18288 h 18288"/>
              <a:gd name="connsiteX21" fmla="*/ 3075127 w 7818120"/>
              <a:gd name="connsiteY21" fmla="*/ 18288 h 18288"/>
              <a:gd name="connsiteX22" fmla="*/ 2501798 w 7818120"/>
              <a:gd name="connsiteY22" fmla="*/ 18288 h 18288"/>
              <a:gd name="connsiteX23" fmla="*/ 1772107 w 7818120"/>
              <a:gd name="connsiteY23" fmla="*/ 18288 h 18288"/>
              <a:gd name="connsiteX24" fmla="*/ 1120597 w 7818120"/>
              <a:gd name="connsiteY24" fmla="*/ 18288 h 18288"/>
              <a:gd name="connsiteX25" fmla="*/ 0 w 7818120"/>
              <a:gd name="connsiteY25" fmla="*/ 18288 h 18288"/>
              <a:gd name="connsiteX26" fmla="*/ 0 w 7818120"/>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818120" h="18288" fill="none" extrusionOk="0">
                <a:moveTo>
                  <a:pt x="0" y="0"/>
                </a:moveTo>
                <a:cubicBezTo>
                  <a:pt x="121520" y="-12182"/>
                  <a:pt x="211324" y="18247"/>
                  <a:pt x="416966" y="0"/>
                </a:cubicBezTo>
                <a:cubicBezTo>
                  <a:pt x="622608" y="-18247"/>
                  <a:pt x="891241" y="-13744"/>
                  <a:pt x="1146658" y="0"/>
                </a:cubicBezTo>
                <a:cubicBezTo>
                  <a:pt x="1402075" y="13744"/>
                  <a:pt x="1378880" y="-8543"/>
                  <a:pt x="1563624" y="0"/>
                </a:cubicBezTo>
                <a:cubicBezTo>
                  <a:pt x="1748368" y="8543"/>
                  <a:pt x="1972300" y="7443"/>
                  <a:pt x="2136953" y="0"/>
                </a:cubicBezTo>
                <a:cubicBezTo>
                  <a:pt x="2301606" y="-7443"/>
                  <a:pt x="2679634" y="12382"/>
                  <a:pt x="2944825" y="0"/>
                </a:cubicBezTo>
                <a:cubicBezTo>
                  <a:pt x="3210016" y="-12382"/>
                  <a:pt x="3409232" y="17967"/>
                  <a:pt x="3596335" y="0"/>
                </a:cubicBezTo>
                <a:cubicBezTo>
                  <a:pt x="3783438" y="-17967"/>
                  <a:pt x="4002523" y="-28578"/>
                  <a:pt x="4326026" y="0"/>
                </a:cubicBezTo>
                <a:cubicBezTo>
                  <a:pt x="4649529" y="28578"/>
                  <a:pt x="4777384" y="-3624"/>
                  <a:pt x="4899355" y="0"/>
                </a:cubicBezTo>
                <a:cubicBezTo>
                  <a:pt x="5021326" y="3624"/>
                  <a:pt x="5317653" y="1281"/>
                  <a:pt x="5550865" y="0"/>
                </a:cubicBezTo>
                <a:cubicBezTo>
                  <a:pt x="5784077" y="-1281"/>
                  <a:pt x="6142956" y="-39637"/>
                  <a:pt x="6358738" y="0"/>
                </a:cubicBezTo>
                <a:cubicBezTo>
                  <a:pt x="6574520" y="39637"/>
                  <a:pt x="6724785" y="-4460"/>
                  <a:pt x="6853885" y="0"/>
                </a:cubicBezTo>
                <a:cubicBezTo>
                  <a:pt x="6982985" y="4460"/>
                  <a:pt x="7403044" y="-1955"/>
                  <a:pt x="7818120" y="0"/>
                </a:cubicBezTo>
                <a:cubicBezTo>
                  <a:pt x="7817988" y="7702"/>
                  <a:pt x="7817908" y="13511"/>
                  <a:pt x="7818120" y="18288"/>
                </a:cubicBezTo>
                <a:cubicBezTo>
                  <a:pt x="7698847" y="-3267"/>
                  <a:pt x="7390924" y="22979"/>
                  <a:pt x="7244791" y="18288"/>
                </a:cubicBezTo>
                <a:cubicBezTo>
                  <a:pt x="7098658" y="13597"/>
                  <a:pt x="6952735" y="29357"/>
                  <a:pt x="6827825" y="18288"/>
                </a:cubicBezTo>
                <a:cubicBezTo>
                  <a:pt x="6702915" y="7219"/>
                  <a:pt x="6338661" y="34530"/>
                  <a:pt x="6176315" y="18288"/>
                </a:cubicBezTo>
                <a:cubicBezTo>
                  <a:pt x="6013969" y="2047"/>
                  <a:pt x="5850602" y="6362"/>
                  <a:pt x="5681167" y="18288"/>
                </a:cubicBezTo>
                <a:cubicBezTo>
                  <a:pt x="5511732" y="30214"/>
                  <a:pt x="5312143" y="419"/>
                  <a:pt x="5029657" y="18288"/>
                </a:cubicBezTo>
                <a:cubicBezTo>
                  <a:pt x="4747171" y="36158"/>
                  <a:pt x="4655062" y="30740"/>
                  <a:pt x="4378147" y="18288"/>
                </a:cubicBezTo>
                <a:cubicBezTo>
                  <a:pt x="4101232" y="5837"/>
                  <a:pt x="4037646" y="44706"/>
                  <a:pt x="3726637" y="18288"/>
                </a:cubicBezTo>
                <a:cubicBezTo>
                  <a:pt x="3415628" y="-8130"/>
                  <a:pt x="3321756" y="45507"/>
                  <a:pt x="3075127" y="18288"/>
                </a:cubicBezTo>
                <a:cubicBezTo>
                  <a:pt x="2828498" y="-8931"/>
                  <a:pt x="2684733" y="14853"/>
                  <a:pt x="2501798" y="18288"/>
                </a:cubicBezTo>
                <a:cubicBezTo>
                  <a:pt x="2318863" y="21723"/>
                  <a:pt x="2121844" y="-13013"/>
                  <a:pt x="1772107" y="18288"/>
                </a:cubicBezTo>
                <a:cubicBezTo>
                  <a:pt x="1422370" y="49589"/>
                  <a:pt x="1431548" y="31666"/>
                  <a:pt x="1120597" y="18288"/>
                </a:cubicBezTo>
                <a:cubicBezTo>
                  <a:pt x="809646" y="4911"/>
                  <a:pt x="246393" y="56240"/>
                  <a:pt x="0" y="18288"/>
                </a:cubicBezTo>
                <a:cubicBezTo>
                  <a:pt x="129" y="13298"/>
                  <a:pt x="-675" y="6857"/>
                  <a:pt x="0" y="0"/>
                </a:cubicBezTo>
                <a:close/>
              </a:path>
              <a:path w="7818120" h="18288" stroke="0" extrusionOk="0">
                <a:moveTo>
                  <a:pt x="0" y="0"/>
                </a:moveTo>
                <a:cubicBezTo>
                  <a:pt x="177487" y="-4302"/>
                  <a:pt x="287499" y="4997"/>
                  <a:pt x="573329" y="0"/>
                </a:cubicBezTo>
                <a:cubicBezTo>
                  <a:pt x="859159" y="-4997"/>
                  <a:pt x="821965" y="-336"/>
                  <a:pt x="990295" y="0"/>
                </a:cubicBezTo>
                <a:cubicBezTo>
                  <a:pt x="1158625" y="336"/>
                  <a:pt x="1587918" y="-4681"/>
                  <a:pt x="1798168" y="0"/>
                </a:cubicBezTo>
                <a:cubicBezTo>
                  <a:pt x="2008418" y="4681"/>
                  <a:pt x="2088841" y="-2754"/>
                  <a:pt x="2371496" y="0"/>
                </a:cubicBezTo>
                <a:cubicBezTo>
                  <a:pt x="2654151" y="2754"/>
                  <a:pt x="2701462" y="-24976"/>
                  <a:pt x="2944825" y="0"/>
                </a:cubicBezTo>
                <a:cubicBezTo>
                  <a:pt x="3188188" y="24976"/>
                  <a:pt x="3511636" y="25407"/>
                  <a:pt x="3752698" y="0"/>
                </a:cubicBezTo>
                <a:cubicBezTo>
                  <a:pt x="3993760" y="-25407"/>
                  <a:pt x="4107153" y="6432"/>
                  <a:pt x="4247845" y="0"/>
                </a:cubicBezTo>
                <a:cubicBezTo>
                  <a:pt x="4388537" y="-6432"/>
                  <a:pt x="4835598" y="-5108"/>
                  <a:pt x="5055718" y="0"/>
                </a:cubicBezTo>
                <a:cubicBezTo>
                  <a:pt x="5275838" y="5108"/>
                  <a:pt x="5461006" y="-24536"/>
                  <a:pt x="5863590" y="0"/>
                </a:cubicBezTo>
                <a:cubicBezTo>
                  <a:pt x="6266174" y="24536"/>
                  <a:pt x="6355549" y="-19657"/>
                  <a:pt x="6515100" y="0"/>
                </a:cubicBezTo>
                <a:cubicBezTo>
                  <a:pt x="6674651" y="19657"/>
                  <a:pt x="7275423" y="-57462"/>
                  <a:pt x="7818120" y="0"/>
                </a:cubicBezTo>
                <a:cubicBezTo>
                  <a:pt x="7818132" y="8833"/>
                  <a:pt x="7818660" y="9830"/>
                  <a:pt x="7818120" y="18288"/>
                </a:cubicBezTo>
                <a:cubicBezTo>
                  <a:pt x="7610240" y="4606"/>
                  <a:pt x="7521789" y="7721"/>
                  <a:pt x="7401154" y="18288"/>
                </a:cubicBezTo>
                <a:cubicBezTo>
                  <a:pt x="7280519" y="28855"/>
                  <a:pt x="6930719" y="4225"/>
                  <a:pt x="6593281" y="18288"/>
                </a:cubicBezTo>
                <a:cubicBezTo>
                  <a:pt x="6255843" y="32351"/>
                  <a:pt x="6286682" y="1162"/>
                  <a:pt x="6098134" y="18288"/>
                </a:cubicBezTo>
                <a:cubicBezTo>
                  <a:pt x="5909586" y="35414"/>
                  <a:pt x="5602789" y="48596"/>
                  <a:pt x="5446624" y="18288"/>
                </a:cubicBezTo>
                <a:cubicBezTo>
                  <a:pt x="5290459" y="-12020"/>
                  <a:pt x="4917039" y="21960"/>
                  <a:pt x="4638751" y="18288"/>
                </a:cubicBezTo>
                <a:cubicBezTo>
                  <a:pt x="4360463" y="14616"/>
                  <a:pt x="4304690" y="5450"/>
                  <a:pt x="3987241" y="18288"/>
                </a:cubicBezTo>
                <a:cubicBezTo>
                  <a:pt x="3669792" y="31127"/>
                  <a:pt x="3758742" y="32551"/>
                  <a:pt x="3570275" y="18288"/>
                </a:cubicBezTo>
                <a:cubicBezTo>
                  <a:pt x="3381808" y="4025"/>
                  <a:pt x="3267153" y="36200"/>
                  <a:pt x="3075127" y="18288"/>
                </a:cubicBezTo>
                <a:cubicBezTo>
                  <a:pt x="2883101" y="376"/>
                  <a:pt x="2665825" y="10973"/>
                  <a:pt x="2267255" y="18288"/>
                </a:cubicBezTo>
                <a:cubicBezTo>
                  <a:pt x="1868685" y="25603"/>
                  <a:pt x="1884698" y="28410"/>
                  <a:pt x="1615745" y="18288"/>
                </a:cubicBezTo>
                <a:cubicBezTo>
                  <a:pt x="1346792" y="8167"/>
                  <a:pt x="1320952" y="10430"/>
                  <a:pt x="1120597" y="18288"/>
                </a:cubicBezTo>
                <a:cubicBezTo>
                  <a:pt x="920242" y="26146"/>
                  <a:pt x="556507" y="50790"/>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F77E6C5-7E1F-F4BC-9610-6F25088788CB}"/>
              </a:ext>
            </a:extLst>
          </p:cNvPr>
          <p:cNvGraphicFramePr>
            <a:graphicFrameLocks noGrp="1"/>
          </p:cNvGraphicFramePr>
          <p:nvPr>
            <p:ph idx="1"/>
            <p:extLst>
              <p:ext uri="{D42A27DB-BD31-4B8C-83A1-F6EECF244321}">
                <p14:modId xmlns:p14="http://schemas.microsoft.com/office/powerpoint/2010/main" val="2791661083"/>
              </p:ext>
            </p:extLst>
          </p:nvPr>
        </p:nvGraphicFramePr>
        <p:xfrm>
          <a:off x="628650" y="2228087"/>
          <a:ext cx="7886700" cy="39488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IN" sz="4700"/>
              <a:t>Category-wise Sales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endParaRPr lang="en-IN" sz="1300" dirty="0"/>
          </a:p>
          <a:p>
            <a:r>
              <a:rPr lang="en-IN" sz="1300" dirty="0"/>
              <a:t>The Eggs, Meat &amp; Fish category contributed the highest to overall sales, followed closely by Snacks and Food Grains.</a:t>
            </a:r>
          </a:p>
          <a:p>
            <a:endParaRPr lang="en-IN" sz="1300" dirty="0"/>
          </a:p>
          <a:p>
            <a:r>
              <a:rPr lang="en-IN" sz="1300" dirty="0"/>
              <a:t>Beverages and Oil &amp; Masala were among the lower-performing categories in terms of sales volume.</a:t>
            </a:r>
          </a:p>
          <a:p>
            <a:endParaRPr lang="en-IN" sz="1300" dirty="0"/>
          </a:p>
          <a:p>
            <a:r>
              <a:rPr lang="en-IN" sz="1300" dirty="0"/>
              <a:t>This suggests an opportunity to prioritize high-selling categories in promotions or inventory allocation.</a:t>
            </a:r>
          </a:p>
        </p:txBody>
      </p:sp>
      <p:pic>
        <p:nvPicPr>
          <p:cNvPr id="5" name="Picture 4" descr="A graph with different colored bars&#10;&#10;AI-generated content may be incorrect.">
            <a:extLst>
              <a:ext uri="{FF2B5EF4-FFF2-40B4-BE49-F238E27FC236}">
                <a16:creationId xmlns:a16="http://schemas.microsoft.com/office/drawing/2014/main" id="{51E345E2-7853-D1D5-FD9B-182311FABE01}"/>
              </a:ext>
            </a:extLst>
          </p:cNvPr>
          <p:cNvPicPr>
            <a:picLocks noChangeAspect="1"/>
          </p:cNvPicPr>
          <p:nvPr/>
        </p:nvPicPr>
        <p:blipFill>
          <a:blip r:embed="rId2"/>
          <a:stretch>
            <a:fillRect/>
          </a:stretch>
        </p:blipFill>
        <p:spPr>
          <a:xfrm>
            <a:off x="4574286" y="2216086"/>
            <a:ext cx="4094226" cy="242582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202" y="640080"/>
            <a:ext cx="3614166" cy="1481328"/>
          </a:xfrm>
        </p:spPr>
        <p:txBody>
          <a:bodyPr anchor="b">
            <a:normAutofit/>
          </a:bodyPr>
          <a:lstStyle/>
          <a:p>
            <a:r>
              <a:rPr lang="en-IN" sz="4700"/>
              <a:t>Monthly Sales Trends</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2372868"/>
            <a:ext cx="2441321" cy="18288"/>
          </a:xfrm>
          <a:custGeom>
            <a:avLst/>
            <a:gdLst>
              <a:gd name="connsiteX0" fmla="*/ 0 w 2441321"/>
              <a:gd name="connsiteY0" fmla="*/ 0 h 18288"/>
              <a:gd name="connsiteX1" fmla="*/ 585917 w 2441321"/>
              <a:gd name="connsiteY1" fmla="*/ 0 h 18288"/>
              <a:gd name="connsiteX2" fmla="*/ 1196247 w 2441321"/>
              <a:gd name="connsiteY2" fmla="*/ 0 h 18288"/>
              <a:gd name="connsiteX3" fmla="*/ 1806578 w 2441321"/>
              <a:gd name="connsiteY3" fmla="*/ 0 h 18288"/>
              <a:gd name="connsiteX4" fmla="*/ 2441321 w 2441321"/>
              <a:gd name="connsiteY4" fmla="*/ 0 h 18288"/>
              <a:gd name="connsiteX5" fmla="*/ 2441321 w 2441321"/>
              <a:gd name="connsiteY5" fmla="*/ 18288 h 18288"/>
              <a:gd name="connsiteX6" fmla="*/ 1830991 w 2441321"/>
              <a:gd name="connsiteY6" fmla="*/ 18288 h 18288"/>
              <a:gd name="connsiteX7" fmla="*/ 1269487 w 2441321"/>
              <a:gd name="connsiteY7" fmla="*/ 18288 h 18288"/>
              <a:gd name="connsiteX8" fmla="*/ 707983 w 2441321"/>
              <a:gd name="connsiteY8" fmla="*/ 18288 h 18288"/>
              <a:gd name="connsiteX9" fmla="*/ 0 w 2441321"/>
              <a:gd name="connsiteY9" fmla="*/ 18288 h 18288"/>
              <a:gd name="connsiteX10" fmla="*/ 0 w 2441321"/>
              <a:gd name="connsiteY1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8288"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1167" y="8655"/>
                  <a:pt x="2440437" y="9975"/>
                  <a:pt x="2441321" y="18288"/>
                </a:cubicBezTo>
                <a:cubicBezTo>
                  <a:pt x="2169723" y="30506"/>
                  <a:pt x="2045712" y="39140"/>
                  <a:pt x="1830991" y="18288"/>
                </a:cubicBezTo>
                <a:cubicBezTo>
                  <a:pt x="1616270" y="-2564"/>
                  <a:pt x="1505876" y="3949"/>
                  <a:pt x="1269487" y="18288"/>
                </a:cubicBezTo>
                <a:cubicBezTo>
                  <a:pt x="1033098" y="32627"/>
                  <a:pt x="908661" y="41191"/>
                  <a:pt x="707983" y="18288"/>
                </a:cubicBezTo>
                <a:cubicBezTo>
                  <a:pt x="507305" y="-4615"/>
                  <a:pt x="333592" y="20759"/>
                  <a:pt x="0" y="18288"/>
                </a:cubicBezTo>
                <a:cubicBezTo>
                  <a:pt x="-688" y="11716"/>
                  <a:pt x="875" y="6357"/>
                  <a:pt x="0" y="0"/>
                </a:cubicBezTo>
                <a:close/>
              </a:path>
              <a:path w="2441321" h="18288"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735" y="5928"/>
                  <a:pt x="2441551" y="11133"/>
                  <a:pt x="2441321" y="18288"/>
                </a:cubicBezTo>
                <a:cubicBezTo>
                  <a:pt x="2166745" y="28773"/>
                  <a:pt x="2078726" y="15476"/>
                  <a:pt x="1879817" y="18288"/>
                </a:cubicBezTo>
                <a:cubicBezTo>
                  <a:pt x="1680908" y="21100"/>
                  <a:pt x="1548770" y="-4127"/>
                  <a:pt x="1318313" y="18288"/>
                </a:cubicBezTo>
                <a:cubicBezTo>
                  <a:pt x="1087856" y="40703"/>
                  <a:pt x="894613" y="3927"/>
                  <a:pt x="659157" y="18288"/>
                </a:cubicBezTo>
                <a:cubicBezTo>
                  <a:pt x="423701" y="32649"/>
                  <a:pt x="246611" y="33975"/>
                  <a:pt x="0" y="18288"/>
                </a:cubicBezTo>
                <a:cubicBezTo>
                  <a:pt x="-348" y="10388"/>
                  <a:pt x="-12" y="3969"/>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3202" y="2660904"/>
            <a:ext cx="3614166" cy="3547872"/>
          </a:xfrm>
        </p:spPr>
        <p:txBody>
          <a:bodyPr anchor="t">
            <a:normAutofit/>
          </a:bodyPr>
          <a:lstStyle/>
          <a:p>
            <a:r>
              <a:rPr lang="en-IN" sz="1900" dirty="0"/>
              <a:t>- Sales peaked in October–December</a:t>
            </a:r>
          </a:p>
          <a:p>
            <a:r>
              <a:rPr lang="en-IN" sz="1900" dirty="0"/>
              <a:t>- Seasonal trend observed</a:t>
            </a:r>
          </a:p>
          <a:p>
            <a:r>
              <a:rPr lang="en-IN" sz="1900" dirty="0"/>
              <a:t>- Increase inventory/ads before festive season.</a:t>
            </a:r>
          </a:p>
          <a:p>
            <a:endParaRPr lang="en-IN" sz="1900" dirty="0"/>
          </a:p>
          <a:p>
            <a:endParaRPr lang="en-IN" sz="1900" dirty="0"/>
          </a:p>
        </p:txBody>
      </p:sp>
      <p:pic>
        <p:nvPicPr>
          <p:cNvPr id="5" name="Picture 4" descr="A graph with a line and a line&#10;&#10;AI-generated content may be incorrect.">
            <a:extLst>
              <a:ext uri="{FF2B5EF4-FFF2-40B4-BE49-F238E27FC236}">
                <a16:creationId xmlns:a16="http://schemas.microsoft.com/office/drawing/2014/main" id="{08154929-F6AB-A020-C421-4FDCCB549626}"/>
              </a:ext>
            </a:extLst>
          </p:cNvPr>
          <p:cNvPicPr>
            <a:picLocks noChangeAspect="1"/>
          </p:cNvPicPr>
          <p:nvPr/>
        </p:nvPicPr>
        <p:blipFill>
          <a:blip r:embed="rId2"/>
          <a:stretch>
            <a:fillRect/>
          </a:stretch>
        </p:blipFill>
        <p:spPr>
          <a:xfrm>
            <a:off x="4574286" y="2292852"/>
            <a:ext cx="4094226" cy="2272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80060" y="329184"/>
            <a:ext cx="5170932" cy="1783080"/>
          </a:xfrm>
        </p:spPr>
        <p:txBody>
          <a:bodyPr anchor="b">
            <a:normAutofit/>
          </a:bodyPr>
          <a:lstStyle/>
          <a:p>
            <a:r>
              <a:rPr lang="en-IN" sz="4700"/>
              <a:t>Sales by Region &amp; City</a:t>
            </a:r>
          </a:p>
        </p:txBody>
      </p:sp>
      <p:sp>
        <p:nvSpPr>
          <p:cNvPr id="1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214" y="2395728"/>
            <a:ext cx="3182691" cy="18288"/>
          </a:xfrm>
          <a:custGeom>
            <a:avLst/>
            <a:gdLst>
              <a:gd name="connsiteX0" fmla="*/ 0 w 3182691"/>
              <a:gd name="connsiteY0" fmla="*/ 0 h 18288"/>
              <a:gd name="connsiteX1" fmla="*/ 636538 w 3182691"/>
              <a:gd name="connsiteY1" fmla="*/ 0 h 18288"/>
              <a:gd name="connsiteX2" fmla="*/ 1273076 w 3182691"/>
              <a:gd name="connsiteY2" fmla="*/ 0 h 18288"/>
              <a:gd name="connsiteX3" fmla="*/ 1909615 w 3182691"/>
              <a:gd name="connsiteY3" fmla="*/ 0 h 18288"/>
              <a:gd name="connsiteX4" fmla="*/ 2482499 w 3182691"/>
              <a:gd name="connsiteY4" fmla="*/ 0 h 18288"/>
              <a:gd name="connsiteX5" fmla="*/ 3182691 w 3182691"/>
              <a:gd name="connsiteY5" fmla="*/ 0 h 18288"/>
              <a:gd name="connsiteX6" fmla="*/ 3182691 w 3182691"/>
              <a:gd name="connsiteY6" fmla="*/ 18288 h 18288"/>
              <a:gd name="connsiteX7" fmla="*/ 2609807 w 3182691"/>
              <a:gd name="connsiteY7" fmla="*/ 18288 h 18288"/>
              <a:gd name="connsiteX8" fmla="*/ 2068749 w 3182691"/>
              <a:gd name="connsiteY8" fmla="*/ 18288 h 18288"/>
              <a:gd name="connsiteX9" fmla="*/ 1432211 w 3182691"/>
              <a:gd name="connsiteY9" fmla="*/ 18288 h 18288"/>
              <a:gd name="connsiteX10" fmla="*/ 859327 w 3182691"/>
              <a:gd name="connsiteY10" fmla="*/ 18288 h 18288"/>
              <a:gd name="connsiteX11" fmla="*/ 0 w 3182691"/>
              <a:gd name="connsiteY11" fmla="*/ 18288 h 18288"/>
              <a:gd name="connsiteX12" fmla="*/ 0 w 3182691"/>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182691" h="18288" fill="none" extrusionOk="0">
                <a:moveTo>
                  <a:pt x="0" y="0"/>
                </a:moveTo>
                <a:cubicBezTo>
                  <a:pt x="253588" y="25878"/>
                  <a:pt x="409323" y="-5359"/>
                  <a:pt x="636538" y="0"/>
                </a:cubicBezTo>
                <a:cubicBezTo>
                  <a:pt x="863753" y="5359"/>
                  <a:pt x="1013406" y="3458"/>
                  <a:pt x="1273076" y="0"/>
                </a:cubicBezTo>
                <a:cubicBezTo>
                  <a:pt x="1532746" y="-3458"/>
                  <a:pt x="1697408" y="-16840"/>
                  <a:pt x="1909615" y="0"/>
                </a:cubicBezTo>
                <a:cubicBezTo>
                  <a:pt x="2121822" y="16840"/>
                  <a:pt x="2213494" y="-18555"/>
                  <a:pt x="2482499" y="0"/>
                </a:cubicBezTo>
                <a:cubicBezTo>
                  <a:pt x="2751504" y="18555"/>
                  <a:pt x="3004132" y="-28750"/>
                  <a:pt x="3182691" y="0"/>
                </a:cubicBezTo>
                <a:cubicBezTo>
                  <a:pt x="3183133" y="4516"/>
                  <a:pt x="3181864" y="12266"/>
                  <a:pt x="3182691" y="18288"/>
                </a:cubicBezTo>
                <a:cubicBezTo>
                  <a:pt x="2947041" y="16687"/>
                  <a:pt x="2875741" y="22937"/>
                  <a:pt x="2609807" y="18288"/>
                </a:cubicBezTo>
                <a:cubicBezTo>
                  <a:pt x="2343873" y="13639"/>
                  <a:pt x="2331203" y="31729"/>
                  <a:pt x="2068749" y="18288"/>
                </a:cubicBezTo>
                <a:cubicBezTo>
                  <a:pt x="1806295" y="4847"/>
                  <a:pt x="1713773" y="47088"/>
                  <a:pt x="1432211" y="18288"/>
                </a:cubicBezTo>
                <a:cubicBezTo>
                  <a:pt x="1150649" y="-10512"/>
                  <a:pt x="982765" y="3747"/>
                  <a:pt x="859327" y="18288"/>
                </a:cubicBezTo>
                <a:cubicBezTo>
                  <a:pt x="735889" y="32829"/>
                  <a:pt x="254183" y="35231"/>
                  <a:pt x="0" y="18288"/>
                </a:cubicBezTo>
                <a:cubicBezTo>
                  <a:pt x="-306" y="11477"/>
                  <a:pt x="485" y="4355"/>
                  <a:pt x="0" y="0"/>
                </a:cubicBezTo>
                <a:close/>
              </a:path>
              <a:path w="3182691" h="18288" stroke="0" extrusionOk="0">
                <a:moveTo>
                  <a:pt x="0" y="0"/>
                </a:moveTo>
                <a:cubicBezTo>
                  <a:pt x="247695" y="-19360"/>
                  <a:pt x="392581" y="-28596"/>
                  <a:pt x="572884" y="0"/>
                </a:cubicBezTo>
                <a:cubicBezTo>
                  <a:pt x="753187" y="28596"/>
                  <a:pt x="922042" y="4121"/>
                  <a:pt x="1113942" y="0"/>
                </a:cubicBezTo>
                <a:cubicBezTo>
                  <a:pt x="1305842" y="-4121"/>
                  <a:pt x="1501806" y="28092"/>
                  <a:pt x="1686826" y="0"/>
                </a:cubicBezTo>
                <a:cubicBezTo>
                  <a:pt x="1871846" y="-28092"/>
                  <a:pt x="2170181" y="-20672"/>
                  <a:pt x="2323364" y="0"/>
                </a:cubicBezTo>
                <a:cubicBezTo>
                  <a:pt x="2476547" y="20672"/>
                  <a:pt x="2919163" y="6097"/>
                  <a:pt x="3182691" y="0"/>
                </a:cubicBezTo>
                <a:cubicBezTo>
                  <a:pt x="3183268" y="4624"/>
                  <a:pt x="3183510" y="11191"/>
                  <a:pt x="3182691" y="18288"/>
                </a:cubicBezTo>
                <a:cubicBezTo>
                  <a:pt x="3026064" y="-10849"/>
                  <a:pt x="2775005" y="23067"/>
                  <a:pt x="2546153" y="18288"/>
                </a:cubicBezTo>
                <a:cubicBezTo>
                  <a:pt x="2317301" y="13509"/>
                  <a:pt x="2164351" y="-9884"/>
                  <a:pt x="1845961" y="18288"/>
                </a:cubicBezTo>
                <a:cubicBezTo>
                  <a:pt x="1527571" y="46460"/>
                  <a:pt x="1455006" y="5824"/>
                  <a:pt x="1304903" y="18288"/>
                </a:cubicBezTo>
                <a:cubicBezTo>
                  <a:pt x="1154800" y="30752"/>
                  <a:pt x="942107" y="-12056"/>
                  <a:pt x="604711" y="18288"/>
                </a:cubicBezTo>
                <a:cubicBezTo>
                  <a:pt x="267315" y="48632"/>
                  <a:pt x="141927" y="-8395"/>
                  <a:pt x="0" y="18288"/>
                </a:cubicBezTo>
                <a:cubicBezTo>
                  <a:pt x="-171" y="12755"/>
                  <a:pt x="-690" y="793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80060" y="2706624"/>
            <a:ext cx="5170932" cy="3483864"/>
          </a:xfrm>
        </p:spPr>
        <p:txBody>
          <a:bodyPr>
            <a:normAutofit/>
          </a:bodyPr>
          <a:lstStyle/>
          <a:p>
            <a:r>
              <a:rPr lang="en-IN" sz="1900"/>
              <a:t>- Kanyakumari, Vellore: Top cities by sales</a:t>
            </a:r>
          </a:p>
          <a:p>
            <a:r>
              <a:rPr lang="en-IN" sz="1900"/>
              <a:t>- Western region leads in total revenue</a:t>
            </a:r>
          </a:p>
          <a:p>
            <a:r>
              <a:rPr lang="en-IN" sz="1900"/>
              <a:t>- Focus on strong regions and explore city-level improvements.</a:t>
            </a:r>
          </a:p>
          <a:p>
            <a:r>
              <a:rPr lang="en-IN" sz="1900"/>
              <a:t>-This highlights opportunities in Tier 2/3 cities and non-traditional regions</a:t>
            </a:r>
          </a:p>
        </p:txBody>
      </p:sp>
      <p:pic>
        <p:nvPicPr>
          <p:cNvPr id="7" name="Picture 6" descr="A graph of blue bars&#10;&#10;AI-generated content may be incorrect.">
            <a:extLst>
              <a:ext uri="{FF2B5EF4-FFF2-40B4-BE49-F238E27FC236}">
                <a16:creationId xmlns:a16="http://schemas.microsoft.com/office/drawing/2014/main" id="{26C0D47B-6EDD-DE92-8B3F-DB3C1ACF1070}"/>
              </a:ext>
            </a:extLst>
          </p:cNvPr>
          <p:cNvPicPr>
            <a:picLocks noChangeAspect="1"/>
          </p:cNvPicPr>
          <p:nvPr/>
        </p:nvPicPr>
        <p:blipFill>
          <a:blip r:embed="rId2"/>
          <a:stretch>
            <a:fillRect/>
          </a:stretch>
        </p:blipFill>
        <p:spPr>
          <a:xfrm>
            <a:off x="5392097" y="1133441"/>
            <a:ext cx="3516445" cy="2127449"/>
          </a:xfrm>
          <a:prstGeom prst="rect">
            <a:avLst/>
          </a:prstGeom>
        </p:spPr>
      </p:pic>
      <p:pic>
        <p:nvPicPr>
          <p:cNvPr id="5" name="Picture 4" descr="A graph with colored squares&#10;&#10;AI-generated content may be incorrect.">
            <a:extLst>
              <a:ext uri="{FF2B5EF4-FFF2-40B4-BE49-F238E27FC236}">
                <a16:creationId xmlns:a16="http://schemas.microsoft.com/office/drawing/2014/main" id="{F57002E1-067F-E3E0-6E38-5D6F9591005C}"/>
              </a:ext>
            </a:extLst>
          </p:cNvPr>
          <p:cNvPicPr>
            <a:picLocks noChangeAspect="1"/>
          </p:cNvPicPr>
          <p:nvPr/>
        </p:nvPicPr>
        <p:blipFill>
          <a:blip r:embed="rId3"/>
          <a:stretch>
            <a:fillRect/>
          </a:stretch>
        </p:blipFill>
        <p:spPr>
          <a:xfrm>
            <a:off x="5378381" y="4350661"/>
            <a:ext cx="3516445" cy="191646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346177D-ADC4-4968-B747-5CFCD390B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197375" y="489508"/>
            <a:ext cx="4316172" cy="1667569"/>
          </a:xfrm>
        </p:spPr>
        <p:txBody>
          <a:bodyPr anchor="b">
            <a:normAutofit/>
          </a:bodyPr>
          <a:lstStyle/>
          <a:p>
            <a:r>
              <a:rPr lang="en-IN" sz="3500"/>
              <a:t>Correlation Heatmap</a:t>
            </a:r>
          </a:p>
        </p:txBody>
      </p:sp>
      <p:pic>
        <p:nvPicPr>
          <p:cNvPr id="5" name="Picture 4" descr="A chart of blue squares with white text&#10;&#10;AI-generated content may be incorrect.">
            <a:extLst>
              <a:ext uri="{FF2B5EF4-FFF2-40B4-BE49-F238E27FC236}">
                <a16:creationId xmlns:a16="http://schemas.microsoft.com/office/drawing/2014/main" id="{DBABEFBF-CD6E-844C-9B60-E3C9DF053CE2}"/>
              </a:ext>
            </a:extLst>
          </p:cNvPr>
          <p:cNvPicPr>
            <a:picLocks noChangeAspect="1"/>
          </p:cNvPicPr>
          <p:nvPr/>
        </p:nvPicPr>
        <p:blipFill>
          <a:blip r:embed="rId2"/>
          <a:stretch>
            <a:fillRect/>
          </a:stretch>
        </p:blipFill>
        <p:spPr>
          <a:xfrm>
            <a:off x="801097" y="2159320"/>
            <a:ext cx="2907124" cy="2107664"/>
          </a:xfrm>
          <a:prstGeom prst="rect">
            <a:avLst/>
          </a:prstGeom>
        </p:spPr>
      </p:pic>
      <p:sp>
        <p:nvSpPr>
          <p:cNvPr id="3" name="Content Placeholder 2"/>
          <p:cNvSpPr>
            <a:spLocks noGrp="1"/>
          </p:cNvSpPr>
          <p:nvPr>
            <p:ph idx="1"/>
          </p:nvPr>
        </p:nvSpPr>
        <p:spPr>
          <a:xfrm>
            <a:off x="4197376" y="2405894"/>
            <a:ext cx="4316172" cy="3197464"/>
          </a:xfrm>
        </p:spPr>
        <p:txBody>
          <a:bodyPr anchor="t">
            <a:normAutofit/>
          </a:bodyPr>
          <a:lstStyle/>
          <a:p>
            <a:r>
              <a:rPr lang="en-IN" sz="1400" dirty="0"/>
              <a:t>- Sales &amp; Profit: Strong positive correlation (+0.61)</a:t>
            </a:r>
          </a:p>
          <a:p>
            <a:r>
              <a:rPr lang="en-IN" sz="1400" dirty="0"/>
              <a:t>- Discount shows near-zero correlation</a:t>
            </a:r>
          </a:p>
          <a:p>
            <a:r>
              <a:rPr lang="en-IN" sz="1400" dirty="0"/>
              <a:t>- Discounts don’t always drive more sales or profit</a:t>
            </a:r>
          </a:p>
          <a:p>
            <a:endParaRPr lang="en-IN" sz="1400" dirty="0"/>
          </a:p>
          <a:p>
            <a:r>
              <a:rPr lang="en-IN" sz="1400" dirty="0"/>
              <a:t>The correlation heatmap confirms a strong positive relationship between sales and profit (0.61), but no meaningful correlation between discount and either sales or profit. This suggests that in this dataset, discounting does not appear to influence sales or profitability in a linear way.</a:t>
            </a:r>
          </a:p>
        </p:txBody>
      </p:sp>
      <p:sp>
        <p:nvSpPr>
          <p:cNvPr id="21" name="Rectangle 20">
            <a:extLst>
              <a:ext uri="{FF2B5EF4-FFF2-40B4-BE49-F238E27FC236}">
                <a16:creationId xmlns:a16="http://schemas.microsoft.com/office/drawing/2014/main" id="{0844A943-BF79-4FEA-ABB1-3BD54D2366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9144000" cy="456773"/>
          </a:xfrm>
          <a:prstGeom prst="rect">
            <a:avLst/>
          </a:prstGeom>
          <a:gradFill>
            <a:gsLst>
              <a:gs pos="0">
                <a:schemeClr val="accent1"/>
              </a:gs>
              <a:gs pos="90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437CC72-F4A8-4DC3-AFAB-D22C482C81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028950" y="6400799"/>
            <a:ext cx="6115048" cy="456772"/>
          </a:xfrm>
          <a:prstGeom prst="rect">
            <a:avLst/>
          </a:prstGeom>
          <a:gradFill>
            <a:gsLst>
              <a:gs pos="0">
                <a:srgbClr val="000000">
                  <a:alpha val="50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rPr lang="en-IN" sz="4700" dirty="0"/>
              <a:t>Key Business Insights</a:t>
            </a:r>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1777" y="1677373"/>
            <a:ext cx="8140446" cy="18288"/>
          </a:xfrm>
          <a:custGeom>
            <a:avLst/>
            <a:gdLst>
              <a:gd name="connsiteX0" fmla="*/ 0 w 8140446"/>
              <a:gd name="connsiteY0" fmla="*/ 0 h 18288"/>
              <a:gd name="connsiteX1" fmla="*/ 434157 w 8140446"/>
              <a:gd name="connsiteY1" fmla="*/ 0 h 18288"/>
              <a:gd name="connsiteX2" fmla="*/ 1193932 w 8140446"/>
              <a:gd name="connsiteY2" fmla="*/ 0 h 18288"/>
              <a:gd name="connsiteX3" fmla="*/ 1628089 w 8140446"/>
              <a:gd name="connsiteY3" fmla="*/ 0 h 18288"/>
              <a:gd name="connsiteX4" fmla="*/ 2225055 w 8140446"/>
              <a:gd name="connsiteY4" fmla="*/ 0 h 18288"/>
              <a:gd name="connsiteX5" fmla="*/ 3066235 w 8140446"/>
              <a:gd name="connsiteY5" fmla="*/ 0 h 18288"/>
              <a:gd name="connsiteX6" fmla="*/ 3744605 w 8140446"/>
              <a:gd name="connsiteY6" fmla="*/ 0 h 18288"/>
              <a:gd name="connsiteX7" fmla="*/ 4504380 w 8140446"/>
              <a:gd name="connsiteY7" fmla="*/ 0 h 18288"/>
              <a:gd name="connsiteX8" fmla="*/ 5101346 w 8140446"/>
              <a:gd name="connsiteY8" fmla="*/ 0 h 18288"/>
              <a:gd name="connsiteX9" fmla="*/ 5779717 w 8140446"/>
              <a:gd name="connsiteY9" fmla="*/ 0 h 18288"/>
              <a:gd name="connsiteX10" fmla="*/ 6620896 w 8140446"/>
              <a:gd name="connsiteY10" fmla="*/ 0 h 18288"/>
              <a:gd name="connsiteX11" fmla="*/ 7136458 w 8140446"/>
              <a:gd name="connsiteY11" fmla="*/ 0 h 18288"/>
              <a:gd name="connsiteX12" fmla="*/ 8140446 w 8140446"/>
              <a:gd name="connsiteY12" fmla="*/ 0 h 18288"/>
              <a:gd name="connsiteX13" fmla="*/ 8140446 w 8140446"/>
              <a:gd name="connsiteY13" fmla="*/ 18288 h 18288"/>
              <a:gd name="connsiteX14" fmla="*/ 7543480 w 8140446"/>
              <a:gd name="connsiteY14" fmla="*/ 18288 h 18288"/>
              <a:gd name="connsiteX15" fmla="*/ 7109323 w 8140446"/>
              <a:gd name="connsiteY15" fmla="*/ 18288 h 18288"/>
              <a:gd name="connsiteX16" fmla="*/ 6430952 w 8140446"/>
              <a:gd name="connsiteY16" fmla="*/ 18288 h 18288"/>
              <a:gd name="connsiteX17" fmla="*/ 5915391 w 8140446"/>
              <a:gd name="connsiteY17" fmla="*/ 18288 h 18288"/>
              <a:gd name="connsiteX18" fmla="*/ 5237020 w 8140446"/>
              <a:gd name="connsiteY18" fmla="*/ 18288 h 18288"/>
              <a:gd name="connsiteX19" fmla="*/ 4558650 w 8140446"/>
              <a:gd name="connsiteY19" fmla="*/ 18288 h 18288"/>
              <a:gd name="connsiteX20" fmla="*/ 3880279 w 8140446"/>
              <a:gd name="connsiteY20" fmla="*/ 18288 h 18288"/>
              <a:gd name="connsiteX21" fmla="*/ 3201909 w 8140446"/>
              <a:gd name="connsiteY21" fmla="*/ 18288 h 18288"/>
              <a:gd name="connsiteX22" fmla="*/ 2604943 w 8140446"/>
              <a:gd name="connsiteY22" fmla="*/ 18288 h 18288"/>
              <a:gd name="connsiteX23" fmla="*/ 1845168 w 8140446"/>
              <a:gd name="connsiteY23" fmla="*/ 18288 h 18288"/>
              <a:gd name="connsiteX24" fmla="*/ 1166797 w 8140446"/>
              <a:gd name="connsiteY24" fmla="*/ 18288 h 18288"/>
              <a:gd name="connsiteX25" fmla="*/ 0 w 8140446"/>
              <a:gd name="connsiteY25" fmla="*/ 18288 h 18288"/>
              <a:gd name="connsiteX26" fmla="*/ 0 w 8140446"/>
              <a:gd name="connsiteY2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40446" h="18288" fill="none" extrusionOk="0">
                <a:moveTo>
                  <a:pt x="0" y="0"/>
                </a:moveTo>
                <a:cubicBezTo>
                  <a:pt x="94920" y="9103"/>
                  <a:pt x="287892" y="-4966"/>
                  <a:pt x="434157" y="0"/>
                </a:cubicBezTo>
                <a:cubicBezTo>
                  <a:pt x="580422" y="4966"/>
                  <a:pt x="943595" y="-14182"/>
                  <a:pt x="1193932" y="0"/>
                </a:cubicBezTo>
                <a:cubicBezTo>
                  <a:pt x="1444270" y="14182"/>
                  <a:pt x="1472129" y="5523"/>
                  <a:pt x="1628089" y="0"/>
                </a:cubicBezTo>
                <a:cubicBezTo>
                  <a:pt x="1784049" y="-5523"/>
                  <a:pt x="1962419" y="-17322"/>
                  <a:pt x="2225055" y="0"/>
                </a:cubicBezTo>
                <a:cubicBezTo>
                  <a:pt x="2487691" y="17322"/>
                  <a:pt x="2700681" y="1311"/>
                  <a:pt x="3066235" y="0"/>
                </a:cubicBezTo>
                <a:cubicBezTo>
                  <a:pt x="3431789" y="-1311"/>
                  <a:pt x="3405662" y="25081"/>
                  <a:pt x="3744605" y="0"/>
                </a:cubicBezTo>
                <a:cubicBezTo>
                  <a:pt x="4083548" y="-25081"/>
                  <a:pt x="4265111" y="-11945"/>
                  <a:pt x="4504380" y="0"/>
                </a:cubicBezTo>
                <a:cubicBezTo>
                  <a:pt x="4743649" y="11945"/>
                  <a:pt x="4860394" y="-2832"/>
                  <a:pt x="5101346" y="0"/>
                </a:cubicBezTo>
                <a:cubicBezTo>
                  <a:pt x="5342298" y="2832"/>
                  <a:pt x="5456387" y="23676"/>
                  <a:pt x="5779717" y="0"/>
                </a:cubicBezTo>
                <a:cubicBezTo>
                  <a:pt x="6103047" y="-23676"/>
                  <a:pt x="6270379" y="-37291"/>
                  <a:pt x="6620896" y="0"/>
                </a:cubicBezTo>
                <a:cubicBezTo>
                  <a:pt x="6971413" y="37291"/>
                  <a:pt x="6989068" y="24674"/>
                  <a:pt x="7136458" y="0"/>
                </a:cubicBezTo>
                <a:cubicBezTo>
                  <a:pt x="7283848" y="-24674"/>
                  <a:pt x="7752532" y="-22436"/>
                  <a:pt x="8140446" y="0"/>
                </a:cubicBezTo>
                <a:cubicBezTo>
                  <a:pt x="8140314" y="7702"/>
                  <a:pt x="8140234" y="13511"/>
                  <a:pt x="8140446" y="18288"/>
                </a:cubicBezTo>
                <a:cubicBezTo>
                  <a:pt x="7906329" y="-3043"/>
                  <a:pt x="7681180" y="27465"/>
                  <a:pt x="7543480" y="18288"/>
                </a:cubicBezTo>
                <a:cubicBezTo>
                  <a:pt x="7405780" y="9111"/>
                  <a:pt x="7216607" y="3660"/>
                  <a:pt x="7109323" y="18288"/>
                </a:cubicBezTo>
                <a:cubicBezTo>
                  <a:pt x="7002039" y="32916"/>
                  <a:pt x="6576231" y="42692"/>
                  <a:pt x="6430952" y="18288"/>
                </a:cubicBezTo>
                <a:cubicBezTo>
                  <a:pt x="6285673" y="-6116"/>
                  <a:pt x="6138840" y="34521"/>
                  <a:pt x="5915391" y="18288"/>
                </a:cubicBezTo>
                <a:cubicBezTo>
                  <a:pt x="5691942" y="2055"/>
                  <a:pt x="5459460" y="51666"/>
                  <a:pt x="5237020" y="18288"/>
                </a:cubicBezTo>
                <a:cubicBezTo>
                  <a:pt x="5014580" y="-15090"/>
                  <a:pt x="4747677" y="40449"/>
                  <a:pt x="4558650" y="18288"/>
                </a:cubicBezTo>
                <a:cubicBezTo>
                  <a:pt x="4369623" y="-3873"/>
                  <a:pt x="4146061" y="12568"/>
                  <a:pt x="3880279" y="18288"/>
                </a:cubicBezTo>
                <a:cubicBezTo>
                  <a:pt x="3614497" y="24008"/>
                  <a:pt x="3473808" y="-12908"/>
                  <a:pt x="3201909" y="18288"/>
                </a:cubicBezTo>
                <a:cubicBezTo>
                  <a:pt x="2930010" y="49484"/>
                  <a:pt x="2728175" y="-3430"/>
                  <a:pt x="2604943" y="18288"/>
                </a:cubicBezTo>
                <a:cubicBezTo>
                  <a:pt x="2481711" y="40006"/>
                  <a:pt x="2004334" y="26952"/>
                  <a:pt x="1845168" y="18288"/>
                </a:cubicBezTo>
                <a:cubicBezTo>
                  <a:pt x="1686003" y="9624"/>
                  <a:pt x="1375070" y="37580"/>
                  <a:pt x="1166797" y="18288"/>
                </a:cubicBezTo>
                <a:cubicBezTo>
                  <a:pt x="958524" y="-1004"/>
                  <a:pt x="342846" y="8880"/>
                  <a:pt x="0" y="18288"/>
                </a:cubicBezTo>
                <a:cubicBezTo>
                  <a:pt x="129" y="13298"/>
                  <a:pt x="-675" y="6857"/>
                  <a:pt x="0" y="0"/>
                </a:cubicBezTo>
                <a:close/>
              </a:path>
              <a:path w="8140446" h="18288" stroke="0" extrusionOk="0">
                <a:moveTo>
                  <a:pt x="0" y="0"/>
                </a:moveTo>
                <a:cubicBezTo>
                  <a:pt x="142435" y="-24533"/>
                  <a:pt x="380026" y="17447"/>
                  <a:pt x="596966" y="0"/>
                </a:cubicBezTo>
                <a:cubicBezTo>
                  <a:pt x="813906" y="-17447"/>
                  <a:pt x="830530" y="13462"/>
                  <a:pt x="1031123" y="0"/>
                </a:cubicBezTo>
                <a:cubicBezTo>
                  <a:pt x="1231716" y="-13462"/>
                  <a:pt x="1634038" y="0"/>
                  <a:pt x="1872303" y="0"/>
                </a:cubicBezTo>
                <a:cubicBezTo>
                  <a:pt x="2110568" y="0"/>
                  <a:pt x="2261934" y="-25727"/>
                  <a:pt x="2469269" y="0"/>
                </a:cubicBezTo>
                <a:cubicBezTo>
                  <a:pt x="2676604" y="25727"/>
                  <a:pt x="2790440" y="16284"/>
                  <a:pt x="3066235" y="0"/>
                </a:cubicBezTo>
                <a:cubicBezTo>
                  <a:pt x="3342030" y="-16284"/>
                  <a:pt x="3685603" y="41976"/>
                  <a:pt x="3907414" y="0"/>
                </a:cubicBezTo>
                <a:cubicBezTo>
                  <a:pt x="4129225" y="-41976"/>
                  <a:pt x="4177416" y="-7598"/>
                  <a:pt x="4422976" y="0"/>
                </a:cubicBezTo>
                <a:cubicBezTo>
                  <a:pt x="4668536" y="7598"/>
                  <a:pt x="5023499" y="-28058"/>
                  <a:pt x="5264155" y="0"/>
                </a:cubicBezTo>
                <a:cubicBezTo>
                  <a:pt x="5504811" y="28058"/>
                  <a:pt x="5703675" y="13288"/>
                  <a:pt x="6105335" y="0"/>
                </a:cubicBezTo>
                <a:cubicBezTo>
                  <a:pt x="6506995" y="-13288"/>
                  <a:pt x="6455516" y="-5124"/>
                  <a:pt x="6783705" y="0"/>
                </a:cubicBezTo>
                <a:cubicBezTo>
                  <a:pt x="7111894" y="5124"/>
                  <a:pt x="7512856" y="10604"/>
                  <a:pt x="8140446" y="0"/>
                </a:cubicBezTo>
                <a:cubicBezTo>
                  <a:pt x="8140458" y="8833"/>
                  <a:pt x="8140986" y="9830"/>
                  <a:pt x="8140446" y="18288"/>
                </a:cubicBezTo>
                <a:cubicBezTo>
                  <a:pt x="7959314" y="3345"/>
                  <a:pt x="7870113" y="10437"/>
                  <a:pt x="7706289" y="18288"/>
                </a:cubicBezTo>
                <a:cubicBezTo>
                  <a:pt x="7542465" y="26139"/>
                  <a:pt x="7157940" y="17482"/>
                  <a:pt x="6865109" y="18288"/>
                </a:cubicBezTo>
                <a:cubicBezTo>
                  <a:pt x="6572278" y="19094"/>
                  <a:pt x="6524256" y="38051"/>
                  <a:pt x="6349548" y="18288"/>
                </a:cubicBezTo>
                <a:cubicBezTo>
                  <a:pt x="6174840" y="-1475"/>
                  <a:pt x="5951624" y="174"/>
                  <a:pt x="5671177" y="18288"/>
                </a:cubicBezTo>
                <a:cubicBezTo>
                  <a:pt x="5390730" y="36402"/>
                  <a:pt x="5222992" y="60058"/>
                  <a:pt x="4829998" y="18288"/>
                </a:cubicBezTo>
                <a:cubicBezTo>
                  <a:pt x="4437004" y="-23482"/>
                  <a:pt x="4344181" y="39087"/>
                  <a:pt x="4151627" y="18288"/>
                </a:cubicBezTo>
                <a:cubicBezTo>
                  <a:pt x="3959073" y="-2511"/>
                  <a:pt x="3886970" y="32875"/>
                  <a:pt x="3717470" y="18288"/>
                </a:cubicBezTo>
                <a:cubicBezTo>
                  <a:pt x="3547970" y="3701"/>
                  <a:pt x="3451521" y="31872"/>
                  <a:pt x="3201909" y="18288"/>
                </a:cubicBezTo>
                <a:cubicBezTo>
                  <a:pt x="2952297" y="4704"/>
                  <a:pt x="2543413" y="6029"/>
                  <a:pt x="2360729" y="18288"/>
                </a:cubicBezTo>
                <a:cubicBezTo>
                  <a:pt x="2178045" y="30547"/>
                  <a:pt x="1906056" y="25847"/>
                  <a:pt x="1682359" y="18288"/>
                </a:cubicBezTo>
                <a:cubicBezTo>
                  <a:pt x="1458662" y="10730"/>
                  <a:pt x="1330405" y="8046"/>
                  <a:pt x="1166797" y="18288"/>
                </a:cubicBezTo>
                <a:cubicBezTo>
                  <a:pt x="1003189" y="28530"/>
                  <a:pt x="278098" y="19533"/>
                  <a:pt x="0" y="18288"/>
                </a:cubicBezTo>
                <a:cubicBezTo>
                  <a:pt x="74" y="14054"/>
                  <a:pt x="-46" y="699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628650" y="1929384"/>
            <a:ext cx="7886700" cy="4251960"/>
          </a:xfrm>
        </p:spPr>
        <p:txBody>
          <a:bodyPr>
            <a:normAutofit/>
          </a:bodyPr>
          <a:lstStyle/>
          <a:p>
            <a:pPr>
              <a:buFont typeface="+mj-lt"/>
              <a:buAutoNum type="arabicPeriod"/>
            </a:pPr>
            <a:r>
              <a:rPr lang="en-IN" sz="1400" i="0" u="none" strike="noStrike" dirty="0">
                <a:effectLst/>
              </a:rPr>
              <a:t>The Eggs, Meat &amp; Fish category contributed the highest to overall sales, followed closely by Snacks and Food Grains.</a:t>
            </a:r>
            <a:br>
              <a:rPr lang="en-IN" sz="1400" dirty="0"/>
            </a:br>
            <a:r>
              <a:rPr lang="en-IN" sz="1400" i="0" u="none" strike="noStrike" dirty="0">
                <a:effectLst/>
              </a:rPr>
              <a:t>Beverages and Oil &amp; Masala were among the lower-performing categories in terms of sales volume.</a:t>
            </a:r>
            <a:br>
              <a:rPr lang="en-IN" sz="1400" dirty="0"/>
            </a:br>
            <a:r>
              <a:rPr lang="en-IN" sz="1400" b="1" i="0" u="none" strike="noStrike" dirty="0">
                <a:effectLst/>
              </a:rPr>
              <a:t>This suggests an opportunity to prioritize high-selling categories in promotions or inventory allocation</a:t>
            </a:r>
            <a:r>
              <a:rPr lang="en-IN" sz="1400" i="0" u="none" strike="noStrike" dirty="0">
                <a:effectLst/>
              </a:rPr>
              <a:t>.</a:t>
            </a:r>
          </a:p>
          <a:p>
            <a:pPr>
              <a:buFont typeface="+mj-lt"/>
              <a:buAutoNum type="arabicPeriod"/>
            </a:pPr>
            <a:r>
              <a:rPr lang="en-IN" sz="1400" dirty="0"/>
              <a:t>Based on the line chart, October–December had consistently higher sales, suggesting a strong festive season impact. </a:t>
            </a:r>
            <a:r>
              <a:rPr lang="en-IN" sz="1400" b="1" dirty="0"/>
              <a:t>This seasonal surge should be leveraged through campaign planning and supply readiness</a:t>
            </a:r>
          </a:p>
          <a:p>
            <a:pPr>
              <a:buFont typeface="+mj-lt"/>
              <a:buAutoNum type="arabicPeriod"/>
            </a:pPr>
            <a:r>
              <a:rPr lang="en-IN" sz="1400" dirty="0"/>
              <a:t>Sales and Profit show a strong positive correlation (0.61) — as expected. Discount shows near-zero correlation with both Sales and Profit (~0), meaning it doesn’t drive results significantly in this dataset.</a:t>
            </a:r>
          </a:p>
          <a:p>
            <a:pPr>
              <a:buFont typeface="+mj-lt"/>
              <a:buAutoNum type="arabicPeriod"/>
            </a:pPr>
            <a:r>
              <a:rPr lang="en-IN" sz="1400" b="1" dirty="0"/>
              <a:t>The top cities by sales were Kanyakumari, Vellore, and Bagalkot, not metro cities like Chennai — an important insight</a:t>
            </a:r>
            <a:r>
              <a:rPr lang="en-IN" sz="1400" dirty="0"/>
              <a:t>. The Western region outperformed others in total revenue. This highlights opportunities in Tier 2/3 cities and non-traditional regions.</a:t>
            </a:r>
          </a:p>
          <a:p>
            <a:pPr>
              <a:buFont typeface="+mj-lt"/>
              <a:buAutoNum type="arabicPeriod"/>
            </a:pPr>
            <a:endParaRPr lang="en-IN" sz="1400" dirty="0"/>
          </a:p>
          <a:p>
            <a:pPr marL="228600" indent="-228600">
              <a:buFont typeface="+mj-lt"/>
              <a:buAutoNum type="arabicPeriod"/>
            </a:pPr>
            <a:endParaRPr lang="en-IN"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648</TotalTime>
  <Words>1745</Words>
  <Application>Microsoft Macintosh PowerPoint</Application>
  <PresentationFormat>On-screen Show (4:3)</PresentationFormat>
  <Paragraphs>185</Paragraphs>
  <Slides>34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-apple-system-font</vt:lpstr>
      <vt:lpstr>-webkit-standard</vt:lpstr>
      <vt:lpstr>Aptos</vt:lpstr>
      <vt:lpstr>Aptos Display</vt:lpstr>
      <vt:lpstr>Arial</vt:lpstr>
      <vt:lpstr>Calibri</vt:lpstr>
      <vt:lpstr>Office Theme</vt:lpstr>
      <vt:lpstr>Supermart Grocery Sales – Retail Performance Analysis</vt:lpstr>
      <vt:lpstr>Objective</vt:lpstr>
      <vt:lpstr>Data Preparation</vt:lpstr>
      <vt:lpstr>Techniques &amp; Libraries Used</vt:lpstr>
      <vt:lpstr>Category-wise Sales</vt:lpstr>
      <vt:lpstr>Monthly Sales Trends</vt:lpstr>
      <vt:lpstr>Sales by Region &amp; City</vt:lpstr>
      <vt:lpstr>Correlation Heatmap</vt:lpstr>
      <vt:lpstr>Key Business Insights</vt:lpstr>
      <vt:lpstr>Recommendations</vt:lpstr>
      <vt:lpstr>Netflix Content Analysis 2025</vt:lpstr>
      <vt:lpstr>Project Overview</vt:lpstr>
      <vt:lpstr>Tools &amp; Technologies</vt:lpstr>
      <vt:lpstr>Objectives</vt:lpstr>
      <vt:lpstr>Dashboard 1: Global Footprint and Genre Landscape</vt:lpstr>
      <vt:lpstr>Dashboard 2: Content Expansion &amp; Catalog Strategy</vt:lpstr>
      <vt:lpstr>Dashboard 3: Viewer Maturity Preferences</vt:lpstr>
      <vt:lpstr>Dashboard 4: Directors &amp; Maturity Ratings</vt:lpstr>
      <vt:lpstr>Key Insights</vt:lpstr>
      <vt:lpstr>Recommendations</vt:lpstr>
      <vt:lpstr>Thank You</vt:lpstr>
      <vt:lpstr>Coffee Sales Analysis (2024)</vt:lpstr>
      <vt:lpstr>Objective</vt:lpstr>
      <vt:lpstr>Tools &amp; Technologies</vt:lpstr>
      <vt:lpstr>Most Popular Coffee Types</vt:lpstr>
      <vt:lpstr>Sales by Weekday</vt:lpstr>
      <vt:lpstr>Hourly Sales Trend</vt:lpstr>
      <vt:lpstr>Monthly Revenue</vt:lpstr>
      <vt:lpstr>Payment Method Insights</vt:lpstr>
      <vt:lpstr>Price Comparison: Card vs Cash</vt:lpstr>
      <vt:lpstr>Price Drop by Weekday</vt:lpstr>
      <vt:lpstr>Top Buyers’ Preferences</vt:lpstr>
      <vt:lpstr>Revenue by Coffee Type</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Pooja Kasabe</cp:lastModifiedBy>
  <cp:revision>19</cp:revision>
  <dcterms:created xsi:type="dcterms:W3CDTF">2013-01-27T09:14:16Z</dcterms:created>
  <dcterms:modified xsi:type="dcterms:W3CDTF">2025-07-06T07:04:10Z</dcterms:modified>
  <cp:category/>
</cp:coreProperties>
</file>