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61" r:id="rId5"/>
    <p:sldId id="262" r:id="rId6"/>
    <p:sldId id="263"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690"/>
    <p:restoredTop sz="94658"/>
  </p:normalViewPr>
  <p:slideViewPr>
    <p:cSldViewPr snapToGrid="0" snapToObjects="1">
      <p:cViewPr varScale="1">
        <p:scale>
          <a:sx n="106" d="100"/>
          <a:sy n="106" d="100"/>
        </p:scale>
        <p:origin x="102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B59C-C57B-499E-AA84-4A8B42822B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B60CD0-95D5-4213-9F90-4527E0AAF4DB}">
      <dgm:prSet/>
      <dgm:spPr/>
      <dgm:t>
        <a:bodyPr/>
        <a:lstStyle/>
        <a:p>
          <a:r>
            <a:rPr lang="en-IN"/>
            <a:t>Data Analysis &amp; Insights using Python</a:t>
          </a:r>
          <a:endParaRPr lang="en-US"/>
        </a:p>
      </dgm:t>
    </dgm:pt>
    <dgm:pt modelId="{E6AA9DB8-62B1-48C0-92EC-608031D3BDDD}" type="parTrans" cxnId="{5F9E2231-082C-469F-B1D4-E8922CB0D3BC}">
      <dgm:prSet/>
      <dgm:spPr/>
      <dgm:t>
        <a:bodyPr/>
        <a:lstStyle/>
        <a:p>
          <a:endParaRPr lang="en-US"/>
        </a:p>
      </dgm:t>
    </dgm:pt>
    <dgm:pt modelId="{6036F47F-5D3D-4232-AAB7-CF3AD1B48492}" type="sibTrans" cxnId="{5F9E2231-082C-469F-B1D4-E8922CB0D3BC}">
      <dgm:prSet/>
      <dgm:spPr/>
      <dgm:t>
        <a:bodyPr/>
        <a:lstStyle/>
        <a:p>
          <a:endParaRPr lang="en-US"/>
        </a:p>
      </dgm:t>
    </dgm:pt>
    <dgm:pt modelId="{CFB47B5F-D093-4165-BC49-ECA4D8B9C8EF}">
      <dgm:prSet/>
      <dgm:spPr/>
      <dgm:t>
        <a:bodyPr/>
        <a:lstStyle/>
        <a:p>
          <a:r>
            <a:rPr lang="en-IN"/>
            <a:t>Tools Used: Python, Pandas, Seaborn, Matplotlib, Google Colab</a:t>
          </a:r>
          <a:endParaRPr lang="en-US"/>
        </a:p>
      </dgm:t>
    </dgm:pt>
    <dgm:pt modelId="{AEE09517-A230-4AD9-B0FF-D4E48306F4BE}" type="parTrans" cxnId="{B20348F0-EAA4-4119-B069-FCA647541572}">
      <dgm:prSet/>
      <dgm:spPr/>
      <dgm:t>
        <a:bodyPr/>
        <a:lstStyle/>
        <a:p>
          <a:endParaRPr lang="en-US"/>
        </a:p>
      </dgm:t>
    </dgm:pt>
    <dgm:pt modelId="{7687D58D-DFB4-46F6-895B-E0C7BBA74088}" type="sibTrans" cxnId="{B20348F0-EAA4-4119-B069-FCA647541572}">
      <dgm:prSet/>
      <dgm:spPr/>
      <dgm:t>
        <a:bodyPr/>
        <a:lstStyle/>
        <a:p>
          <a:endParaRPr lang="en-US"/>
        </a:p>
      </dgm:t>
    </dgm:pt>
    <dgm:pt modelId="{79B46B6D-7076-40CF-9036-5B55BD51C62A}" type="pres">
      <dgm:prSet presAssocID="{7E86B59C-C57B-499E-AA84-4A8B42822B46}" presName="root" presStyleCnt="0">
        <dgm:presLayoutVars>
          <dgm:dir/>
          <dgm:resizeHandles val="exact"/>
        </dgm:presLayoutVars>
      </dgm:prSet>
      <dgm:spPr/>
    </dgm:pt>
    <dgm:pt modelId="{BBF28EE8-1CE0-46EB-B5C6-2ADD8904E3E2}" type="pres">
      <dgm:prSet presAssocID="{C0B60CD0-95D5-4213-9F90-4527E0AAF4DB}" presName="compNode" presStyleCnt="0"/>
      <dgm:spPr/>
    </dgm:pt>
    <dgm:pt modelId="{B80D9EC8-B092-4055-B8A4-08A330DA1742}" type="pres">
      <dgm:prSet presAssocID="{C0B60CD0-95D5-4213-9F90-4527E0AAF4DB}" presName="bgRect" presStyleLbl="bgShp" presStyleIdx="0" presStyleCnt="2"/>
      <dgm:spPr/>
    </dgm:pt>
    <dgm:pt modelId="{6BE52933-E4DE-4E19-A8FE-2DAE67041043}" type="pres">
      <dgm:prSet presAssocID="{C0B60CD0-95D5-4213-9F90-4527E0AAF4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3A30DD-CACD-46EE-A3A6-060BFBF127C0}" type="pres">
      <dgm:prSet presAssocID="{C0B60CD0-95D5-4213-9F90-4527E0AAF4DB}" presName="spaceRect" presStyleCnt="0"/>
      <dgm:spPr/>
    </dgm:pt>
    <dgm:pt modelId="{F9024017-273D-4FFD-8F80-F8CFDE2A7579}" type="pres">
      <dgm:prSet presAssocID="{C0B60CD0-95D5-4213-9F90-4527E0AAF4DB}" presName="parTx" presStyleLbl="revTx" presStyleIdx="0" presStyleCnt="2">
        <dgm:presLayoutVars>
          <dgm:chMax val="0"/>
          <dgm:chPref val="0"/>
        </dgm:presLayoutVars>
      </dgm:prSet>
      <dgm:spPr/>
    </dgm:pt>
    <dgm:pt modelId="{391867D8-C776-4829-A04C-7415E8F291A1}" type="pres">
      <dgm:prSet presAssocID="{6036F47F-5D3D-4232-AAB7-CF3AD1B48492}" presName="sibTrans" presStyleCnt="0"/>
      <dgm:spPr/>
    </dgm:pt>
    <dgm:pt modelId="{0BBE62DA-5BE4-4369-9897-CB4FA58962D1}" type="pres">
      <dgm:prSet presAssocID="{CFB47B5F-D093-4165-BC49-ECA4D8B9C8EF}" presName="compNode" presStyleCnt="0"/>
      <dgm:spPr/>
    </dgm:pt>
    <dgm:pt modelId="{1735F9AA-2E59-49F1-B771-6C94C1EBDB99}" type="pres">
      <dgm:prSet presAssocID="{CFB47B5F-D093-4165-BC49-ECA4D8B9C8EF}" presName="bgRect" presStyleLbl="bgShp" presStyleIdx="1" presStyleCnt="2"/>
      <dgm:spPr/>
    </dgm:pt>
    <dgm:pt modelId="{A816894E-C488-4AB7-9182-D894F642FE39}" type="pres">
      <dgm:prSet presAssocID="{CFB47B5F-D093-4165-BC49-ECA4D8B9C8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E3669AC8-84FC-4FA6-ADE1-D8CC7485551E}" type="pres">
      <dgm:prSet presAssocID="{CFB47B5F-D093-4165-BC49-ECA4D8B9C8EF}" presName="spaceRect" presStyleCnt="0"/>
      <dgm:spPr/>
    </dgm:pt>
    <dgm:pt modelId="{C2FCFCA3-E882-4D54-9623-2802C90C5D36}" type="pres">
      <dgm:prSet presAssocID="{CFB47B5F-D093-4165-BC49-ECA4D8B9C8EF}" presName="parTx" presStyleLbl="revTx" presStyleIdx="1" presStyleCnt="2">
        <dgm:presLayoutVars>
          <dgm:chMax val="0"/>
          <dgm:chPref val="0"/>
        </dgm:presLayoutVars>
      </dgm:prSet>
      <dgm:spPr/>
    </dgm:pt>
  </dgm:ptLst>
  <dgm:cxnLst>
    <dgm:cxn modelId="{59168F09-E7CD-450C-90BB-500C3FC50010}" type="presOf" srcId="{7E86B59C-C57B-499E-AA84-4A8B42822B46}" destId="{79B46B6D-7076-40CF-9036-5B55BD51C62A}" srcOrd="0" destOrd="0" presId="urn:microsoft.com/office/officeart/2018/2/layout/IconVerticalSolidList"/>
    <dgm:cxn modelId="{3C5A5513-C901-4CCD-85E3-3EDAC4A1DD29}" type="presOf" srcId="{CFB47B5F-D093-4165-BC49-ECA4D8B9C8EF}" destId="{C2FCFCA3-E882-4D54-9623-2802C90C5D36}" srcOrd="0" destOrd="0" presId="urn:microsoft.com/office/officeart/2018/2/layout/IconVerticalSolidList"/>
    <dgm:cxn modelId="{5F9E2231-082C-469F-B1D4-E8922CB0D3BC}" srcId="{7E86B59C-C57B-499E-AA84-4A8B42822B46}" destId="{C0B60CD0-95D5-4213-9F90-4527E0AAF4DB}" srcOrd="0" destOrd="0" parTransId="{E6AA9DB8-62B1-48C0-92EC-608031D3BDDD}" sibTransId="{6036F47F-5D3D-4232-AAB7-CF3AD1B48492}"/>
    <dgm:cxn modelId="{CBC3B3D0-E90C-4F29-8A95-9AAB0DE5FC90}" type="presOf" srcId="{C0B60CD0-95D5-4213-9F90-4527E0AAF4DB}" destId="{F9024017-273D-4FFD-8F80-F8CFDE2A7579}" srcOrd="0" destOrd="0" presId="urn:microsoft.com/office/officeart/2018/2/layout/IconVerticalSolidList"/>
    <dgm:cxn modelId="{B20348F0-EAA4-4119-B069-FCA647541572}" srcId="{7E86B59C-C57B-499E-AA84-4A8B42822B46}" destId="{CFB47B5F-D093-4165-BC49-ECA4D8B9C8EF}" srcOrd="1" destOrd="0" parTransId="{AEE09517-A230-4AD9-B0FF-D4E48306F4BE}" sibTransId="{7687D58D-DFB4-46F6-895B-E0C7BBA74088}"/>
    <dgm:cxn modelId="{B0A61FFE-F565-42D3-BF0D-EFCFB7980037}" type="presParOf" srcId="{79B46B6D-7076-40CF-9036-5B55BD51C62A}" destId="{BBF28EE8-1CE0-46EB-B5C6-2ADD8904E3E2}" srcOrd="0" destOrd="0" presId="urn:microsoft.com/office/officeart/2018/2/layout/IconVerticalSolidList"/>
    <dgm:cxn modelId="{92BCC8F1-9701-46D1-B6A8-D905A03367CC}" type="presParOf" srcId="{BBF28EE8-1CE0-46EB-B5C6-2ADD8904E3E2}" destId="{B80D9EC8-B092-4055-B8A4-08A330DA1742}" srcOrd="0" destOrd="0" presId="urn:microsoft.com/office/officeart/2018/2/layout/IconVerticalSolidList"/>
    <dgm:cxn modelId="{0946AB85-CE85-4E0A-88CE-BB3555C7A833}" type="presParOf" srcId="{BBF28EE8-1CE0-46EB-B5C6-2ADD8904E3E2}" destId="{6BE52933-E4DE-4E19-A8FE-2DAE67041043}" srcOrd="1" destOrd="0" presId="urn:microsoft.com/office/officeart/2018/2/layout/IconVerticalSolidList"/>
    <dgm:cxn modelId="{FB4514C6-7281-4D19-84D3-3BCD26538B89}" type="presParOf" srcId="{BBF28EE8-1CE0-46EB-B5C6-2ADD8904E3E2}" destId="{283A30DD-CACD-46EE-A3A6-060BFBF127C0}" srcOrd="2" destOrd="0" presId="urn:microsoft.com/office/officeart/2018/2/layout/IconVerticalSolidList"/>
    <dgm:cxn modelId="{F118542D-391A-440C-973B-EF88E32EC18A}" type="presParOf" srcId="{BBF28EE8-1CE0-46EB-B5C6-2ADD8904E3E2}" destId="{F9024017-273D-4FFD-8F80-F8CFDE2A7579}" srcOrd="3" destOrd="0" presId="urn:microsoft.com/office/officeart/2018/2/layout/IconVerticalSolidList"/>
    <dgm:cxn modelId="{36D87B95-526D-4F85-8CBC-F2FF0E2D35B4}" type="presParOf" srcId="{79B46B6D-7076-40CF-9036-5B55BD51C62A}" destId="{391867D8-C776-4829-A04C-7415E8F291A1}" srcOrd="1" destOrd="0" presId="urn:microsoft.com/office/officeart/2018/2/layout/IconVerticalSolidList"/>
    <dgm:cxn modelId="{18378910-8C72-45CE-9BB1-4045EA153625}" type="presParOf" srcId="{79B46B6D-7076-40CF-9036-5B55BD51C62A}" destId="{0BBE62DA-5BE4-4369-9897-CB4FA58962D1}" srcOrd="2" destOrd="0" presId="urn:microsoft.com/office/officeart/2018/2/layout/IconVerticalSolidList"/>
    <dgm:cxn modelId="{FA3EF33A-48D1-48AE-9E2C-52717A5B6FAD}" type="presParOf" srcId="{0BBE62DA-5BE4-4369-9897-CB4FA58962D1}" destId="{1735F9AA-2E59-49F1-B771-6C94C1EBDB99}" srcOrd="0" destOrd="0" presId="urn:microsoft.com/office/officeart/2018/2/layout/IconVerticalSolidList"/>
    <dgm:cxn modelId="{9C0C4E65-5C2F-45D9-B637-BB57D9429DB5}" type="presParOf" srcId="{0BBE62DA-5BE4-4369-9897-CB4FA58962D1}" destId="{A816894E-C488-4AB7-9182-D894F642FE39}" srcOrd="1" destOrd="0" presId="urn:microsoft.com/office/officeart/2018/2/layout/IconVerticalSolidList"/>
    <dgm:cxn modelId="{2F5B2887-20C4-40D0-BC6A-F1B91641666F}" type="presParOf" srcId="{0BBE62DA-5BE4-4369-9897-CB4FA58962D1}" destId="{E3669AC8-84FC-4FA6-ADE1-D8CC7485551E}" srcOrd="2" destOrd="0" presId="urn:microsoft.com/office/officeart/2018/2/layout/IconVerticalSolidList"/>
    <dgm:cxn modelId="{519B8AFC-92CB-4FB4-AF5E-57A0B419AA35}" type="presParOf" srcId="{0BBE62DA-5BE4-4369-9897-CB4FA58962D1}" destId="{C2FCFCA3-E882-4D54-9623-2802C90C5D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6BD32-843D-4EDB-839C-6729BF56D2E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DB67A8D-FDB3-4EDC-8330-C10AB9D04248}">
      <dgm:prSet/>
      <dgm:spPr/>
      <dgm:t>
        <a:bodyPr/>
        <a:lstStyle/>
        <a:p>
          <a:r>
            <a:rPr lang="en-IN"/>
            <a:t>- Analyze grocery sales, profit, and discount trends</a:t>
          </a:r>
          <a:endParaRPr lang="en-US"/>
        </a:p>
      </dgm:t>
    </dgm:pt>
    <dgm:pt modelId="{E27DCC6F-D584-4E02-A61D-1D84A2C5DE68}" type="parTrans" cxnId="{614A8E95-C5DB-47D0-8FA2-4C793AD7F71C}">
      <dgm:prSet/>
      <dgm:spPr/>
      <dgm:t>
        <a:bodyPr/>
        <a:lstStyle/>
        <a:p>
          <a:endParaRPr lang="en-US"/>
        </a:p>
      </dgm:t>
    </dgm:pt>
    <dgm:pt modelId="{01D2FA7A-73DC-4DD1-B45C-A067506CD76D}" type="sibTrans" cxnId="{614A8E95-C5DB-47D0-8FA2-4C793AD7F71C}">
      <dgm:prSet phldrT="1" phldr="0"/>
      <dgm:spPr/>
      <dgm:t>
        <a:bodyPr/>
        <a:lstStyle/>
        <a:p>
          <a:r>
            <a:rPr lang="en-US"/>
            <a:t>1</a:t>
          </a:r>
        </a:p>
      </dgm:t>
    </dgm:pt>
    <dgm:pt modelId="{78340D14-522F-47CC-B3E2-09876664E184}">
      <dgm:prSet/>
      <dgm:spPr/>
      <dgm:t>
        <a:bodyPr/>
        <a:lstStyle/>
        <a:p>
          <a:r>
            <a:rPr lang="en-IN"/>
            <a:t>- Identify top-performing categories, cities, and regions</a:t>
          </a:r>
          <a:endParaRPr lang="en-US"/>
        </a:p>
      </dgm:t>
    </dgm:pt>
    <dgm:pt modelId="{52580DAE-123A-4F54-9A72-48AB0D4F07B1}" type="parTrans" cxnId="{0B37C4BC-B1C2-4176-B608-A491911D0CC2}">
      <dgm:prSet/>
      <dgm:spPr/>
      <dgm:t>
        <a:bodyPr/>
        <a:lstStyle/>
        <a:p>
          <a:endParaRPr lang="en-US"/>
        </a:p>
      </dgm:t>
    </dgm:pt>
    <dgm:pt modelId="{10770DA7-19AD-496A-BA3D-9EBDDBF0CA62}" type="sibTrans" cxnId="{0B37C4BC-B1C2-4176-B608-A491911D0CC2}">
      <dgm:prSet phldrT="2" phldr="0"/>
      <dgm:spPr/>
      <dgm:t>
        <a:bodyPr/>
        <a:lstStyle/>
        <a:p>
          <a:r>
            <a:rPr lang="en-US"/>
            <a:t>2</a:t>
          </a:r>
        </a:p>
      </dgm:t>
    </dgm:pt>
    <dgm:pt modelId="{4D026F4E-D1D3-41D6-AAF7-A8081B663BD5}">
      <dgm:prSet/>
      <dgm:spPr/>
      <dgm:t>
        <a:bodyPr/>
        <a:lstStyle/>
        <a:p>
          <a:r>
            <a:rPr lang="en-IN"/>
            <a:t>- Recommend business strategies for pricing, marketing, and planning</a:t>
          </a:r>
          <a:endParaRPr lang="en-US"/>
        </a:p>
      </dgm:t>
    </dgm:pt>
    <dgm:pt modelId="{D7E7C23B-67EE-4387-8D30-2D7842939834}" type="parTrans" cxnId="{A50E3FD2-E4A4-4E92-81C4-F1F83F821ABE}">
      <dgm:prSet/>
      <dgm:spPr/>
      <dgm:t>
        <a:bodyPr/>
        <a:lstStyle/>
        <a:p>
          <a:endParaRPr lang="en-US"/>
        </a:p>
      </dgm:t>
    </dgm:pt>
    <dgm:pt modelId="{6BFF52E3-BC47-4E24-8BEC-2E23BB45CBA7}" type="sibTrans" cxnId="{A50E3FD2-E4A4-4E92-81C4-F1F83F821ABE}">
      <dgm:prSet phldrT="3" phldr="0"/>
      <dgm:spPr/>
      <dgm:t>
        <a:bodyPr/>
        <a:lstStyle/>
        <a:p>
          <a:r>
            <a:rPr lang="en-US"/>
            <a:t>3</a:t>
          </a:r>
        </a:p>
      </dgm:t>
    </dgm:pt>
    <dgm:pt modelId="{D7D2CFD8-1091-A04A-B517-95575CCB6457}" type="pres">
      <dgm:prSet presAssocID="{55B6BD32-843D-4EDB-839C-6729BF56D2E0}" presName="Name0" presStyleCnt="0">
        <dgm:presLayoutVars>
          <dgm:animLvl val="lvl"/>
          <dgm:resizeHandles val="exact"/>
        </dgm:presLayoutVars>
      </dgm:prSet>
      <dgm:spPr/>
    </dgm:pt>
    <dgm:pt modelId="{19576AFD-50C1-624C-8B49-8F08ED6A48E7}" type="pres">
      <dgm:prSet presAssocID="{4DB67A8D-FDB3-4EDC-8330-C10AB9D04248}" presName="compositeNode" presStyleCnt="0">
        <dgm:presLayoutVars>
          <dgm:bulletEnabled val="1"/>
        </dgm:presLayoutVars>
      </dgm:prSet>
      <dgm:spPr/>
    </dgm:pt>
    <dgm:pt modelId="{865564C1-AABE-4B45-8E2D-DA14ED7E825E}" type="pres">
      <dgm:prSet presAssocID="{4DB67A8D-FDB3-4EDC-8330-C10AB9D04248}" presName="bgRect" presStyleLbl="bgAccFollowNode1" presStyleIdx="0" presStyleCnt="3"/>
      <dgm:spPr/>
    </dgm:pt>
    <dgm:pt modelId="{F8B29D21-2E1B-694D-A1E4-BB67FB7F6012}" type="pres">
      <dgm:prSet presAssocID="{01D2FA7A-73DC-4DD1-B45C-A067506CD76D}" presName="sibTransNodeCircle" presStyleLbl="alignNode1" presStyleIdx="0" presStyleCnt="6">
        <dgm:presLayoutVars>
          <dgm:chMax val="0"/>
          <dgm:bulletEnabled/>
        </dgm:presLayoutVars>
      </dgm:prSet>
      <dgm:spPr/>
    </dgm:pt>
    <dgm:pt modelId="{3CBC7FB1-E9E4-9746-AE2E-DDAB600ADDBF}" type="pres">
      <dgm:prSet presAssocID="{4DB67A8D-FDB3-4EDC-8330-C10AB9D04248}" presName="bottomLine" presStyleLbl="alignNode1" presStyleIdx="1" presStyleCnt="6">
        <dgm:presLayoutVars/>
      </dgm:prSet>
      <dgm:spPr/>
    </dgm:pt>
    <dgm:pt modelId="{AA9A86E6-CB10-AD45-A178-771FDD9E958D}" type="pres">
      <dgm:prSet presAssocID="{4DB67A8D-FDB3-4EDC-8330-C10AB9D04248}" presName="nodeText" presStyleLbl="bgAccFollowNode1" presStyleIdx="0" presStyleCnt="3">
        <dgm:presLayoutVars>
          <dgm:bulletEnabled val="1"/>
        </dgm:presLayoutVars>
      </dgm:prSet>
      <dgm:spPr/>
    </dgm:pt>
    <dgm:pt modelId="{8E46316F-4ECD-2649-B4CC-1A6CEC4BBB4C}" type="pres">
      <dgm:prSet presAssocID="{01D2FA7A-73DC-4DD1-B45C-A067506CD76D}" presName="sibTrans" presStyleCnt="0"/>
      <dgm:spPr/>
    </dgm:pt>
    <dgm:pt modelId="{D2A050DF-8951-3F47-B649-CF5CD0B240DF}" type="pres">
      <dgm:prSet presAssocID="{78340D14-522F-47CC-B3E2-09876664E184}" presName="compositeNode" presStyleCnt="0">
        <dgm:presLayoutVars>
          <dgm:bulletEnabled val="1"/>
        </dgm:presLayoutVars>
      </dgm:prSet>
      <dgm:spPr/>
    </dgm:pt>
    <dgm:pt modelId="{74C53641-8D70-EA44-9046-25A150CDE084}" type="pres">
      <dgm:prSet presAssocID="{78340D14-522F-47CC-B3E2-09876664E184}" presName="bgRect" presStyleLbl="bgAccFollowNode1" presStyleIdx="1" presStyleCnt="3"/>
      <dgm:spPr/>
    </dgm:pt>
    <dgm:pt modelId="{83363090-9E12-8245-AE8F-2B493B5D3789}" type="pres">
      <dgm:prSet presAssocID="{10770DA7-19AD-496A-BA3D-9EBDDBF0CA62}" presName="sibTransNodeCircle" presStyleLbl="alignNode1" presStyleIdx="2" presStyleCnt="6">
        <dgm:presLayoutVars>
          <dgm:chMax val="0"/>
          <dgm:bulletEnabled/>
        </dgm:presLayoutVars>
      </dgm:prSet>
      <dgm:spPr/>
    </dgm:pt>
    <dgm:pt modelId="{EA6C9284-47A3-C64E-8E00-DED2EC2B76F2}" type="pres">
      <dgm:prSet presAssocID="{78340D14-522F-47CC-B3E2-09876664E184}" presName="bottomLine" presStyleLbl="alignNode1" presStyleIdx="3" presStyleCnt="6">
        <dgm:presLayoutVars/>
      </dgm:prSet>
      <dgm:spPr/>
    </dgm:pt>
    <dgm:pt modelId="{73827E96-0E33-134C-8194-0DEC2BFAB549}" type="pres">
      <dgm:prSet presAssocID="{78340D14-522F-47CC-B3E2-09876664E184}" presName="nodeText" presStyleLbl="bgAccFollowNode1" presStyleIdx="1" presStyleCnt="3">
        <dgm:presLayoutVars>
          <dgm:bulletEnabled val="1"/>
        </dgm:presLayoutVars>
      </dgm:prSet>
      <dgm:spPr/>
    </dgm:pt>
    <dgm:pt modelId="{A677CA22-5303-E54A-A7C0-BCDCC247C20F}" type="pres">
      <dgm:prSet presAssocID="{10770DA7-19AD-496A-BA3D-9EBDDBF0CA62}" presName="sibTrans" presStyleCnt="0"/>
      <dgm:spPr/>
    </dgm:pt>
    <dgm:pt modelId="{8D165F20-E229-DB4D-83A5-7EC3CB846262}" type="pres">
      <dgm:prSet presAssocID="{4D026F4E-D1D3-41D6-AAF7-A8081B663BD5}" presName="compositeNode" presStyleCnt="0">
        <dgm:presLayoutVars>
          <dgm:bulletEnabled val="1"/>
        </dgm:presLayoutVars>
      </dgm:prSet>
      <dgm:spPr/>
    </dgm:pt>
    <dgm:pt modelId="{C7930D6E-4B7A-D045-8DD3-92C44405BF58}" type="pres">
      <dgm:prSet presAssocID="{4D026F4E-D1D3-41D6-AAF7-A8081B663BD5}" presName="bgRect" presStyleLbl="bgAccFollowNode1" presStyleIdx="2" presStyleCnt="3"/>
      <dgm:spPr/>
    </dgm:pt>
    <dgm:pt modelId="{323B6D34-8442-AB46-AB43-6F8502094B17}" type="pres">
      <dgm:prSet presAssocID="{6BFF52E3-BC47-4E24-8BEC-2E23BB45CBA7}" presName="sibTransNodeCircle" presStyleLbl="alignNode1" presStyleIdx="4" presStyleCnt="6">
        <dgm:presLayoutVars>
          <dgm:chMax val="0"/>
          <dgm:bulletEnabled/>
        </dgm:presLayoutVars>
      </dgm:prSet>
      <dgm:spPr/>
    </dgm:pt>
    <dgm:pt modelId="{F70E3D2B-70F7-F542-BE97-7D67F0DC0DA0}" type="pres">
      <dgm:prSet presAssocID="{4D026F4E-D1D3-41D6-AAF7-A8081B663BD5}" presName="bottomLine" presStyleLbl="alignNode1" presStyleIdx="5" presStyleCnt="6">
        <dgm:presLayoutVars/>
      </dgm:prSet>
      <dgm:spPr/>
    </dgm:pt>
    <dgm:pt modelId="{8F999676-B738-994A-9083-5C7BA3CBC5B9}" type="pres">
      <dgm:prSet presAssocID="{4D026F4E-D1D3-41D6-AAF7-A8081B663BD5}" presName="nodeText" presStyleLbl="bgAccFollowNode1" presStyleIdx="2" presStyleCnt="3">
        <dgm:presLayoutVars>
          <dgm:bulletEnabled val="1"/>
        </dgm:presLayoutVars>
      </dgm:prSet>
      <dgm:spPr/>
    </dgm:pt>
  </dgm:ptLst>
  <dgm:cxnLst>
    <dgm:cxn modelId="{7881A81F-4621-7B4A-8657-E84A7A92534C}" type="presOf" srcId="{01D2FA7A-73DC-4DD1-B45C-A067506CD76D}" destId="{F8B29D21-2E1B-694D-A1E4-BB67FB7F6012}" srcOrd="0" destOrd="0" presId="urn:microsoft.com/office/officeart/2016/7/layout/BasicLinearProcessNumbered"/>
    <dgm:cxn modelId="{9BB1CD3B-5F7F-014D-8C44-1D79276CDB4F}" type="presOf" srcId="{55B6BD32-843D-4EDB-839C-6729BF56D2E0}" destId="{D7D2CFD8-1091-A04A-B517-95575CCB6457}" srcOrd="0" destOrd="0" presId="urn:microsoft.com/office/officeart/2016/7/layout/BasicLinearProcessNumbered"/>
    <dgm:cxn modelId="{E651853F-D154-6F4B-B8EC-C5EAE022975E}" type="presOf" srcId="{78340D14-522F-47CC-B3E2-09876664E184}" destId="{74C53641-8D70-EA44-9046-25A150CDE084}" srcOrd="0" destOrd="0" presId="urn:microsoft.com/office/officeart/2016/7/layout/BasicLinearProcessNumbered"/>
    <dgm:cxn modelId="{94386C76-2238-8A4B-A14E-C35A9E2C03F1}" type="presOf" srcId="{4DB67A8D-FDB3-4EDC-8330-C10AB9D04248}" destId="{AA9A86E6-CB10-AD45-A178-771FDD9E958D}" srcOrd="1" destOrd="0" presId="urn:microsoft.com/office/officeart/2016/7/layout/BasicLinearProcessNumbered"/>
    <dgm:cxn modelId="{46098388-01ED-914C-95DF-213AAE87A8B3}" type="presOf" srcId="{4D026F4E-D1D3-41D6-AAF7-A8081B663BD5}" destId="{C7930D6E-4B7A-D045-8DD3-92C44405BF58}" srcOrd="0" destOrd="0" presId="urn:microsoft.com/office/officeart/2016/7/layout/BasicLinearProcessNumbered"/>
    <dgm:cxn modelId="{78D8AA8E-7214-DE4B-AC20-A68CA0A96C01}" type="presOf" srcId="{78340D14-522F-47CC-B3E2-09876664E184}" destId="{73827E96-0E33-134C-8194-0DEC2BFAB549}" srcOrd="1" destOrd="0" presId="urn:microsoft.com/office/officeart/2016/7/layout/BasicLinearProcessNumbered"/>
    <dgm:cxn modelId="{614A8E95-C5DB-47D0-8FA2-4C793AD7F71C}" srcId="{55B6BD32-843D-4EDB-839C-6729BF56D2E0}" destId="{4DB67A8D-FDB3-4EDC-8330-C10AB9D04248}" srcOrd="0" destOrd="0" parTransId="{E27DCC6F-D584-4E02-A61D-1D84A2C5DE68}" sibTransId="{01D2FA7A-73DC-4DD1-B45C-A067506CD76D}"/>
    <dgm:cxn modelId="{AF362BA8-36CF-314B-86E1-856ADA237AC1}" type="presOf" srcId="{10770DA7-19AD-496A-BA3D-9EBDDBF0CA62}" destId="{83363090-9E12-8245-AE8F-2B493B5D3789}" srcOrd="0" destOrd="0" presId="urn:microsoft.com/office/officeart/2016/7/layout/BasicLinearProcessNumbered"/>
    <dgm:cxn modelId="{58A855AF-43C0-194F-9DE0-832DD93E8BC3}" type="presOf" srcId="{4D026F4E-D1D3-41D6-AAF7-A8081B663BD5}" destId="{8F999676-B738-994A-9083-5C7BA3CBC5B9}" srcOrd="1" destOrd="0" presId="urn:microsoft.com/office/officeart/2016/7/layout/BasicLinearProcessNumbered"/>
    <dgm:cxn modelId="{0B37C4BC-B1C2-4176-B608-A491911D0CC2}" srcId="{55B6BD32-843D-4EDB-839C-6729BF56D2E0}" destId="{78340D14-522F-47CC-B3E2-09876664E184}" srcOrd="1" destOrd="0" parTransId="{52580DAE-123A-4F54-9A72-48AB0D4F07B1}" sibTransId="{10770DA7-19AD-496A-BA3D-9EBDDBF0CA62}"/>
    <dgm:cxn modelId="{B0AACEBC-B2C3-C34D-8E63-7CFC141A1440}" type="presOf" srcId="{4DB67A8D-FDB3-4EDC-8330-C10AB9D04248}" destId="{865564C1-AABE-4B45-8E2D-DA14ED7E825E}" srcOrd="0" destOrd="0" presId="urn:microsoft.com/office/officeart/2016/7/layout/BasicLinearProcessNumbered"/>
    <dgm:cxn modelId="{A50E3FD2-E4A4-4E92-81C4-F1F83F821ABE}" srcId="{55B6BD32-843D-4EDB-839C-6729BF56D2E0}" destId="{4D026F4E-D1D3-41D6-AAF7-A8081B663BD5}" srcOrd="2" destOrd="0" parTransId="{D7E7C23B-67EE-4387-8D30-2D7842939834}" sibTransId="{6BFF52E3-BC47-4E24-8BEC-2E23BB45CBA7}"/>
    <dgm:cxn modelId="{B5212AEB-CB47-1A4F-83A5-CA12B2478FCF}" type="presOf" srcId="{6BFF52E3-BC47-4E24-8BEC-2E23BB45CBA7}" destId="{323B6D34-8442-AB46-AB43-6F8502094B17}" srcOrd="0" destOrd="0" presId="urn:microsoft.com/office/officeart/2016/7/layout/BasicLinearProcessNumbered"/>
    <dgm:cxn modelId="{2A80C4E0-86B8-BF41-80B0-0711CCB9B1EE}" type="presParOf" srcId="{D7D2CFD8-1091-A04A-B517-95575CCB6457}" destId="{19576AFD-50C1-624C-8B49-8F08ED6A48E7}" srcOrd="0" destOrd="0" presId="urn:microsoft.com/office/officeart/2016/7/layout/BasicLinearProcessNumbered"/>
    <dgm:cxn modelId="{95E2FFAA-9A5F-0048-8B8F-C4B5FD4E9BE1}" type="presParOf" srcId="{19576AFD-50C1-624C-8B49-8F08ED6A48E7}" destId="{865564C1-AABE-4B45-8E2D-DA14ED7E825E}" srcOrd="0" destOrd="0" presId="urn:microsoft.com/office/officeart/2016/7/layout/BasicLinearProcessNumbered"/>
    <dgm:cxn modelId="{07854F01-6363-3349-88F3-DE49E9FDAD63}" type="presParOf" srcId="{19576AFD-50C1-624C-8B49-8F08ED6A48E7}" destId="{F8B29D21-2E1B-694D-A1E4-BB67FB7F6012}" srcOrd="1" destOrd="0" presId="urn:microsoft.com/office/officeart/2016/7/layout/BasicLinearProcessNumbered"/>
    <dgm:cxn modelId="{6D21DD8A-9276-574C-9832-883468DA9CCF}" type="presParOf" srcId="{19576AFD-50C1-624C-8B49-8F08ED6A48E7}" destId="{3CBC7FB1-E9E4-9746-AE2E-DDAB600ADDBF}" srcOrd="2" destOrd="0" presId="urn:microsoft.com/office/officeart/2016/7/layout/BasicLinearProcessNumbered"/>
    <dgm:cxn modelId="{03050965-48A4-D142-8BB6-C352B2C2746D}" type="presParOf" srcId="{19576AFD-50C1-624C-8B49-8F08ED6A48E7}" destId="{AA9A86E6-CB10-AD45-A178-771FDD9E958D}" srcOrd="3" destOrd="0" presId="urn:microsoft.com/office/officeart/2016/7/layout/BasicLinearProcessNumbered"/>
    <dgm:cxn modelId="{3AA2B2DB-8AF3-CF4C-83A0-159A954512FC}" type="presParOf" srcId="{D7D2CFD8-1091-A04A-B517-95575CCB6457}" destId="{8E46316F-4ECD-2649-B4CC-1A6CEC4BBB4C}" srcOrd="1" destOrd="0" presId="urn:microsoft.com/office/officeart/2016/7/layout/BasicLinearProcessNumbered"/>
    <dgm:cxn modelId="{56B44344-6A01-2642-A0F6-0D2F58BF0AC1}" type="presParOf" srcId="{D7D2CFD8-1091-A04A-B517-95575CCB6457}" destId="{D2A050DF-8951-3F47-B649-CF5CD0B240DF}" srcOrd="2" destOrd="0" presId="urn:microsoft.com/office/officeart/2016/7/layout/BasicLinearProcessNumbered"/>
    <dgm:cxn modelId="{D2D602F3-A866-C14E-A685-856BF1B24E24}" type="presParOf" srcId="{D2A050DF-8951-3F47-B649-CF5CD0B240DF}" destId="{74C53641-8D70-EA44-9046-25A150CDE084}" srcOrd="0" destOrd="0" presId="urn:microsoft.com/office/officeart/2016/7/layout/BasicLinearProcessNumbered"/>
    <dgm:cxn modelId="{976703E5-6076-1041-8360-0CE3898AB137}" type="presParOf" srcId="{D2A050DF-8951-3F47-B649-CF5CD0B240DF}" destId="{83363090-9E12-8245-AE8F-2B493B5D3789}" srcOrd="1" destOrd="0" presId="urn:microsoft.com/office/officeart/2016/7/layout/BasicLinearProcessNumbered"/>
    <dgm:cxn modelId="{F20D0BF4-CA79-6E4A-B46A-0FBA1FDD62FA}" type="presParOf" srcId="{D2A050DF-8951-3F47-B649-CF5CD0B240DF}" destId="{EA6C9284-47A3-C64E-8E00-DED2EC2B76F2}" srcOrd="2" destOrd="0" presId="urn:microsoft.com/office/officeart/2016/7/layout/BasicLinearProcessNumbered"/>
    <dgm:cxn modelId="{AA7DA5CD-7AA8-7A44-A476-F9F93187B107}" type="presParOf" srcId="{D2A050DF-8951-3F47-B649-CF5CD0B240DF}" destId="{73827E96-0E33-134C-8194-0DEC2BFAB549}" srcOrd="3" destOrd="0" presId="urn:microsoft.com/office/officeart/2016/7/layout/BasicLinearProcessNumbered"/>
    <dgm:cxn modelId="{82DFD530-E9AA-8F43-8715-B4BCA3477660}" type="presParOf" srcId="{D7D2CFD8-1091-A04A-B517-95575CCB6457}" destId="{A677CA22-5303-E54A-A7C0-BCDCC247C20F}" srcOrd="3" destOrd="0" presId="urn:microsoft.com/office/officeart/2016/7/layout/BasicLinearProcessNumbered"/>
    <dgm:cxn modelId="{F759B600-2061-EF4F-B33B-CE44B6971AEE}" type="presParOf" srcId="{D7D2CFD8-1091-A04A-B517-95575CCB6457}" destId="{8D165F20-E229-DB4D-83A5-7EC3CB846262}" srcOrd="4" destOrd="0" presId="urn:microsoft.com/office/officeart/2016/7/layout/BasicLinearProcessNumbered"/>
    <dgm:cxn modelId="{6DD2831C-668D-6F43-A836-BFEEB2795D7B}" type="presParOf" srcId="{8D165F20-E229-DB4D-83A5-7EC3CB846262}" destId="{C7930D6E-4B7A-D045-8DD3-92C44405BF58}" srcOrd="0" destOrd="0" presId="urn:microsoft.com/office/officeart/2016/7/layout/BasicLinearProcessNumbered"/>
    <dgm:cxn modelId="{7EB60CA9-5487-774E-B681-A2A06C2A9945}" type="presParOf" srcId="{8D165F20-E229-DB4D-83A5-7EC3CB846262}" destId="{323B6D34-8442-AB46-AB43-6F8502094B17}" srcOrd="1" destOrd="0" presId="urn:microsoft.com/office/officeart/2016/7/layout/BasicLinearProcessNumbered"/>
    <dgm:cxn modelId="{77BF466F-3641-1240-9C77-2CA435463AED}" type="presParOf" srcId="{8D165F20-E229-DB4D-83A5-7EC3CB846262}" destId="{F70E3D2B-70F7-F542-BE97-7D67F0DC0DA0}" srcOrd="2" destOrd="0" presId="urn:microsoft.com/office/officeart/2016/7/layout/BasicLinearProcessNumbered"/>
    <dgm:cxn modelId="{124D071E-D135-4B43-907D-9CD8B214150C}" type="presParOf" srcId="{8D165F20-E229-DB4D-83A5-7EC3CB846262}" destId="{8F999676-B738-994A-9083-5C7BA3CBC5B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7B729-360B-4952-8D01-52AD49FF2E8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ED8C2BE-4BC8-459B-9194-459FDE5E2C7B}">
      <dgm:prSet/>
      <dgm:spPr/>
      <dgm:t>
        <a:bodyPr/>
        <a:lstStyle/>
        <a:p>
          <a:r>
            <a:rPr lang="en-IN"/>
            <a:t>- Removed duplicate records</a:t>
          </a:r>
          <a:endParaRPr lang="en-US"/>
        </a:p>
      </dgm:t>
    </dgm:pt>
    <dgm:pt modelId="{BFF8F990-7663-4F79-A39D-E90BCB7BBF24}" type="parTrans" cxnId="{7B12AC8E-37EC-4443-A304-12B50CAB8FB5}">
      <dgm:prSet/>
      <dgm:spPr/>
      <dgm:t>
        <a:bodyPr/>
        <a:lstStyle/>
        <a:p>
          <a:endParaRPr lang="en-US"/>
        </a:p>
      </dgm:t>
    </dgm:pt>
    <dgm:pt modelId="{109666F0-2108-468C-B069-B877A8E20068}" type="sibTrans" cxnId="{7B12AC8E-37EC-4443-A304-12B50CAB8FB5}">
      <dgm:prSet/>
      <dgm:spPr/>
      <dgm:t>
        <a:bodyPr/>
        <a:lstStyle/>
        <a:p>
          <a:endParaRPr lang="en-US"/>
        </a:p>
      </dgm:t>
    </dgm:pt>
    <dgm:pt modelId="{EA9EF082-4773-4EB0-85E4-C6BFB6613EA2}">
      <dgm:prSet/>
      <dgm:spPr/>
      <dgm:t>
        <a:bodyPr/>
        <a:lstStyle/>
        <a:p>
          <a:r>
            <a:rPr lang="en-IN"/>
            <a:t>- Converted 'Order Date' to datetime format</a:t>
          </a:r>
          <a:endParaRPr lang="en-US"/>
        </a:p>
      </dgm:t>
    </dgm:pt>
    <dgm:pt modelId="{CCBE0218-C206-4D8B-A4C7-A796C4E2BE3F}" type="parTrans" cxnId="{8DAA773C-AEDD-4921-B1ED-C1DDCB5E345D}">
      <dgm:prSet/>
      <dgm:spPr/>
      <dgm:t>
        <a:bodyPr/>
        <a:lstStyle/>
        <a:p>
          <a:endParaRPr lang="en-US"/>
        </a:p>
      </dgm:t>
    </dgm:pt>
    <dgm:pt modelId="{6CBEB6CC-292D-4EA2-A57E-204ABF0B7107}" type="sibTrans" cxnId="{8DAA773C-AEDD-4921-B1ED-C1DDCB5E345D}">
      <dgm:prSet/>
      <dgm:spPr/>
      <dgm:t>
        <a:bodyPr/>
        <a:lstStyle/>
        <a:p>
          <a:endParaRPr lang="en-US"/>
        </a:p>
      </dgm:t>
    </dgm:pt>
    <dgm:pt modelId="{6A0F69A2-FC2C-4334-9180-9E8B30754A86}">
      <dgm:prSet/>
      <dgm:spPr/>
      <dgm:t>
        <a:bodyPr/>
        <a:lstStyle/>
        <a:p>
          <a:r>
            <a:rPr lang="en-IN"/>
            <a:t>- Extracted: Order Day, Order Month, Order Year</a:t>
          </a:r>
          <a:endParaRPr lang="en-US"/>
        </a:p>
      </dgm:t>
    </dgm:pt>
    <dgm:pt modelId="{46CCED18-3E73-4BAA-A79F-95FC9A24011F}" type="parTrans" cxnId="{397F1188-3F6B-439A-BEE0-7CBD90610977}">
      <dgm:prSet/>
      <dgm:spPr/>
      <dgm:t>
        <a:bodyPr/>
        <a:lstStyle/>
        <a:p>
          <a:endParaRPr lang="en-US"/>
        </a:p>
      </dgm:t>
    </dgm:pt>
    <dgm:pt modelId="{14033B01-6D14-42D2-890D-E490DEB07F44}" type="sibTrans" cxnId="{397F1188-3F6B-439A-BEE0-7CBD90610977}">
      <dgm:prSet/>
      <dgm:spPr/>
      <dgm:t>
        <a:bodyPr/>
        <a:lstStyle/>
        <a:p>
          <a:endParaRPr lang="en-US"/>
        </a:p>
      </dgm:t>
    </dgm:pt>
    <dgm:pt modelId="{9FD1C336-35B6-3244-9D06-73BB013B3494}" type="pres">
      <dgm:prSet presAssocID="{A567B729-360B-4952-8D01-52AD49FF2E88}" presName="vert0" presStyleCnt="0">
        <dgm:presLayoutVars>
          <dgm:dir/>
          <dgm:animOne val="branch"/>
          <dgm:animLvl val="lvl"/>
        </dgm:presLayoutVars>
      </dgm:prSet>
      <dgm:spPr/>
    </dgm:pt>
    <dgm:pt modelId="{DEA244CF-6BDC-6848-B61F-5FCD33BE8C0C}" type="pres">
      <dgm:prSet presAssocID="{8ED8C2BE-4BC8-459B-9194-459FDE5E2C7B}" presName="thickLine" presStyleLbl="alignNode1" presStyleIdx="0" presStyleCnt="3"/>
      <dgm:spPr/>
    </dgm:pt>
    <dgm:pt modelId="{A52595BD-743D-4D43-AE4F-72BC342F0011}" type="pres">
      <dgm:prSet presAssocID="{8ED8C2BE-4BC8-459B-9194-459FDE5E2C7B}" presName="horz1" presStyleCnt="0"/>
      <dgm:spPr/>
    </dgm:pt>
    <dgm:pt modelId="{EB040D20-5BB7-4D46-904B-3F9C4A72AD93}" type="pres">
      <dgm:prSet presAssocID="{8ED8C2BE-4BC8-459B-9194-459FDE5E2C7B}" presName="tx1" presStyleLbl="revTx" presStyleIdx="0" presStyleCnt="3"/>
      <dgm:spPr/>
    </dgm:pt>
    <dgm:pt modelId="{8361D237-88B2-8740-951F-826F0A61F1B6}" type="pres">
      <dgm:prSet presAssocID="{8ED8C2BE-4BC8-459B-9194-459FDE5E2C7B}" presName="vert1" presStyleCnt="0"/>
      <dgm:spPr/>
    </dgm:pt>
    <dgm:pt modelId="{A2BBF7F1-1467-794C-92E2-4E00C6A10837}" type="pres">
      <dgm:prSet presAssocID="{EA9EF082-4773-4EB0-85E4-C6BFB6613EA2}" presName="thickLine" presStyleLbl="alignNode1" presStyleIdx="1" presStyleCnt="3"/>
      <dgm:spPr/>
    </dgm:pt>
    <dgm:pt modelId="{A0A84EA0-D7F9-F747-AB65-015CEFF8A294}" type="pres">
      <dgm:prSet presAssocID="{EA9EF082-4773-4EB0-85E4-C6BFB6613EA2}" presName="horz1" presStyleCnt="0"/>
      <dgm:spPr/>
    </dgm:pt>
    <dgm:pt modelId="{8712A57D-162B-A84D-84E5-282DF7499546}" type="pres">
      <dgm:prSet presAssocID="{EA9EF082-4773-4EB0-85E4-C6BFB6613EA2}" presName="tx1" presStyleLbl="revTx" presStyleIdx="1" presStyleCnt="3"/>
      <dgm:spPr/>
    </dgm:pt>
    <dgm:pt modelId="{A594E0B0-FD32-2649-B0EB-352AE22FB7F6}" type="pres">
      <dgm:prSet presAssocID="{EA9EF082-4773-4EB0-85E4-C6BFB6613EA2}" presName="vert1" presStyleCnt="0"/>
      <dgm:spPr/>
    </dgm:pt>
    <dgm:pt modelId="{E9B8323B-FBC6-AF48-87A7-0763E1D3C3A5}" type="pres">
      <dgm:prSet presAssocID="{6A0F69A2-FC2C-4334-9180-9E8B30754A86}" presName="thickLine" presStyleLbl="alignNode1" presStyleIdx="2" presStyleCnt="3"/>
      <dgm:spPr/>
    </dgm:pt>
    <dgm:pt modelId="{4C91661F-36F6-6D48-BC22-A86FC7A8459C}" type="pres">
      <dgm:prSet presAssocID="{6A0F69A2-FC2C-4334-9180-9E8B30754A86}" presName="horz1" presStyleCnt="0"/>
      <dgm:spPr/>
    </dgm:pt>
    <dgm:pt modelId="{CE6052DD-CF1F-B44B-9F12-78DB868FEC01}" type="pres">
      <dgm:prSet presAssocID="{6A0F69A2-FC2C-4334-9180-9E8B30754A86}" presName="tx1" presStyleLbl="revTx" presStyleIdx="2" presStyleCnt="3"/>
      <dgm:spPr/>
    </dgm:pt>
    <dgm:pt modelId="{95F0013B-F989-C34B-8DB8-6794862CAF5F}" type="pres">
      <dgm:prSet presAssocID="{6A0F69A2-FC2C-4334-9180-9E8B30754A86}" presName="vert1" presStyleCnt="0"/>
      <dgm:spPr/>
    </dgm:pt>
  </dgm:ptLst>
  <dgm:cxnLst>
    <dgm:cxn modelId="{7C87530E-1CDB-D148-BC6A-9315E5E0C4D7}" type="presOf" srcId="{6A0F69A2-FC2C-4334-9180-9E8B30754A86}" destId="{CE6052DD-CF1F-B44B-9F12-78DB868FEC01}" srcOrd="0" destOrd="0" presId="urn:microsoft.com/office/officeart/2008/layout/LinedList"/>
    <dgm:cxn modelId="{6AA10427-423D-1D48-BDB7-4A19F3AB2587}" type="presOf" srcId="{EA9EF082-4773-4EB0-85E4-C6BFB6613EA2}" destId="{8712A57D-162B-A84D-84E5-282DF7499546}" srcOrd="0" destOrd="0" presId="urn:microsoft.com/office/officeart/2008/layout/LinedList"/>
    <dgm:cxn modelId="{8DAA773C-AEDD-4921-B1ED-C1DDCB5E345D}" srcId="{A567B729-360B-4952-8D01-52AD49FF2E88}" destId="{EA9EF082-4773-4EB0-85E4-C6BFB6613EA2}" srcOrd="1" destOrd="0" parTransId="{CCBE0218-C206-4D8B-A4C7-A796C4E2BE3F}" sibTransId="{6CBEB6CC-292D-4EA2-A57E-204ABF0B7107}"/>
    <dgm:cxn modelId="{2454E16B-42EC-8140-A33E-7CB4B2DCD6A8}" type="presOf" srcId="{A567B729-360B-4952-8D01-52AD49FF2E88}" destId="{9FD1C336-35B6-3244-9D06-73BB013B3494}" srcOrd="0" destOrd="0" presId="urn:microsoft.com/office/officeart/2008/layout/LinedList"/>
    <dgm:cxn modelId="{397F1188-3F6B-439A-BEE0-7CBD90610977}" srcId="{A567B729-360B-4952-8D01-52AD49FF2E88}" destId="{6A0F69A2-FC2C-4334-9180-9E8B30754A86}" srcOrd="2" destOrd="0" parTransId="{46CCED18-3E73-4BAA-A79F-95FC9A24011F}" sibTransId="{14033B01-6D14-42D2-890D-E490DEB07F44}"/>
    <dgm:cxn modelId="{7B12AC8E-37EC-4443-A304-12B50CAB8FB5}" srcId="{A567B729-360B-4952-8D01-52AD49FF2E88}" destId="{8ED8C2BE-4BC8-459B-9194-459FDE5E2C7B}" srcOrd="0" destOrd="0" parTransId="{BFF8F990-7663-4F79-A39D-E90BCB7BBF24}" sibTransId="{109666F0-2108-468C-B069-B877A8E20068}"/>
    <dgm:cxn modelId="{B8CFB8DD-9E24-A644-9467-E94225DE6ACB}" type="presOf" srcId="{8ED8C2BE-4BC8-459B-9194-459FDE5E2C7B}" destId="{EB040D20-5BB7-4D46-904B-3F9C4A72AD93}" srcOrd="0" destOrd="0" presId="urn:microsoft.com/office/officeart/2008/layout/LinedList"/>
    <dgm:cxn modelId="{1BB56D4F-0AE8-F643-8864-45C8543B810B}" type="presParOf" srcId="{9FD1C336-35B6-3244-9D06-73BB013B3494}" destId="{DEA244CF-6BDC-6848-B61F-5FCD33BE8C0C}" srcOrd="0" destOrd="0" presId="urn:microsoft.com/office/officeart/2008/layout/LinedList"/>
    <dgm:cxn modelId="{E97F2898-C69E-1D43-8643-4950CD551C19}" type="presParOf" srcId="{9FD1C336-35B6-3244-9D06-73BB013B3494}" destId="{A52595BD-743D-4D43-AE4F-72BC342F0011}" srcOrd="1" destOrd="0" presId="urn:microsoft.com/office/officeart/2008/layout/LinedList"/>
    <dgm:cxn modelId="{B0E28C60-371A-3940-B2BA-50838620BAAC}" type="presParOf" srcId="{A52595BD-743D-4D43-AE4F-72BC342F0011}" destId="{EB040D20-5BB7-4D46-904B-3F9C4A72AD93}" srcOrd="0" destOrd="0" presId="urn:microsoft.com/office/officeart/2008/layout/LinedList"/>
    <dgm:cxn modelId="{3F701D6B-3013-DF43-BD88-FB38E31675B3}" type="presParOf" srcId="{A52595BD-743D-4D43-AE4F-72BC342F0011}" destId="{8361D237-88B2-8740-951F-826F0A61F1B6}" srcOrd="1" destOrd="0" presId="urn:microsoft.com/office/officeart/2008/layout/LinedList"/>
    <dgm:cxn modelId="{8C9D61FA-24E3-3F41-881B-CD1617500E10}" type="presParOf" srcId="{9FD1C336-35B6-3244-9D06-73BB013B3494}" destId="{A2BBF7F1-1467-794C-92E2-4E00C6A10837}" srcOrd="2" destOrd="0" presId="urn:microsoft.com/office/officeart/2008/layout/LinedList"/>
    <dgm:cxn modelId="{304B71F8-542F-2844-BF06-29EFB01CE600}" type="presParOf" srcId="{9FD1C336-35B6-3244-9D06-73BB013B3494}" destId="{A0A84EA0-D7F9-F747-AB65-015CEFF8A294}" srcOrd="3" destOrd="0" presId="urn:microsoft.com/office/officeart/2008/layout/LinedList"/>
    <dgm:cxn modelId="{DE2B557A-196C-1943-84B8-CB20637FD8C8}" type="presParOf" srcId="{A0A84EA0-D7F9-F747-AB65-015CEFF8A294}" destId="{8712A57D-162B-A84D-84E5-282DF7499546}" srcOrd="0" destOrd="0" presId="urn:microsoft.com/office/officeart/2008/layout/LinedList"/>
    <dgm:cxn modelId="{DCD4B303-87F2-2E49-8484-BD78E57793BC}" type="presParOf" srcId="{A0A84EA0-D7F9-F747-AB65-015CEFF8A294}" destId="{A594E0B0-FD32-2649-B0EB-352AE22FB7F6}" srcOrd="1" destOrd="0" presId="urn:microsoft.com/office/officeart/2008/layout/LinedList"/>
    <dgm:cxn modelId="{9443E21E-DCF6-A44E-9968-867F3D22F38C}" type="presParOf" srcId="{9FD1C336-35B6-3244-9D06-73BB013B3494}" destId="{E9B8323B-FBC6-AF48-87A7-0763E1D3C3A5}" srcOrd="4" destOrd="0" presId="urn:microsoft.com/office/officeart/2008/layout/LinedList"/>
    <dgm:cxn modelId="{96882D6F-F0E6-AE43-8E78-AF12A06774B9}" type="presParOf" srcId="{9FD1C336-35B6-3244-9D06-73BB013B3494}" destId="{4C91661F-36F6-6D48-BC22-A86FC7A8459C}" srcOrd="5" destOrd="0" presId="urn:microsoft.com/office/officeart/2008/layout/LinedList"/>
    <dgm:cxn modelId="{214688EC-6313-E040-8A47-AE610F630365}" type="presParOf" srcId="{4C91661F-36F6-6D48-BC22-A86FC7A8459C}" destId="{CE6052DD-CF1F-B44B-9F12-78DB868FEC01}" srcOrd="0" destOrd="0" presId="urn:microsoft.com/office/officeart/2008/layout/LinedList"/>
    <dgm:cxn modelId="{063D1674-7A7E-AC43-AAC9-B7AAD5240918}" type="presParOf" srcId="{4C91661F-36F6-6D48-BC22-A86FC7A8459C}" destId="{95F0013B-F989-C34B-8DB8-6794862CAF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6B196D-D602-451E-BA19-19432E5A2E9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DC027C3-ED7C-4331-9E9B-5C6989E3950A}">
      <dgm:prSet/>
      <dgm:spPr/>
      <dgm:t>
        <a:bodyPr/>
        <a:lstStyle/>
        <a:p>
          <a:r>
            <a:rPr lang="en-IN"/>
            <a:t>- Python Libraries: Pandas, NumPy, Matplotlib, Seaborn</a:t>
          </a:r>
          <a:endParaRPr lang="en-US"/>
        </a:p>
      </dgm:t>
    </dgm:pt>
    <dgm:pt modelId="{B8B9F8D1-E935-422A-8C95-7E542D32CA0B}" type="parTrans" cxnId="{DEC13A64-D595-4B92-B317-FC6FC86A8CEF}">
      <dgm:prSet/>
      <dgm:spPr/>
      <dgm:t>
        <a:bodyPr/>
        <a:lstStyle/>
        <a:p>
          <a:endParaRPr lang="en-US"/>
        </a:p>
      </dgm:t>
    </dgm:pt>
    <dgm:pt modelId="{589A6ED2-3E41-4E22-B739-9D91E110D8FE}" type="sibTrans" cxnId="{DEC13A64-D595-4B92-B317-FC6FC86A8CEF}">
      <dgm:prSet/>
      <dgm:spPr/>
      <dgm:t>
        <a:bodyPr/>
        <a:lstStyle/>
        <a:p>
          <a:endParaRPr lang="en-US"/>
        </a:p>
      </dgm:t>
    </dgm:pt>
    <dgm:pt modelId="{26824B94-E6C6-4437-A5EF-840ADD6EFCBB}">
      <dgm:prSet/>
      <dgm:spPr/>
      <dgm:t>
        <a:bodyPr/>
        <a:lstStyle/>
        <a:p>
          <a:r>
            <a:rPr lang="en-IN"/>
            <a:t>- EDA Techniques: Grouping &amp; aggregation, Time series trends, Correlation heatmap, Scatter plots, bar charts, pie charts</a:t>
          </a:r>
          <a:endParaRPr lang="en-US"/>
        </a:p>
      </dgm:t>
    </dgm:pt>
    <dgm:pt modelId="{FCB06FE7-87A8-4F4E-8C94-30399D08E6CF}" type="parTrans" cxnId="{2B587503-D635-4805-B205-AAE0EE56EB37}">
      <dgm:prSet/>
      <dgm:spPr/>
      <dgm:t>
        <a:bodyPr/>
        <a:lstStyle/>
        <a:p>
          <a:endParaRPr lang="en-US"/>
        </a:p>
      </dgm:t>
    </dgm:pt>
    <dgm:pt modelId="{C0931F34-94DE-45C5-8E88-68330589EB98}" type="sibTrans" cxnId="{2B587503-D635-4805-B205-AAE0EE56EB37}">
      <dgm:prSet/>
      <dgm:spPr/>
      <dgm:t>
        <a:bodyPr/>
        <a:lstStyle/>
        <a:p>
          <a:endParaRPr lang="en-US"/>
        </a:p>
      </dgm:t>
    </dgm:pt>
    <dgm:pt modelId="{2A01B89E-D0F5-4FBF-A85B-B72C723C14DC}" type="pres">
      <dgm:prSet presAssocID="{C56B196D-D602-451E-BA19-19432E5A2E9C}" presName="root" presStyleCnt="0">
        <dgm:presLayoutVars>
          <dgm:dir/>
          <dgm:resizeHandles val="exact"/>
        </dgm:presLayoutVars>
      </dgm:prSet>
      <dgm:spPr/>
    </dgm:pt>
    <dgm:pt modelId="{DA2C3D6F-05F0-4E59-9902-3FB093F5C303}" type="pres">
      <dgm:prSet presAssocID="{0DC027C3-ED7C-4331-9E9B-5C6989E3950A}" presName="compNode" presStyleCnt="0"/>
      <dgm:spPr/>
    </dgm:pt>
    <dgm:pt modelId="{177D0721-86DA-4CAC-803E-99A6810F3BB5}" type="pres">
      <dgm:prSet presAssocID="{0DC027C3-ED7C-4331-9E9B-5C6989E395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BA002D8B-42A9-4E8D-A9E9-7EBCF3B28EA5}" type="pres">
      <dgm:prSet presAssocID="{0DC027C3-ED7C-4331-9E9B-5C6989E3950A}" presName="spaceRect" presStyleCnt="0"/>
      <dgm:spPr/>
    </dgm:pt>
    <dgm:pt modelId="{90F962EA-4A51-4217-BE0C-A4B06B435A2F}" type="pres">
      <dgm:prSet presAssocID="{0DC027C3-ED7C-4331-9E9B-5C6989E3950A}" presName="textRect" presStyleLbl="revTx" presStyleIdx="0" presStyleCnt="2">
        <dgm:presLayoutVars>
          <dgm:chMax val="1"/>
          <dgm:chPref val="1"/>
        </dgm:presLayoutVars>
      </dgm:prSet>
      <dgm:spPr/>
    </dgm:pt>
    <dgm:pt modelId="{B0418E2E-F64D-40F9-86E0-D9CEEB50C1A7}" type="pres">
      <dgm:prSet presAssocID="{589A6ED2-3E41-4E22-B739-9D91E110D8FE}" presName="sibTrans" presStyleCnt="0"/>
      <dgm:spPr/>
    </dgm:pt>
    <dgm:pt modelId="{A5EE4E52-217B-446B-8E5C-EA0670263D3F}" type="pres">
      <dgm:prSet presAssocID="{26824B94-E6C6-4437-A5EF-840ADD6EFCBB}" presName="compNode" presStyleCnt="0"/>
      <dgm:spPr/>
    </dgm:pt>
    <dgm:pt modelId="{DC0C59E6-9AE7-4A4E-ABFF-C2F4ADAA7E03}" type="pres">
      <dgm:prSet presAssocID="{26824B94-E6C6-4437-A5EF-840ADD6EFC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C81F0B7-5D84-4EBC-A226-9EE9C87B77FB}" type="pres">
      <dgm:prSet presAssocID="{26824B94-E6C6-4437-A5EF-840ADD6EFCBB}" presName="spaceRect" presStyleCnt="0"/>
      <dgm:spPr/>
    </dgm:pt>
    <dgm:pt modelId="{F67D3BDE-2F14-41FB-A4D7-635A8536D76E}" type="pres">
      <dgm:prSet presAssocID="{26824B94-E6C6-4437-A5EF-840ADD6EFCBB}" presName="textRect" presStyleLbl="revTx" presStyleIdx="1" presStyleCnt="2">
        <dgm:presLayoutVars>
          <dgm:chMax val="1"/>
          <dgm:chPref val="1"/>
        </dgm:presLayoutVars>
      </dgm:prSet>
      <dgm:spPr/>
    </dgm:pt>
  </dgm:ptLst>
  <dgm:cxnLst>
    <dgm:cxn modelId="{2B587503-D635-4805-B205-AAE0EE56EB37}" srcId="{C56B196D-D602-451E-BA19-19432E5A2E9C}" destId="{26824B94-E6C6-4437-A5EF-840ADD6EFCBB}" srcOrd="1" destOrd="0" parTransId="{FCB06FE7-87A8-4F4E-8C94-30399D08E6CF}" sibTransId="{C0931F34-94DE-45C5-8E88-68330589EB98}"/>
    <dgm:cxn modelId="{CC8DF712-57C5-4BA3-B342-A25A6A3E4C80}" type="presOf" srcId="{C56B196D-D602-451E-BA19-19432E5A2E9C}" destId="{2A01B89E-D0F5-4FBF-A85B-B72C723C14DC}" srcOrd="0" destOrd="0" presId="urn:microsoft.com/office/officeart/2018/2/layout/IconLabelList"/>
    <dgm:cxn modelId="{3A6D6D25-3472-4062-9442-81FF970C56D7}" type="presOf" srcId="{26824B94-E6C6-4437-A5EF-840ADD6EFCBB}" destId="{F67D3BDE-2F14-41FB-A4D7-635A8536D76E}" srcOrd="0" destOrd="0" presId="urn:microsoft.com/office/officeart/2018/2/layout/IconLabelList"/>
    <dgm:cxn modelId="{DEC13A64-D595-4B92-B317-FC6FC86A8CEF}" srcId="{C56B196D-D602-451E-BA19-19432E5A2E9C}" destId="{0DC027C3-ED7C-4331-9E9B-5C6989E3950A}" srcOrd="0" destOrd="0" parTransId="{B8B9F8D1-E935-422A-8C95-7E542D32CA0B}" sibTransId="{589A6ED2-3E41-4E22-B739-9D91E110D8FE}"/>
    <dgm:cxn modelId="{554BEEBC-7FCA-4E37-BE81-50565394026F}" type="presOf" srcId="{0DC027C3-ED7C-4331-9E9B-5C6989E3950A}" destId="{90F962EA-4A51-4217-BE0C-A4B06B435A2F}" srcOrd="0" destOrd="0" presId="urn:microsoft.com/office/officeart/2018/2/layout/IconLabelList"/>
    <dgm:cxn modelId="{DBBECEA5-175F-4670-A0E8-D47C75E8BC28}" type="presParOf" srcId="{2A01B89E-D0F5-4FBF-A85B-B72C723C14DC}" destId="{DA2C3D6F-05F0-4E59-9902-3FB093F5C303}" srcOrd="0" destOrd="0" presId="urn:microsoft.com/office/officeart/2018/2/layout/IconLabelList"/>
    <dgm:cxn modelId="{DA882BB8-FED7-4C27-B633-92C9326C35CC}" type="presParOf" srcId="{DA2C3D6F-05F0-4E59-9902-3FB093F5C303}" destId="{177D0721-86DA-4CAC-803E-99A6810F3BB5}" srcOrd="0" destOrd="0" presId="urn:microsoft.com/office/officeart/2018/2/layout/IconLabelList"/>
    <dgm:cxn modelId="{41E6F42F-B859-46D1-A1EE-1AE497AA7DDD}" type="presParOf" srcId="{DA2C3D6F-05F0-4E59-9902-3FB093F5C303}" destId="{BA002D8B-42A9-4E8D-A9E9-7EBCF3B28EA5}" srcOrd="1" destOrd="0" presId="urn:microsoft.com/office/officeart/2018/2/layout/IconLabelList"/>
    <dgm:cxn modelId="{A1FA075F-E3A6-4B1D-984C-10C3A1CCA27C}" type="presParOf" srcId="{DA2C3D6F-05F0-4E59-9902-3FB093F5C303}" destId="{90F962EA-4A51-4217-BE0C-A4B06B435A2F}" srcOrd="2" destOrd="0" presId="urn:microsoft.com/office/officeart/2018/2/layout/IconLabelList"/>
    <dgm:cxn modelId="{F799C95A-346F-49EB-AEB9-90689D42B816}" type="presParOf" srcId="{2A01B89E-D0F5-4FBF-A85B-B72C723C14DC}" destId="{B0418E2E-F64D-40F9-86E0-D9CEEB50C1A7}" srcOrd="1" destOrd="0" presId="urn:microsoft.com/office/officeart/2018/2/layout/IconLabelList"/>
    <dgm:cxn modelId="{806B363F-BDBD-479F-865C-E3235F1FD779}" type="presParOf" srcId="{2A01B89E-D0F5-4FBF-A85B-B72C723C14DC}" destId="{A5EE4E52-217B-446B-8E5C-EA0670263D3F}" srcOrd="2" destOrd="0" presId="urn:microsoft.com/office/officeart/2018/2/layout/IconLabelList"/>
    <dgm:cxn modelId="{822FC2CA-AFB2-43CB-94DE-49D619413524}" type="presParOf" srcId="{A5EE4E52-217B-446B-8E5C-EA0670263D3F}" destId="{DC0C59E6-9AE7-4A4E-ABFF-C2F4ADAA7E03}" srcOrd="0" destOrd="0" presId="urn:microsoft.com/office/officeart/2018/2/layout/IconLabelList"/>
    <dgm:cxn modelId="{245343EC-4ACE-424B-8F50-B2062D19626F}" type="presParOf" srcId="{A5EE4E52-217B-446B-8E5C-EA0670263D3F}" destId="{7C81F0B7-5D84-4EBC-A226-9EE9C87B77FB}" srcOrd="1" destOrd="0" presId="urn:microsoft.com/office/officeart/2018/2/layout/IconLabelList"/>
    <dgm:cxn modelId="{97EF6DA6-7747-4BF0-AA94-D10808228FE8}" type="presParOf" srcId="{A5EE4E52-217B-446B-8E5C-EA0670263D3F}" destId="{F67D3BDE-2F14-41FB-A4D7-635A8536D7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D9EC8-B092-4055-B8A4-08A330DA1742}">
      <dsp:nvSpPr>
        <dsp:cNvPr id="0" name=""/>
        <dsp:cNvSpPr/>
      </dsp:nvSpPr>
      <dsp:spPr>
        <a:xfrm>
          <a:off x="0" y="669365"/>
          <a:ext cx="5035164" cy="12357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52933-E4DE-4E19-A8FE-2DAE67041043}">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024017-273D-4FFD-8F80-F8CFDE2A7579}">
      <dsp:nvSpPr>
        <dsp:cNvPr id="0" name=""/>
        <dsp:cNvSpPr/>
      </dsp:nvSpPr>
      <dsp:spPr>
        <a:xfrm>
          <a:off x="1427293" y="669365"/>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Data Analysis &amp; Insights using Python</a:t>
          </a:r>
          <a:endParaRPr lang="en-US" sz="2300" kern="1200"/>
        </a:p>
      </dsp:txBody>
      <dsp:txXfrm>
        <a:off x="1427293" y="669365"/>
        <a:ext cx="3607870" cy="1235751"/>
      </dsp:txXfrm>
    </dsp:sp>
    <dsp:sp modelId="{1735F9AA-2E59-49F1-B771-6C94C1EBDB99}">
      <dsp:nvSpPr>
        <dsp:cNvPr id="0" name=""/>
        <dsp:cNvSpPr/>
      </dsp:nvSpPr>
      <dsp:spPr>
        <a:xfrm>
          <a:off x="0" y="2214054"/>
          <a:ext cx="5035164" cy="12357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894E-C488-4AB7-9182-D894F642FE39}">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CFCA3-E882-4D54-9623-2802C90C5D36}">
      <dsp:nvSpPr>
        <dsp:cNvPr id="0" name=""/>
        <dsp:cNvSpPr/>
      </dsp:nvSpPr>
      <dsp:spPr>
        <a:xfrm>
          <a:off x="1427293" y="2214054"/>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Tools Used: Python, Pandas, Seaborn, Matplotlib, Google Colab</a:t>
          </a:r>
          <a:endParaRPr lang="en-US" sz="2300" kern="1200"/>
        </a:p>
      </dsp:txBody>
      <dsp:txXfrm>
        <a:off x="1427293" y="2214054"/>
        <a:ext cx="3607870" cy="1235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64C1-AABE-4B45-8E2D-DA14ED7E825E}">
      <dsp:nvSpPr>
        <dsp:cNvPr id="0" name=""/>
        <dsp:cNvSpPr/>
      </dsp:nvSpPr>
      <dsp:spPr>
        <a:xfrm>
          <a:off x="0" y="249222"/>
          <a:ext cx="2464593" cy="345043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Analyze grocery sales, profit, and discount trends</a:t>
          </a:r>
          <a:endParaRPr lang="en-US" sz="2000" kern="1200"/>
        </a:p>
      </dsp:txBody>
      <dsp:txXfrm>
        <a:off x="0" y="1560386"/>
        <a:ext cx="2464593" cy="2070258"/>
      </dsp:txXfrm>
    </dsp:sp>
    <dsp:sp modelId="{F8B29D21-2E1B-694D-A1E4-BB67FB7F6012}">
      <dsp:nvSpPr>
        <dsp:cNvPr id="0" name=""/>
        <dsp:cNvSpPr/>
      </dsp:nvSpPr>
      <dsp:spPr>
        <a:xfrm>
          <a:off x="714732" y="594265"/>
          <a:ext cx="1035129" cy="1035129"/>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6323" y="745856"/>
        <a:ext cx="731947" cy="731947"/>
      </dsp:txXfrm>
    </dsp:sp>
    <dsp:sp modelId="{3CBC7FB1-E9E4-9746-AE2E-DDAB600ADDBF}">
      <dsp:nvSpPr>
        <dsp:cNvPr id="0" name=""/>
        <dsp:cNvSpPr/>
      </dsp:nvSpPr>
      <dsp:spPr>
        <a:xfrm>
          <a:off x="0" y="3699581"/>
          <a:ext cx="2464593" cy="72"/>
        </a:xfrm>
        <a:prstGeom prst="rect">
          <a:avLst/>
        </a:prstGeom>
        <a:solidFill>
          <a:schemeClr val="accent2">
            <a:hueOff val="1288722"/>
            <a:satOff val="-3699"/>
            <a:lumOff val="-5922"/>
            <a:alphaOff val="0"/>
          </a:schemeClr>
        </a:solidFill>
        <a:ln w="19050" cap="flat" cmpd="sng" algn="ctr">
          <a:solidFill>
            <a:schemeClr val="accent2">
              <a:hueOff val="1288722"/>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53641-8D70-EA44-9046-25A150CDE084}">
      <dsp:nvSpPr>
        <dsp:cNvPr id="0" name=""/>
        <dsp:cNvSpPr/>
      </dsp:nvSpPr>
      <dsp:spPr>
        <a:xfrm>
          <a:off x="2711053" y="249222"/>
          <a:ext cx="2464593" cy="3450431"/>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Identify top-performing categories, cities, and regions</a:t>
          </a:r>
          <a:endParaRPr lang="en-US" sz="2000" kern="1200"/>
        </a:p>
      </dsp:txBody>
      <dsp:txXfrm>
        <a:off x="2711053" y="1560386"/>
        <a:ext cx="2464593" cy="2070258"/>
      </dsp:txXfrm>
    </dsp:sp>
    <dsp:sp modelId="{83363090-9E12-8245-AE8F-2B493B5D3789}">
      <dsp:nvSpPr>
        <dsp:cNvPr id="0" name=""/>
        <dsp:cNvSpPr/>
      </dsp:nvSpPr>
      <dsp:spPr>
        <a:xfrm>
          <a:off x="3425785" y="594265"/>
          <a:ext cx="1035129" cy="1035129"/>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77376" y="745856"/>
        <a:ext cx="731947" cy="731947"/>
      </dsp:txXfrm>
    </dsp:sp>
    <dsp:sp modelId="{EA6C9284-47A3-C64E-8E00-DED2EC2B76F2}">
      <dsp:nvSpPr>
        <dsp:cNvPr id="0" name=""/>
        <dsp:cNvSpPr/>
      </dsp:nvSpPr>
      <dsp:spPr>
        <a:xfrm>
          <a:off x="2711053" y="3699581"/>
          <a:ext cx="2464593" cy="72"/>
        </a:xfrm>
        <a:prstGeom prst="rect">
          <a:avLst/>
        </a:prstGeom>
        <a:solidFill>
          <a:schemeClr val="accent2">
            <a:hueOff val="3866168"/>
            <a:satOff val="-11096"/>
            <a:lumOff val="-17765"/>
            <a:alphaOff val="0"/>
          </a:schemeClr>
        </a:solidFill>
        <a:ln w="19050" cap="flat" cmpd="sng" algn="ctr">
          <a:solidFill>
            <a:schemeClr val="accent2">
              <a:hueOff val="3866168"/>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30D6E-4B7A-D045-8DD3-92C44405BF58}">
      <dsp:nvSpPr>
        <dsp:cNvPr id="0" name=""/>
        <dsp:cNvSpPr/>
      </dsp:nvSpPr>
      <dsp:spPr>
        <a:xfrm>
          <a:off x="5422106" y="249222"/>
          <a:ext cx="2464593" cy="3450431"/>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Recommend business strategies for pricing, marketing, and planning</a:t>
          </a:r>
          <a:endParaRPr lang="en-US" sz="2000" kern="1200"/>
        </a:p>
      </dsp:txBody>
      <dsp:txXfrm>
        <a:off x="5422106" y="1560386"/>
        <a:ext cx="2464593" cy="2070258"/>
      </dsp:txXfrm>
    </dsp:sp>
    <dsp:sp modelId="{323B6D34-8442-AB46-AB43-6F8502094B17}">
      <dsp:nvSpPr>
        <dsp:cNvPr id="0" name=""/>
        <dsp:cNvSpPr/>
      </dsp:nvSpPr>
      <dsp:spPr>
        <a:xfrm>
          <a:off x="6136838" y="594265"/>
          <a:ext cx="1035129" cy="1035129"/>
        </a:xfrm>
        <a:prstGeom prst="ellipse">
          <a:avLst/>
        </a:prstGeom>
        <a:solidFill>
          <a:schemeClr val="accent2">
            <a:hueOff val="5154890"/>
            <a:satOff val="-14794"/>
            <a:lumOff val="-23687"/>
            <a:alphaOff val="0"/>
          </a:schemeClr>
        </a:solidFill>
        <a:ln w="19050" cap="flat" cmpd="sng" algn="ctr">
          <a:solidFill>
            <a:schemeClr val="accent2">
              <a:hueOff val="5154890"/>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88429" y="745856"/>
        <a:ext cx="731947" cy="731947"/>
      </dsp:txXfrm>
    </dsp:sp>
    <dsp:sp modelId="{F70E3D2B-70F7-F542-BE97-7D67F0DC0DA0}">
      <dsp:nvSpPr>
        <dsp:cNvPr id="0" name=""/>
        <dsp:cNvSpPr/>
      </dsp:nvSpPr>
      <dsp:spPr>
        <a:xfrm>
          <a:off x="5422106" y="3699581"/>
          <a:ext cx="2464593"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244CF-6BDC-6848-B61F-5FCD33BE8C0C}">
      <dsp:nvSpPr>
        <dsp:cNvPr id="0" name=""/>
        <dsp:cNvSpPr/>
      </dsp:nvSpPr>
      <dsp:spPr>
        <a:xfrm>
          <a:off x="0" y="2703"/>
          <a:ext cx="517538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40D20-5BB7-4D46-904B-3F9C4A72AD93}">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Removed duplicate records</a:t>
          </a:r>
          <a:endParaRPr lang="en-US" sz="3700" kern="1200"/>
        </a:p>
      </dsp:txBody>
      <dsp:txXfrm>
        <a:off x="0" y="2703"/>
        <a:ext cx="5175384" cy="1843578"/>
      </dsp:txXfrm>
    </dsp:sp>
    <dsp:sp modelId="{A2BBF7F1-1467-794C-92E2-4E00C6A10837}">
      <dsp:nvSpPr>
        <dsp:cNvPr id="0" name=""/>
        <dsp:cNvSpPr/>
      </dsp:nvSpPr>
      <dsp:spPr>
        <a:xfrm>
          <a:off x="0" y="1846281"/>
          <a:ext cx="5175384"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2A57D-162B-A84D-84E5-282DF7499546}">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Converted 'Order Date' to datetime format</a:t>
          </a:r>
          <a:endParaRPr lang="en-US" sz="3700" kern="1200"/>
        </a:p>
      </dsp:txBody>
      <dsp:txXfrm>
        <a:off x="0" y="1846281"/>
        <a:ext cx="5175384" cy="1843578"/>
      </dsp:txXfrm>
    </dsp:sp>
    <dsp:sp modelId="{E9B8323B-FBC6-AF48-87A7-0763E1D3C3A5}">
      <dsp:nvSpPr>
        <dsp:cNvPr id="0" name=""/>
        <dsp:cNvSpPr/>
      </dsp:nvSpPr>
      <dsp:spPr>
        <a:xfrm>
          <a:off x="0" y="3689859"/>
          <a:ext cx="5175384"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52DD-CF1F-B44B-9F12-78DB868FEC01}">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Extracted: Order Day, Order Month, Order Year</a:t>
          </a:r>
          <a:endParaRPr lang="en-US" sz="3700" kern="1200"/>
        </a:p>
      </dsp:txBody>
      <dsp:txXfrm>
        <a:off x="0" y="3689859"/>
        <a:ext cx="5175384"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D0721-86DA-4CAC-803E-99A6810F3BB5}">
      <dsp:nvSpPr>
        <dsp:cNvPr id="0" name=""/>
        <dsp:cNvSpPr/>
      </dsp:nvSpPr>
      <dsp:spPr>
        <a:xfrm>
          <a:off x="1009209" y="594937"/>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962EA-4A51-4217-BE0C-A4B06B435A2F}">
      <dsp:nvSpPr>
        <dsp:cNvPr id="0" name=""/>
        <dsp:cNvSpPr/>
      </dsp:nvSpPr>
      <dsp:spPr>
        <a:xfrm>
          <a:off x="16115"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Python Libraries: Pandas, NumPy, Matplotlib, Seaborn</a:t>
          </a:r>
          <a:endParaRPr lang="en-US" sz="1500" kern="1200"/>
        </a:p>
      </dsp:txBody>
      <dsp:txXfrm>
        <a:off x="16115" y="2633938"/>
        <a:ext cx="3611250" cy="720000"/>
      </dsp:txXfrm>
    </dsp:sp>
    <dsp:sp modelId="{DC0C59E6-9AE7-4A4E-ABFF-C2F4ADAA7E03}">
      <dsp:nvSpPr>
        <dsp:cNvPr id="0" name=""/>
        <dsp:cNvSpPr/>
      </dsp:nvSpPr>
      <dsp:spPr>
        <a:xfrm>
          <a:off x="5252428" y="594937"/>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BDE-2F14-41FB-A4D7-635A8536D76E}">
      <dsp:nvSpPr>
        <dsp:cNvPr id="0" name=""/>
        <dsp:cNvSpPr/>
      </dsp:nvSpPr>
      <dsp:spPr>
        <a:xfrm>
          <a:off x="4259334"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EDA Techniques: Grouping &amp; aggregation, Time series trends, Correlation heatmap, Scatter plots, bar charts, pie charts</a:t>
          </a:r>
          <a:endParaRPr lang="en-US" sz="1500" kern="1200"/>
        </a:p>
      </dsp:txBody>
      <dsp:txXfrm>
        <a:off x="4259334" y="2633938"/>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6AD-677F-46B7-7308-7F140B642FA1}"/>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5673881-5888-D213-12E9-F167CD66DE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496851-EF61-E2C1-E521-56DD72BCF01B}"/>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4D50F912-D582-80F1-FA83-891AAE959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55C51-C064-8C58-A134-B76A639D327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903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861F-2062-7E5A-746E-DD6724817A7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1B03C0-214D-B954-D941-A65C9E2871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A591E-9C8C-4490-71EF-93DE712DBC2A}"/>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1F1C0251-76D3-8436-63E4-1D347083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68E2E-5CB0-6CCF-C84A-BC1DD35CC63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34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FEB21-BF3A-5A15-D7C8-AC767969E020}"/>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AC737C-C461-69EB-8F5E-6695662DFED8}"/>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76E5A5-FDBE-28D2-D641-185045F0F345}"/>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FA221389-B556-CCCB-5EDE-F8497269D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0259-127B-CDEE-CCAD-B4FDB2F42D0F}"/>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232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479-8466-1A88-B5F9-1AFA848BA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5A04D6-BD7C-2532-F039-06C2642A2C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686EEA-31B1-F6E8-E022-011C9C478562}"/>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F7C459D1-E11A-20F5-FF6F-9239C23A9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D0D4E-4C90-A8F8-8BBA-E44A9F8A591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50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3EB6-524C-3DCA-A8FF-E14B6EC17B00}"/>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DC913C-2CD6-D7EC-CC22-EE67C9FE57DB}"/>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49A4BE-E97D-0501-5D5F-FC41C0A1F69C}"/>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F9A954F2-FEEC-4BBA-C473-9F802FBC5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AC9A9-F813-4C1E-8BB5-C4A3128737F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072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CD2-5084-4911-1C6D-D948BF2896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1D4474-CD3C-43D2-7AA8-3CC54C6AA22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81C7CFB-A4E6-DCF4-0E46-204FA74E1EBE}"/>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0A049E-8A4A-5CDC-5D14-CFF37D664CA0}"/>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6" name="Footer Placeholder 5">
            <a:extLst>
              <a:ext uri="{FF2B5EF4-FFF2-40B4-BE49-F238E27FC236}">
                <a16:creationId xmlns:a16="http://schemas.microsoft.com/office/drawing/2014/main" id="{1D68C869-43F7-780F-3BB3-9324A5888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3A52-BB08-9C24-B027-5521BFC1576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9EFE-A729-5C20-5B40-0A464FEF98FF}"/>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C25449-5205-76D0-0B1B-3C6959949B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0F2AB95-717B-0021-E019-2E7E8D1F53F4}"/>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C3E7D0-FF19-4011-147C-F0D30EE1FE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B76A6AFA-EBD8-B111-5758-B2DFF49BE241}"/>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9AAAC1-E2FD-448A-29C8-AB1ECA799D98}"/>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8" name="Footer Placeholder 7">
            <a:extLst>
              <a:ext uri="{FF2B5EF4-FFF2-40B4-BE49-F238E27FC236}">
                <a16:creationId xmlns:a16="http://schemas.microsoft.com/office/drawing/2014/main" id="{A33A4DF3-9907-D846-526B-B52D0BFCE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D9ACC-BC05-3780-451B-F470184CFC4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271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A1EB-961E-E40B-6506-5AEB0C1A50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808497D-41E9-CA85-BD55-643DA11DBECD}"/>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4" name="Footer Placeholder 3">
            <a:extLst>
              <a:ext uri="{FF2B5EF4-FFF2-40B4-BE49-F238E27FC236}">
                <a16:creationId xmlns:a16="http://schemas.microsoft.com/office/drawing/2014/main" id="{155ACAFD-CBF3-6FC8-E76A-E7AFA94F5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39A43-F4EC-0187-8367-7A203E741EB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98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5ED06-D00D-BBEA-25BB-A12DC3458E91}"/>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3" name="Footer Placeholder 2">
            <a:extLst>
              <a:ext uri="{FF2B5EF4-FFF2-40B4-BE49-F238E27FC236}">
                <a16:creationId xmlns:a16="http://schemas.microsoft.com/office/drawing/2014/main" id="{5B209FE6-21E9-AFC1-C1AA-7456FC153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EC0FE7-2D0C-A0EB-AAE7-831186BBEB0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65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56E5-7C10-B11A-F76A-E62A4F4E2D5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A4239FB-973C-DAE5-8F8D-037FAFBA23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D80D661-F68F-C1D7-E672-E85EA72E4B2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E9D5BCB-D2BA-339A-23FF-1A16C39A0E39}"/>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6" name="Footer Placeholder 5">
            <a:extLst>
              <a:ext uri="{FF2B5EF4-FFF2-40B4-BE49-F238E27FC236}">
                <a16:creationId xmlns:a16="http://schemas.microsoft.com/office/drawing/2014/main" id="{FD3AE446-79AD-D435-678C-97B52E6E3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48A8-CE0D-039A-C9F4-090052AA8BBE}"/>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278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7F49-A183-DAB5-ED0D-D7FA70875997}"/>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1E07CE-3F62-0AD3-9AFE-2C8E3F25AD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6CFE0C9-82C3-5270-FF97-B1513BD9D1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0688338-8309-FDA6-8C45-FA4D6DC1DF52}"/>
              </a:ext>
            </a:extLst>
          </p:cNvPr>
          <p:cNvSpPr>
            <a:spLocks noGrp="1"/>
          </p:cNvSpPr>
          <p:nvPr>
            <p:ph type="dt" sz="half" idx="10"/>
          </p:nvPr>
        </p:nvSpPr>
        <p:spPr/>
        <p:txBody>
          <a:bodyPr/>
          <a:lstStyle/>
          <a:p>
            <a:fld id="{5BCAD085-E8A6-8845-BD4E-CB4CCA059FC4}" type="datetimeFigureOut">
              <a:rPr lang="en-US" smtClean="0"/>
              <a:t>6/29/25</a:t>
            </a:fld>
            <a:endParaRPr lang="en-US"/>
          </a:p>
        </p:txBody>
      </p:sp>
      <p:sp>
        <p:nvSpPr>
          <p:cNvPr id="6" name="Footer Placeholder 5">
            <a:extLst>
              <a:ext uri="{FF2B5EF4-FFF2-40B4-BE49-F238E27FC236}">
                <a16:creationId xmlns:a16="http://schemas.microsoft.com/office/drawing/2014/main" id="{E7636370-D90E-441E-C062-90727A71A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3BAF8-C3AB-6E0E-0F01-A4EA11F3D38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771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5090F-4004-58FA-ACDE-359FC0314B3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76DF9A-61F4-72A7-940D-8ABF7B30BB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DDC445-C253-50B4-F240-0697C6E1C91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6/29/25</a:t>
            </a:fld>
            <a:endParaRPr lang="en-US"/>
          </a:p>
        </p:txBody>
      </p:sp>
      <p:sp>
        <p:nvSpPr>
          <p:cNvPr id="5" name="Footer Placeholder 4">
            <a:extLst>
              <a:ext uri="{FF2B5EF4-FFF2-40B4-BE49-F238E27FC236}">
                <a16:creationId xmlns:a16="http://schemas.microsoft.com/office/drawing/2014/main" id="{4FF3D65A-37B4-D578-7646-E2CD00D9B6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83EE28-4729-1D01-7DE8-1D8A6481FC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004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defTabSz="914400"/>
            <a:r>
              <a:rPr lang="en-US" sz="4700"/>
              <a:t>Supermart Grocery Sales – Retail Performance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1F136D-F011-195F-4AF7-37ABBD38CBCD}"/>
              </a:ext>
            </a:extLst>
          </p:cNvPr>
          <p:cNvSpPr txBox="1"/>
          <p:nvPr/>
        </p:nvSpPr>
        <p:spPr>
          <a:xfrm>
            <a:off x="6577507" y="5612581"/>
            <a:ext cx="2081462" cy="1431161"/>
          </a:xfrm>
          <a:prstGeom prst="rect">
            <a:avLst/>
          </a:prstGeom>
          <a:noFill/>
        </p:spPr>
        <p:txBody>
          <a:bodyPr wrap="square" rtlCol="0">
            <a:spAutoFit/>
          </a:bodyPr>
          <a:lstStyle/>
          <a:p>
            <a:pPr marL="0" indent="0">
              <a:spcAft>
                <a:spcPts val="600"/>
              </a:spcAft>
              <a:buNone/>
            </a:pPr>
            <a:r>
              <a:rPr lang="en-IN" dirty="0"/>
              <a:t>Prepared by</a:t>
            </a:r>
          </a:p>
          <a:p>
            <a:pPr marL="0" indent="0">
              <a:spcAft>
                <a:spcPts val="600"/>
              </a:spcAft>
              <a:buNone/>
            </a:pPr>
            <a:r>
              <a:rPr lang="en-IN" dirty="0"/>
              <a:t>Pooja Kasabe</a:t>
            </a:r>
          </a:p>
          <a:p>
            <a:pPr marL="0" indent="0">
              <a:spcAft>
                <a:spcPts val="600"/>
              </a:spcAft>
              <a:buNone/>
            </a:pPr>
            <a:r>
              <a:rPr lang="en-IN" i="0" u="none" strike="noStrike" dirty="0">
                <a:effectLst/>
                <a:latin typeface="-apple-system-font"/>
              </a:rPr>
              <a:t>UMID-01042527099</a:t>
            </a:r>
            <a:endParaRPr lang="en-IN" dirty="0"/>
          </a:p>
          <a:p>
            <a:pPr>
              <a:spcAft>
                <a:spcPts val="600"/>
              </a:spcAft>
            </a:pPr>
            <a:endParaRPr lang="en-US" dirty="0"/>
          </a:p>
        </p:txBody>
      </p:sp>
      <p:graphicFrame>
        <p:nvGraphicFramePr>
          <p:cNvPr id="6" name="Content Placeholder 2">
            <a:extLst>
              <a:ext uri="{FF2B5EF4-FFF2-40B4-BE49-F238E27FC236}">
                <a16:creationId xmlns:a16="http://schemas.microsoft.com/office/drawing/2014/main" id="{11AD311A-3185-25E9-4015-AB8ACA0A303C}"/>
              </a:ext>
            </a:extLst>
          </p:cNvPr>
          <p:cNvGraphicFramePr>
            <a:graphicFrameLocks noGrp="1"/>
          </p:cNvGraphicFramePr>
          <p:nvPr>
            <p:ph idx="1"/>
            <p:extLst>
              <p:ext uri="{D42A27DB-BD31-4B8C-83A1-F6EECF244321}">
                <p14:modId xmlns:p14="http://schemas.microsoft.com/office/powerpoint/2010/main" val="2446434110"/>
              </p:ext>
            </p:extLst>
          </p:nvPr>
        </p:nvGraphicFramePr>
        <p:xfrm>
          <a:off x="429369" y="2071316"/>
          <a:ext cx="5035164"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591344"/>
            <a:ext cx="2400300" cy="5585619"/>
          </a:xfrm>
        </p:spPr>
        <p:txBody>
          <a:bodyPr>
            <a:normAutofit/>
          </a:bodyPr>
          <a:lstStyle/>
          <a:p>
            <a:r>
              <a:rPr lang="en-IN" sz="210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gn="l">
              <a:buNone/>
            </a:pPr>
            <a:r>
              <a:rPr lang="en-IN" sz="1400" b="1" i="0" u="none" strike="noStrike" dirty="0">
                <a:solidFill>
                  <a:srgbClr val="000000"/>
                </a:solidFill>
                <a:effectLst/>
              </a:rPr>
              <a:t>Product Strategy</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Focus marketing on high-selling items like </a:t>
            </a:r>
            <a:r>
              <a:rPr lang="en-IN" sz="1400" b="0" i="1" u="none" strike="noStrike" dirty="0">
                <a:solidFill>
                  <a:srgbClr val="000000"/>
                </a:solidFill>
                <a:effectLst/>
              </a:rPr>
              <a:t>Eggs, Meat &amp; Fish</a:t>
            </a:r>
            <a:r>
              <a:rPr lang="en-IN" sz="1400" b="0" i="0" u="none" strike="noStrike" dirty="0">
                <a:solidFill>
                  <a:srgbClr val="000000"/>
                </a:solidFill>
                <a:effectLst/>
              </a:rPr>
              <a:t>.</a:t>
            </a:r>
          </a:p>
          <a:p>
            <a:pPr algn="l">
              <a:buFont typeface="Arial" panose="020B0604020202020204" pitchFamily="34" charset="0"/>
              <a:buChar char="•"/>
            </a:pPr>
            <a:r>
              <a:rPr lang="en-IN" sz="1400" b="0" i="0" u="none" strike="noStrike" dirty="0">
                <a:solidFill>
                  <a:srgbClr val="000000"/>
                </a:solidFill>
                <a:effectLst/>
              </a:rPr>
              <a:t>Reassess pricing or bundling for low-performing categories.</a:t>
            </a:r>
          </a:p>
          <a:p>
            <a:pPr algn="l">
              <a:buNone/>
            </a:pPr>
            <a:r>
              <a:rPr lang="en-IN" sz="1400" b="1" i="0" u="none" strike="noStrike" dirty="0">
                <a:solidFill>
                  <a:srgbClr val="000000"/>
                </a:solidFill>
                <a:effectLst/>
              </a:rPr>
              <a:t>Seasonal Planning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Boost stock &amp; promotions before </a:t>
            </a:r>
            <a:r>
              <a:rPr lang="en-IN" sz="1400" b="1" i="0" u="none" strike="noStrike" dirty="0">
                <a:solidFill>
                  <a:srgbClr val="000000"/>
                </a:solidFill>
                <a:effectLst/>
              </a:rPr>
              <a:t>Q4 festive periods</a:t>
            </a:r>
            <a:r>
              <a:rPr lang="en-IN" sz="1400" b="0" i="0" u="none" strike="noStrike" dirty="0">
                <a:solidFill>
                  <a:srgbClr val="000000"/>
                </a:solidFill>
                <a:effectLst/>
              </a:rPr>
              <a:t>.</a:t>
            </a:r>
          </a:p>
          <a:p>
            <a:pPr algn="l">
              <a:buNone/>
            </a:pPr>
            <a:r>
              <a:rPr lang="en-IN" sz="1400" b="1" i="0" u="none" strike="noStrike" dirty="0">
                <a:solidFill>
                  <a:srgbClr val="000000"/>
                </a:solidFill>
                <a:effectLst/>
              </a:rPr>
              <a:t>Discounting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Avoid deep discounts unless they are part of targeted campaigns.</a:t>
            </a:r>
          </a:p>
          <a:p>
            <a:pPr algn="l">
              <a:buFont typeface="Arial" panose="020B0604020202020204" pitchFamily="34" charset="0"/>
              <a:buChar char="•"/>
            </a:pPr>
            <a:r>
              <a:rPr lang="en-IN" sz="1400" b="0" i="0" u="none" strike="noStrike" dirty="0">
                <a:solidFill>
                  <a:srgbClr val="000000"/>
                </a:solidFill>
                <a:effectLst/>
              </a:rPr>
              <a:t>Maintain balanced margins across discount brackets.</a:t>
            </a:r>
          </a:p>
          <a:p>
            <a:pPr algn="l">
              <a:buNone/>
            </a:pPr>
            <a:r>
              <a:rPr lang="en-IN" sz="1400" b="1" i="0" u="none" strike="noStrike" dirty="0">
                <a:solidFill>
                  <a:srgbClr val="000000"/>
                </a:solidFill>
                <a:effectLst/>
              </a:rPr>
              <a:t>Regional Strategy</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Invest in </a:t>
            </a:r>
            <a:r>
              <a:rPr lang="en-IN" sz="1400" b="1" i="0" u="none" strike="noStrike" dirty="0">
                <a:solidFill>
                  <a:srgbClr val="000000"/>
                </a:solidFill>
                <a:effectLst/>
              </a:rPr>
              <a:t>Western region</a:t>
            </a:r>
            <a:r>
              <a:rPr lang="en-IN" sz="1400" b="0" i="0" u="none" strike="noStrike" dirty="0">
                <a:solidFill>
                  <a:srgbClr val="000000"/>
                </a:solidFill>
                <a:effectLst/>
              </a:rPr>
              <a:t> and emerging </a:t>
            </a:r>
            <a:r>
              <a:rPr lang="en-IN" sz="1400" b="1" i="0" u="none" strike="noStrike" dirty="0">
                <a:solidFill>
                  <a:srgbClr val="000000"/>
                </a:solidFill>
                <a:effectLst/>
              </a:rPr>
              <a:t>Tier-2/3 cities</a:t>
            </a:r>
            <a:r>
              <a:rPr lang="en-IN" sz="1400" b="0" i="0" u="none" strike="noStrike" dirty="0">
                <a:solidFill>
                  <a:srgbClr val="000000"/>
                </a:solidFill>
                <a:effectLst/>
              </a:rPr>
              <a:t>.</a:t>
            </a:r>
          </a:p>
          <a:p>
            <a:pPr algn="l">
              <a:buFont typeface="Arial" panose="020B0604020202020204" pitchFamily="34" charset="0"/>
              <a:buChar char="•"/>
            </a:pPr>
            <a:r>
              <a:rPr lang="en-IN" sz="1400" b="0" i="0" u="none" strike="noStrike" dirty="0">
                <a:solidFill>
                  <a:srgbClr val="000000"/>
                </a:solidFill>
                <a:effectLst/>
              </a:rPr>
              <a:t>Investigate underperforming areas for tailored interventions.</a:t>
            </a:r>
          </a:p>
          <a:p>
            <a:pPr algn="l">
              <a:buNone/>
            </a:pPr>
            <a:r>
              <a:rPr lang="en-IN" sz="1400" b="1" i="0" u="none" strike="noStrike" dirty="0">
                <a:solidFill>
                  <a:srgbClr val="000000"/>
                </a:solidFill>
                <a:effectLst/>
              </a:rPr>
              <a:t>Continuous Monitoring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Track monthly trends to refine strategy dynamically.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IN" sz="4700"/>
              <a:t>Objective</a:t>
            </a:r>
          </a:p>
        </p:txBody>
      </p:sp>
      <p:graphicFrame>
        <p:nvGraphicFramePr>
          <p:cNvPr id="16" name="Content Placeholder 2">
            <a:extLst>
              <a:ext uri="{FF2B5EF4-FFF2-40B4-BE49-F238E27FC236}">
                <a16:creationId xmlns:a16="http://schemas.microsoft.com/office/drawing/2014/main" id="{216D841C-7028-1DD2-1E4B-ADDBDCB1BEA4}"/>
              </a:ext>
            </a:extLst>
          </p:cNvPr>
          <p:cNvGraphicFramePr>
            <a:graphicFrameLocks noGrp="1"/>
          </p:cNvGraphicFramePr>
          <p:nvPr>
            <p:ph idx="1"/>
            <p:extLst>
              <p:ext uri="{D42A27DB-BD31-4B8C-83A1-F6EECF244321}">
                <p14:modId xmlns:p14="http://schemas.microsoft.com/office/powerpoint/2010/main" val="225090110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IN" sz="4000"/>
              <a:t>Data Preparation</a:t>
            </a:r>
          </a:p>
        </p:txBody>
      </p:sp>
      <p:sp>
        <p:nvSpPr>
          <p:cNvPr id="4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6690D8EB-E5C9-E163-5845-0ED17C57856F}"/>
              </a:ext>
            </a:extLst>
          </p:cNvPr>
          <p:cNvGraphicFramePr>
            <a:graphicFrameLocks noGrp="1"/>
          </p:cNvGraphicFramePr>
          <p:nvPr>
            <p:ph idx="1"/>
            <p:extLst>
              <p:ext uri="{D42A27DB-BD31-4B8C-83A1-F6EECF244321}">
                <p14:modId xmlns:p14="http://schemas.microsoft.com/office/powerpoint/2010/main" val="104147780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a:t>Techniques &amp; Libraries Used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77E6C5-7E1F-F4BC-9610-6F25088788CB}"/>
              </a:ext>
            </a:extLst>
          </p:cNvPr>
          <p:cNvGraphicFramePr>
            <a:graphicFrameLocks noGrp="1"/>
          </p:cNvGraphicFramePr>
          <p:nvPr>
            <p:ph idx="1"/>
            <p:extLst>
              <p:ext uri="{D42A27DB-BD31-4B8C-83A1-F6EECF244321}">
                <p14:modId xmlns:p14="http://schemas.microsoft.com/office/powerpoint/2010/main" val="279166108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Category-wise Sales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endParaRPr lang="en-IN" sz="1300" dirty="0"/>
          </a:p>
          <a:p>
            <a:r>
              <a:rPr lang="en-IN" sz="1300" dirty="0"/>
              <a:t>The Eggs, Meat &amp; Fish category contributed the highest to overall sales, followed closely by Snacks and Food Grains.</a:t>
            </a:r>
          </a:p>
          <a:p>
            <a:endParaRPr lang="en-IN" sz="1300" dirty="0"/>
          </a:p>
          <a:p>
            <a:r>
              <a:rPr lang="en-IN" sz="1300" dirty="0"/>
              <a:t>Beverages and Oil &amp; Masala were among the lower-performing categories in terms of sales volume.</a:t>
            </a:r>
          </a:p>
          <a:p>
            <a:endParaRPr lang="en-IN" sz="1300" dirty="0"/>
          </a:p>
          <a:p>
            <a:r>
              <a:rPr lang="en-IN" sz="1300" dirty="0"/>
              <a:t>This suggests an opportunity to prioritize high-selling categories in promotions or inventory allocation.</a:t>
            </a:r>
          </a:p>
        </p:txBody>
      </p:sp>
      <p:pic>
        <p:nvPicPr>
          <p:cNvPr id="5" name="Picture 4" descr="A graph with different colored bars&#10;&#10;AI-generated content may be incorrect.">
            <a:extLst>
              <a:ext uri="{FF2B5EF4-FFF2-40B4-BE49-F238E27FC236}">
                <a16:creationId xmlns:a16="http://schemas.microsoft.com/office/drawing/2014/main" id="{51E345E2-7853-D1D5-FD9B-182311FABE01}"/>
              </a:ext>
            </a:extLst>
          </p:cNvPr>
          <p:cNvPicPr>
            <a:picLocks noChangeAspect="1"/>
          </p:cNvPicPr>
          <p:nvPr/>
        </p:nvPicPr>
        <p:blipFill>
          <a:blip r:embed="rId2"/>
          <a:stretch>
            <a:fillRect/>
          </a:stretch>
        </p:blipFill>
        <p:spPr>
          <a:xfrm>
            <a:off x="4574286" y="2216086"/>
            <a:ext cx="4094226" cy="2425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Monthly Sales Trends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r>
              <a:rPr lang="en-IN" sz="1900" dirty="0"/>
              <a:t>- Sales peaked in October–December</a:t>
            </a:r>
          </a:p>
          <a:p>
            <a:r>
              <a:rPr lang="en-IN" sz="1900" dirty="0"/>
              <a:t>- Seasonal trend observed</a:t>
            </a:r>
          </a:p>
          <a:p>
            <a:r>
              <a:rPr lang="en-IN" sz="1900" dirty="0"/>
              <a:t>- Increase inventory/ads before festive season.</a:t>
            </a:r>
          </a:p>
          <a:p>
            <a:endParaRPr lang="en-IN" sz="1900" dirty="0"/>
          </a:p>
          <a:p>
            <a:endParaRPr lang="en-IN" sz="1900" dirty="0"/>
          </a:p>
        </p:txBody>
      </p:sp>
      <p:pic>
        <p:nvPicPr>
          <p:cNvPr id="5" name="Picture 4" descr="A graph with a line and a line&#10;&#10;AI-generated content may be incorrect.">
            <a:extLst>
              <a:ext uri="{FF2B5EF4-FFF2-40B4-BE49-F238E27FC236}">
                <a16:creationId xmlns:a16="http://schemas.microsoft.com/office/drawing/2014/main" id="{08154929-F6AB-A020-C421-4FDCCB549626}"/>
              </a:ext>
            </a:extLst>
          </p:cNvPr>
          <p:cNvPicPr>
            <a:picLocks noChangeAspect="1"/>
          </p:cNvPicPr>
          <p:nvPr/>
        </p:nvPicPr>
        <p:blipFill>
          <a:blip r:embed="rId2"/>
          <a:stretch>
            <a:fillRect/>
          </a:stretch>
        </p:blipFill>
        <p:spPr>
          <a:xfrm>
            <a:off x="4574286" y="2292852"/>
            <a:ext cx="4094226" cy="2272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9184"/>
            <a:ext cx="5170932" cy="1783080"/>
          </a:xfrm>
        </p:spPr>
        <p:txBody>
          <a:bodyPr anchor="b">
            <a:normAutofit/>
          </a:bodyPr>
          <a:lstStyle/>
          <a:p>
            <a:r>
              <a:rPr lang="en-IN" sz="4700"/>
              <a:t>Sales by Region &amp; City</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706624"/>
            <a:ext cx="5170932" cy="3483864"/>
          </a:xfrm>
        </p:spPr>
        <p:txBody>
          <a:bodyPr>
            <a:normAutofit/>
          </a:bodyPr>
          <a:lstStyle/>
          <a:p>
            <a:r>
              <a:rPr lang="en-IN" sz="1900"/>
              <a:t>- Kanyakumari, Vellore: Top cities by sales</a:t>
            </a:r>
          </a:p>
          <a:p>
            <a:r>
              <a:rPr lang="en-IN" sz="1900"/>
              <a:t>- Western region leads in total revenue</a:t>
            </a:r>
          </a:p>
          <a:p>
            <a:r>
              <a:rPr lang="en-IN" sz="1900"/>
              <a:t>- Focus on strong regions and explore city-level improvements.</a:t>
            </a:r>
          </a:p>
          <a:p>
            <a:r>
              <a:rPr lang="en-IN" sz="1900"/>
              <a:t>-This highlights opportunities in Tier 2/3 cities and non-traditional regions</a:t>
            </a:r>
          </a:p>
        </p:txBody>
      </p:sp>
      <p:pic>
        <p:nvPicPr>
          <p:cNvPr id="7" name="Picture 6" descr="A graph of blue bars&#10;&#10;AI-generated content may be incorrect.">
            <a:extLst>
              <a:ext uri="{FF2B5EF4-FFF2-40B4-BE49-F238E27FC236}">
                <a16:creationId xmlns:a16="http://schemas.microsoft.com/office/drawing/2014/main" id="{26C0D47B-6EDD-DE92-8B3F-DB3C1ACF1070}"/>
              </a:ext>
            </a:extLst>
          </p:cNvPr>
          <p:cNvPicPr>
            <a:picLocks noChangeAspect="1"/>
          </p:cNvPicPr>
          <p:nvPr/>
        </p:nvPicPr>
        <p:blipFill>
          <a:blip r:embed="rId2"/>
          <a:stretch>
            <a:fillRect/>
          </a:stretch>
        </p:blipFill>
        <p:spPr>
          <a:xfrm>
            <a:off x="5392097" y="1133441"/>
            <a:ext cx="3516445" cy="2127449"/>
          </a:xfrm>
          <a:prstGeom prst="rect">
            <a:avLst/>
          </a:prstGeom>
        </p:spPr>
      </p:pic>
      <p:pic>
        <p:nvPicPr>
          <p:cNvPr id="5" name="Picture 4" descr="A graph with colored squares&#10;&#10;AI-generated content may be incorrect.">
            <a:extLst>
              <a:ext uri="{FF2B5EF4-FFF2-40B4-BE49-F238E27FC236}">
                <a16:creationId xmlns:a16="http://schemas.microsoft.com/office/drawing/2014/main" id="{F57002E1-067F-E3E0-6E38-5D6F9591005C}"/>
              </a:ext>
            </a:extLst>
          </p:cNvPr>
          <p:cNvPicPr>
            <a:picLocks noChangeAspect="1"/>
          </p:cNvPicPr>
          <p:nvPr/>
        </p:nvPicPr>
        <p:blipFill>
          <a:blip r:embed="rId3"/>
          <a:stretch>
            <a:fillRect/>
          </a:stretch>
        </p:blipFill>
        <p:spPr>
          <a:xfrm>
            <a:off x="5378381" y="4350661"/>
            <a:ext cx="3516445" cy="19164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7375" y="489508"/>
            <a:ext cx="4316172" cy="1667569"/>
          </a:xfrm>
        </p:spPr>
        <p:txBody>
          <a:bodyPr anchor="b">
            <a:normAutofit/>
          </a:bodyPr>
          <a:lstStyle/>
          <a:p>
            <a:r>
              <a:rPr lang="en-IN" sz="3500"/>
              <a:t>Correlation Heatmap</a:t>
            </a:r>
          </a:p>
        </p:txBody>
      </p:sp>
      <p:pic>
        <p:nvPicPr>
          <p:cNvPr id="5" name="Picture 4" descr="A chart of blue squares with white text&#10;&#10;AI-generated content may be incorrect.">
            <a:extLst>
              <a:ext uri="{FF2B5EF4-FFF2-40B4-BE49-F238E27FC236}">
                <a16:creationId xmlns:a16="http://schemas.microsoft.com/office/drawing/2014/main" id="{DBABEFBF-CD6E-844C-9B60-E3C9DF053CE2}"/>
              </a:ext>
            </a:extLst>
          </p:cNvPr>
          <p:cNvPicPr>
            <a:picLocks noChangeAspect="1"/>
          </p:cNvPicPr>
          <p:nvPr/>
        </p:nvPicPr>
        <p:blipFill>
          <a:blip r:embed="rId2"/>
          <a:stretch>
            <a:fillRect/>
          </a:stretch>
        </p:blipFill>
        <p:spPr>
          <a:xfrm>
            <a:off x="801097" y="2159320"/>
            <a:ext cx="2907124" cy="2107664"/>
          </a:xfrm>
          <a:prstGeom prst="rect">
            <a:avLst/>
          </a:prstGeom>
        </p:spPr>
      </p:pic>
      <p:sp>
        <p:nvSpPr>
          <p:cNvPr id="3" name="Content Placeholder 2"/>
          <p:cNvSpPr>
            <a:spLocks noGrp="1"/>
          </p:cNvSpPr>
          <p:nvPr>
            <p:ph idx="1"/>
          </p:nvPr>
        </p:nvSpPr>
        <p:spPr>
          <a:xfrm>
            <a:off x="4197376" y="2405894"/>
            <a:ext cx="4316172" cy="3197464"/>
          </a:xfrm>
        </p:spPr>
        <p:txBody>
          <a:bodyPr anchor="t">
            <a:normAutofit/>
          </a:bodyPr>
          <a:lstStyle/>
          <a:p>
            <a:r>
              <a:rPr lang="en-IN" sz="1400" dirty="0"/>
              <a:t>- Sales &amp; Profit: Strong positive correlation (+0.61)</a:t>
            </a:r>
          </a:p>
          <a:p>
            <a:r>
              <a:rPr lang="en-IN" sz="1400" dirty="0"/>
              <a:t>- Discount shows near-zero correlation</a:t>
            </a:r>
          </a:p>
          <a:p>
            <a:r>
              <a:rPr lang="en-IN" sz="1400" dirty="0"/>
              <a:t>- Discounts don’t always drive more sales or profit</a:t>
            </a:r>
          </a:p>
          <a:p>
            <a:endParaRPr lang="en-IN" sz="1400" dirty="0"/>
          </a:p>
          <a:p>
            <a:r>
              <a:rPr lang="en-IN" sz="1400" dirty="0"/>
              <a:t>The correlation heatmap confirms a strong positive relationship between sales and profit (0.61), but no meaningful correlation between discount and either sales or profit. This suggests that in this dataset, discounting does not appear to influence sales or profitability in a linear way.</a:t>
            </a:r>
          </a:p>
        </p:txBody>
      </p:sp>
      <p:sp>
        <p:nvSpPr>
          <p:cNvPr id="21" name="Rectangle 2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dirty="0"/>
              <a:t>Key Business Insights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buFont typeface="+mj-lt"/>
              <a:buAutoNum type="arabicPeriod"/>
            </a:pPr>
            <a:r>
              <a:rPr lang="en-IN" sz="1400" i="0" u="none" strike="noStrike" dirty="0">
                <a:effectLst/>
              </a:rPr>
              <a:t>The Eggs, Meat &amp; Fish category contributed the highest to overall sales, followed closely by Snacks and Food Grains.</a:t>
            </a:r>
            <a:br>
              <a:rPr lang="en-IN" sz="1400" dirty="0"/>
            </a:br>
            <a:r>
              <a:rPr lang="en-IN" sz="1400" i="0" u="none" strike="noStrike" dirty="0">
                <a:effectLst/>
              </a:rPr>
              <a:t>Beverages and Oil &amp; Masala were among the lower-performing categories in terms of sales volume.</a:t>
            </a:r>
            <a:br>
              <a:rPr lang="en-IN" sz="1400" dirty="0"/>
            </a:br>
            <a:r>
              <a:rPr lang="en-IN" sz="1400" b="1" i="0" u="none" strike="noStrike" dirty="0">
                <a:effectLst/>
              </a:rPr>
              <a:t>This suggests an opportunity to prioritize high-selling categories in promotions or inventory allocation</a:t>
            </a:r>
            <a:r>
              <a:rPr lang="en-IN" sz="1400" i="0" u="none" strike="noStrike" dirty="0">
                <a:effectLst/>
              </a:rPr>
              <a:t>.</a:t>
            </a:r>
          </a:p>
          <a:p>
            <a:pPr>
              <a:buFont typeface="+mj-lt"/>
              <a:buAutoNum type="arabicPeriod"/>
            </a:pPr>
            <a:r>
              <a:rPr lang="en-IN" sz="1400" dirty="0"/>
              <a:t>Based on the line chart, October–December had consistently higher sales, suggesting a strong festive season impact. </a:t>
            </a:r>
            <a:r>
              <a:rPr lang="en-IN" sz="1400" b="1" dirty="0"/>
              <a:t>This seasonal surge should be leveraged through campaign planning and supply readiness</a:t>
            </a:r>
          </a:p>
          <a:p>
            <a:pPr>
              <a:buFont typeface="+mj-lt"/>
              <a:buAutoNum type="arabicPeriod"/>
            </a:pPr>
            <a:r>
              <a:rPr lang="en-IN" sz="1400" dirty="0"/>
              <a:t>Sales and Profit show a strong positive correlation (0.61) — as expected. Discount shows near-zero correlation with both Sales and Profit (~0), meaning it doesn’t drive results significantly in this dataset.</a:t>
            </a:r>
          </a:p>
          <a:p>
            <a:pPr>
              <a:buFont typeface="+mj-lt"/>
              <a:buAutoNum type="arabicPeriod"/>
            </a:pPr>
            <a:r>
              <a:rPr lang="en-IN" sz="1400" b="1" dirty="0"/>
              <a:t>The top cities by sales were Kanyakumari, Vellore, and Bagalkot, not metro cities like Chennai — an important insight</a:t>
            </a:r>
            <a:r>
              <a:rPr lang="en-IN" sz="1400" dirty="0"/>
              <a:t>. The Western region outperformed others in total revenue. This highlights opportunities in Tier 2/3 cities and non-traditional regions.</a:t>
            </a:r>
          </a:p>
          <a:p>
            <a:pPr>
              <a:buFont typeface="+mj-lt"/>
              <a:buAutoNum type="arabicPeriod"/>
            </a:pPr>
            <a:endParaRPr lang="en-IN" sz="1400" dirty="0"/>
          </a:p>
          <a:p>
            <a:pPr marL="228600" indent="-228600">
              <a:buFont typeface="+mj-lt"/>
              <a:buAutoNum type="arabicPeriod"/>
            </a:pPr>
            <a:endParaRPr lang="en-IN"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457</TotalTime>
  <Words>573</Words>
  <Application>Microsoft Macintosh PowerPoint</Application>
  <PresentationFormat>On-screen Show (4:3)</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-apple-system-font</vt:lpstr>
      <vt:lpstr>Aptos</vt:lpstr>
      <vt:lpstr>Aptos Display</vt:lpstr>
      <vt:lpstr>Arial</vt:lpstr>
      <vt:lpstr>Office Theme</vt:lpstr>
      <vt:lpstr>Supermart Grocery Sales – Retail Performance Analysis</vt:lpstr>
      <vt:lpstr>Objective</vt:lpstr>
      <vt:lpstr>Data Preparation</vt:lpstr>
      <vt:lpstr>Techniques &amp; Libraries Used</vt:lpstr>
      <vt:lpstr>Category-wise Sales</vt:lpstr>
      <vt:lpstr>Monthly Sales Trends</vt:lpstr>
      <vt:lpstr>Sales by Region &amp; City</vt:lpstr>
      <vt:lpstr>Correlation Heatmap</vt:lpstr>
      <vt:lpstr>Key Business Insights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Pooja Kasabe</cp:lastModifiedBy>
  <cp:revision>10</cp:revision>
  <dcterms:created xsi:type="dcterms:W3CDTF">2013-01-27T09:14:16Z</dcterms:created>
  <dcterms:modified xsi:type="dcterms:W3CDTF">2025-06-29T11:15:40Z</dcterms:modified>
  <cp:category/>
</cp:coreProperties>
</file>