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51"/>
    <p:restoredTop sz="94658"/>
  </p:normalViewPr>
  <p:slideViewPr>
    <p:cSldViewPr snapToGrid="0" snapToObjects="1">
      <p:cViewPr varScale="1">
        <p:scale>
          <a:sx n="106" d="100"/>
          <a:sy n="106" d="100"/>
        </p:scale>
        <p:origin x="1240"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6B59C-C57B-499E-AA84-4A8B42822B4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0B60CD0-95D5-4213-9F90-4527E0AAF4DB}">
      <dgm:prSet/>
      <dgm:spPr/>
      <dgm:t>
        <a:bodyPr/>
        <a:lstStyle/>
        <a:p>
          <a:r>
            <a:rPr lang="en-IN"/>
            <a:t>Data Analysis &amp; Insights using Python</a:t>
          </a:r>
          <a:endParaRPr lang="en-US"/>
        </a:p>
      </dgm:t>
    </dgm:pt>
    <dgm:pt modelId="{E6AA9DB8-62B1-48C0-92EC-608031D3BDDD}" type="parTrans" cxnId="{5F9E2231-082C-469F-B1D4-E8922CB0D3BC}">
      <dgm:prSet/>
      <dgm:spPr/>
      <dgm:t>
        <a:bodyPr/>
        <a:lstStyle/>
        <a:p>
          <a:endParaRPr lang="en-US"/>
        </a:p>
      </dgm:t>
    </dgm:pt>
    <dgm:pt modelId="{6036F47F-5D3D-4232-AAB7-CF3AD1B48492}" type="sibTrans" cxnId="{5F9E2231-082C-469F-B1D4-E8922CB0D3BC}">
      <dgm:prSet/>
      <dgm:spPr/>
      <dgm:t>
        <a:bodyPr/>
        <a:lstStyle/>
        <a:p>
          <a:endParaRPr lang="en-US"/>
        </a:p>
      </dgm:t>
    </dgm:pt>
    <dgm:pt modelId="{CFB47B5F-D093-4165-BC49-ECA4D8B9C8EF}">
      <dgm:prSet/>
      <dgm:spPr/>
      <dgm:t>
        <a:bodyPr/>
        <a:lstStyle/>
        <a:p>
          <a:r>
            <a:rPr lang="en-IN"/>
            <a:t>Tools Used: Python, Pandas, Seaborn, Matplotlib, Google Colab</a:t>
          </a:r>
          <a:endParaRPr lang="en-US"/>
        </a:p>
      </dgm:t>
    </dgm:pt>
    <dgm:pt modelId="{AEE09517-A230-4AD9-B0FF-D4E48306F4BE}" type="parTrans" cxnId="{B20348F0-EAA4-4119-B069-FCA647541572}">
      <dgm:prSet/>
      <dgm:spPr/>
      <dgm:t>
        <a:bodyPr/>
        <a:lstStyle/>
        <a:p>
          <a:endParaRPr lang="en-US"/>
        </a:p>
      </dgm:t>
    </dgm:pt>
    <dgm:pt modelId="{7687D58D-DFB4-46F6-895B-E0C7BBA74088}" type="sibTrans" cxnId="{B20348F0-EAA4-4119-B069-FCA647541572}">
      <dgm:prSet/>
      <dgm:spPr/>
      <dgm:t>
        <a:bodyPr/>
        <a:lstStyle/>
        <a:p>
          <a:endParaRPr lang="en-US"/>
        </a:p>
      </dgm:t>
    </dgm:pt>
    <dgm:pt modelId="{79B46B6D-7076-40CF-9036-5B55BD51C62A}" type="pres">
      <dgm:prSet presAssocID="{7E86B59C-C57B-499E-AA84-4A8B42822B46}" presName="root" presStyleCnt="0">
        <dgm:presLayoutVars>
          <dgm:dir/>
          <dgm:resizeHandles val="exact"/>
        </dgm:presLayoutVars>
      </dgm:prSet>
      <dgm:spPr/>
    </dgm:pt>
    <dgm:pt modelId="{BBF28EE8-1CE0-46EB-B5C6-2ADD8904E3E2}" type="pres">
      <dgm:prSet presAssocID="{C0B60CD0-95D5-4213-9F90-4527E0AAF4DB}" presName="compNode" presStyleCnt="0"/>
      <dgm:spPr/>
    </dgm:pt>
    <dgm:pt modelId="{B80D9EC8-B092-4055-B8A4-08A330DA1742}" type="pres">
      <dgm:prSet presAssocID="{C0B60CD0-95D5-4213-9F90-4527E0AAF4DB}" presName="bgRect" presStyleLbl="bgShp" presStyleIdx="0" presStyleCnt="2"/>
      <dgm:spPr/>
    </dgm:pt>
    <dgm:pt modelId="{6BE52933-E4DE-4E19-A8FE-2DAE67041043}" type="pres">
      <dgm:prSet presAssocID="{C0B60CD0-95D5-4213-9F90-4527E0AAF4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83A30DD-CACD-46EE-A3A6-060BFBF127C0}" type="pres">
      <dgm:prSet presAssocID="{C0B60CD0-95D5-4213-9F90-4527E0AAF4DB}" presName="spaceRect" presStyleCnt="0"/>
      <dgm:spPr/>
    </dgm:pt>
    <dgm:pt modelId="{F9024017-273D-4FFD-8F80-F8CFDE2A7579}" type="pres">
      <dgm:prSet presAssocID="{C0B60CD0-95D5-4213-9F90-4527E0AAF4DB}" presName="parTx" presStyleLbl="revTx" presStyleIdx="0" presStyleCnt="2">
        <dgm:presLayoutVars>
          <dgm:chMax val="0"/>
          <dgm:chPref val="0"/>
        </dgm:presLayoutVars>
      </dgm:prSet>
      <dgm:spPr/>
    </dgm:pt>
    <dgm:pt modelId="{391867D8-C776-4829-A04C-7415E8F291A1}" type="pres">
      <dgm:prSet presAssocID="{6036F47F-5D3D-4232-AAB7-CF3AD1B48492}" presName="sibTrans" presStyleCnt="0"/>
      <dgm:spPr/>
    </dgm:pt>
    <dgm:pt modelId="{0BBE62DA-5BE4-4369-9897-CB4FA58962D1}" type="pres">
      <dgm:prSet presAssocID="{CFB47B5F-D093-4165-BC49-ECA4D8B9C8EF}" presName="compNode" presStyleCnt="0"/>
      <dgm:spPr/>
    </dgm:pt>
    <dgm:pt modelId="{1735F9AA-2E59-49F1-B771-6C94C1EBDB99}" type="pres">
      <dgm:prSet presAssocID="{CFB47B5F-D093-4165-BC49-ECA4D8B9C8EF}" presName="bgRect" presStyleLbl="bgShp" presStyleIdx="1" presStyleCnt="2"/>
      <dgm:spPr/>
    </dgm:pt>
    <dgm:pt modelId="{A816894E-C488-4AB7-9182-D894F642FE39}" type="pres">
      <dgm:prSet presAssocID="{CFB47B5F-D093-4165-BC49-ECA4D8B9C8E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E3669AC8-84FC-4FA6-ADE1-D8CC7485551E}" type="pres">
      <dgm:prSet presAssocID="{CFB47B5F-D093-4165-BC49-ECA4D8B9C8EF}" presName="spaceRect" presStyleCnt="0"/>
      <dgm:spPr/>
    </dgm:pt>
    <dgm:pt modelId="{C2FCFCA3-E882-4D54-9623-2802C90C5D36}" type="pres">
      <dgm:prSet presAssocID="{CFB47B5F-D093-4165-BC49-ECA4D8B9C8EF}" presName="parTx" presStyleLbl="revTx" presStyleIdx="1" presStyleCnt="2">
        <dgm:presLayoutVars>
          <dgm:chMax val="0"/>
          <dgm:chPref val="0"/>
        </dgm:presLayoutVars>
      </dgm:prSet>
      <dgm:spPr/>
    </dgm:pt>
  </dgm:ptLst>
  <dgm:cxnLst>
    <dgm:cxn modelId="{59168F09-E7CD-450C-90BB-500C3FC50010}" type="presOf" srcId="{7E86B59C-C57B-499E-AA84-4A8B42822B46}" destId="{79B46B6D-7076-40CF-9036-5B55BD51C62A}" srcOrd="0" destOrd="0" presId="urn:microsoft.com/office/officeart/2018/2/layout/IconVerticalSolidList"/>
    <dgm:cxn modelId="{3C5A5513-C901-4CCD-85E3-3EDAC4A1DD29}" type="presOf" srcId="{CFB47B5F-D093-4165-BC49-ECA4D8B9C8EF}" destId="{C2FCFCA3-E882-4D54-9623-2802C90C5D36}" srcOrd="0" destOrd="0" presId="urn:microsoft.com/office/officeart/2018/2/layout/IconVerticalSolidList"/>
    <dgm:cxn modelId="{5F9E2231-082C-469F-B1D4-E8922CB0D3BC}" srcId="{7E86B59C-C57B-499E-AA84-4A8B42822B46}" destId="{C0B60CD0-95D5-4213-9F90-4527E0AAF4DB}" srcOrd="0" destOrd="0" parTransId="{E6AA9DB8-62B1-48C0-92EC-608031D3BDDD}" sibTransId="{6036F47F-5D3D-4232-AAB7-CF3AD1B48492}"/>
    <dgm:cxn modelId="{CBC3B3D0-E90C-4F29-8A95-9AAB0DE5FC90}" type="presOf" srcId="{C0B60CD0-95D5-4213-9F90-4527E0AAF4DB}" destId="{F9024017-273D-4FFD-8F80-F8CFDE2A7579}" srcOrd="0" destOrd="0" presId="urn:microsoft.com/office/officeart/2018/2/layout/IconVerticalSolidList"/>
    <dgm:cxn modelId="{B20348F0-EAA4-4119-B069-FCA647541572}" srcId="{7E86B59C-C57B-499E-AA84-4A8B42822B46}" destId="{CFB47B5F-D093-4165-BC49-ECA4D8B9C8EF}" srcOrd="1" destOrd="0" parTransId="{AEE09517-A230-4AD9-B0FF-D4E48306F4BE}" sibTransId="{7687D58D-DFB4-46F6-895B-E0C7BBA74088}"/>
    <dgm:cxn modelId="{B0A61FFE-F565-42D3-BF0D-EFCFB7980037}" type="presParOf" srcId="{79B46B6D-7076-40CF-9036-5B55BD51C62A}" destId="{BBF28EE8-1CE0-46EB-B5C6-2ADD8904E3E2}" srcOrd="0" destOrd="0" presId="urn:microsoft.com/office/officeart/2018/2/layout/IconVerticalSolidList"/>
    <dgm:cxn modelId="{92BCC8F1-9701-46D1-B6A8-D905A03367CC}" type="presParOf" srcId="{BBF28EE8-1CE0-46EB-B5C6-2ADD8904E3E2}" destId="{B80D9EC8-B092-4055-B8A4-08A330DA1742}" srcOrd="0" destOrd="0" presId="urn:microsoft.com/office/officeart/2018/2/layout/IconVerticalSolidList"/>
    <dgm:cxn modelId="{0946AB85-CE85-4E0A-88CE-BB3555C7A833}" type="presParOf" srcId="{BBF28EE8-1CE0-46EB-B5C6-2ADD8904E3E2}" destId="{6BE52933-E4DE-4E19-A8FE-2DAE67041043}" srcOrd="1" destOrd="0" presId="urn:microsoft.com/office/officeart/2018/2/layout/IconVerticalSolidList"/>
    <dgm:cxn modelId="{FB4514C6-7281-4D19-84D3-3BCD26538B89}" type="presParOf" srcId="{BBF28EE8-1CE0-46EB-B5C6-2ADD8904E3E2}" destId="{283A30DD-CACD-46EE-A3A6-060BFBF127C0}" srcOrd="2" destOrd="0" presId="urn:microsoft.com/office/officeart/2018/2/layout/IconVerticalSolidList"/>
    <dgm:cxn modelId="{F118542D-391A-440C-973B-EF88E32EC18A}" type="presParOf" srcId="{BBF28EE8-1CE0-46EB-B5C6-2ADD8904E3E2}" destId="{F9024017-273D-4FFD-8F80-F8CFDE2A7579}" srcOrd="3" destOrd="0" presId="urn:microsoft.com/office/officeart/2018/2/layout/IconVerticalSolidList"/>
    <dgm:cxn modelId="{36D87B95-526D-4F85-8CBC-F2FF0E2D35B4}" type="presParOf" srcId="{79B46B6D-7076-40CF-9036-5B55BD51C62A}" destId="{391867D8-C776-4829-A04C-7415E8F291A1}" srcOrd="1" destOrd="0" presId="urn:microsoft.com/office/officeart/2018/2/layout/IconVerticalSolidList"/>
    <dgm:cxn modelId="{18378910-8C72-45CE-9BB1-4045EA153625}" type="presParOf" srcId="{79B46B6D-7076-40CF-9036-5B55BD51C62A}" destId="{0BBE62DA-5BE4-4369-9897-CB4FA58962D1}" srcOrd="2" destOrd="0" presId="urn:microsoft.com/office/officeart/2018/2/layout/IconVerticalSolidList"/>
    <dgm:cxn modelId="{FA3EF33A-48D1-48AE-9E2C-52717A5B6FAD}" type="presParOf" srcId="{0BBE62DA-5BE4-4369-9897-CB4FA58962D1}" destId="{1735F9AA-2E59-49F1-B771-6C94C1EBDB99}" srcOrd="0" destOrd="0" presId="urn:microsoft.com/office/officeart/2018/2/layout/IconVerticalSolidList"/>
    <dgm:cxn modelId="{9C0C4E65-5C2F-45D9-B637-BB57D9429DB5}" type="presParOf" srcId="{0BBE62DA-5BE4-4369-9897-CB4FA58962D1}" destId="{A816894E-C488-4AB7-9182-D894F642FE39}" srcOrd="1" destOrd="0" presId="urn:microsoft.com/office/officeart/2018/2/layout/IconVerticalSolidList"/>
    <dgm:cxn modelId="{2F5B2887-20C4-40D0-BC6A-F1B91641666F}" type="presParOf" srcId="{0BBE62DA-5BE4-4369-9897-CB4FA58962D1}" destId="{E3669AC8-84FC-4FA6-ADE1-D8CC7485551E}" srcOrd="2" destOrd="0" presId="urn:microsoft.com/office/officeart/2018/2/layout/IconVerticalSolidList"/>
    <dgm:cxn modelId="{519B8AFC-92CB-4FB4-AF5E-57A0B419AA35}" type="presParOf" srcId="{0BBE62DA-5BE4-4369-9897-CB4FA58962D1}" destId="{C2FCFCA3-E882-4D54-9623-2802C90C5D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B6BD32-843D-4EDB-839C-6729BF56D2E0}"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4DB67A8D-FDB3-4EDC-8330-C10AB9D04248}">
      <dgm:prSet/>
      <dgm:spPr/>
      <dgm:t>
        <a:bodyPr/>
        <a:lstStyle/>
        <a:p>
          <a:r>
            <a:rPr lang="en-IN"/>
            <a:t>- Analyze grocery sales, profit, and discount trends</a:t>
          </a:r>
          <a:endParaRPr lang="en-US"/>
        </a:p>
      </dgm:t>
    </dgm:pt>
    <dgm:pt modelId="{E27DCC6F-D584-4E02-A61D-1D84A2C5DE68}" type="parTrans" cxnId="{614A8E95-C5DB-47D0-8FA2-4C793AD7F71C}">
      <dgm:prSet/>
      <dgm:spPr/>
      <dgm:t>
        <a:bodyPr/>
        <a:lstStyle/>
        <a:p>
          <a:endParaRPr lang="en-US"/>
        </a:p>
      </dgm:t>
    </dgm:pt>
    <dgm:pt modelId="{01D2FA7A-73DC-4DD1-B45C-A067506CD76D}" type="sibTrans" cxnId="{614A8E95-C5DB-47D0-8FA2-4C793AD7F71C}">
      <dgm:prSet phldrT="1" phldr="0"/>
      <dgm:spPr/>
      <dgm:t>
        <a:bodyPr/>
        <a:lstStyle/>
        <a:p>
          <a:r>
            <a:rPr lang="en-US"/>
            <a:t>1</a:t>
          </a:r>
        </a:p>
      </dgm:t>
    </dgm:pt>
    <dgm:pt modelId="{78340D14-522F-47CC-B3E2-09876664E184}">
      <dgm:prSet/>
      <dgm:spPr/>
      <dgm:t>
        <a:bodyPr/>
        <a:lstStyle/>
        <a:p>
          <a:r>
            <a:rPr lang="en-IN"/>
            <a:t>- Identify top-performing categories, cities, and regions</a:t>
          </a:r>
          <a:endParaRPr lang="en-US"/>
        </a:p>
      </dgm:t>
    </dgm:pt>
    <dgm:pt modelId="{52580DAE-123A-4F54-9A72-48AB0D4F07B1}" type="parTrans" cxnId="{0B37C4BC-B1C2-4176-B608-A491911D0CC2}">
      <dgm:prSet/>
      <dgm:spPr/>
      <dgm:t>
        <a:bodyPr/>
        <a:lstStyle/>
        <a:p>
          <a:endParaRPr lang="en-US"/>
        </a:p>
      </dgm:t>
    </dgm:pt>
    <dgm:pt modelId="{10770DA7-19AD-496A-BA3D-9EBDDBF0CA62}" type="sibTrans" cxnId="{0B37C4BC-B1C2-4176-B608-A491911D0CC2}">
      <dgm:prSet phldrT="2" phldr="0"/>
      <dgm:spPr/>
      <dgm:t>
        <a:bodyPr/>
        <a:lstStyle/>
        <a:p>
          <a:r>
            <a:rPr lang="en-US"/>
            <a:t>2</a:t>
          </a:r>
        </a:p>
      </dgm:t>
    </dgm:pt>
    <dgm:pt modelId="{4D026F4E-D1D3-41D6-AAF7-A8081B663BD5}">
      <dgm:prSet/>
      <dgm:spPr/>
      <dgm:t>
        <a:bodyPr/>
        <a:lstStyle/>
        <a:p>
          <a:r>
            <a:rPr lang="en-IN"/>
            <a:t>- Recommend business strategies for pricing, marketing, and planning</a:t>
          </a:r>
          <a:endParaRPr lang="en-US"/>
        </a:p>
      </dgm:t>
    </dgm:pt>
    <dgm:pt modelId="{D7E7C23B-67EE-4387-8D30-2D7842939834}" type="parTrans" cxnId="{A50E3FD2-E4A4-4E92-81C4-F1F83F821ABE}">
      <dgm:prSet/>
      <dgm:spPr/>
      <dgm:t>
        <a:bodyPr/>
        <a:lstStyle/>
        <a:p>
          <a:endParaRPr lang="en-US"/>
        </a:p>
      </dgm:t>
    </dgm:pt>
    <dgm:pt modelId="{6BFF52E3-BC47-4E24-8BEC-2E23BB45CBA7}" type="sibTrans" cxnId="{A50E3FD2-E4A4-4E92-81C4-F1F83F821ABE}">
      <dgm:prSet phldrT="3" phldr="0"/>
      <dgm:spPr/>
      <dgm:t>
        <a:bodyPr/>
        <a:lstStyle/>
        <a:p>
          <a:r>
            <a:rPr lang="en-US"/>
            <a:t>3</a:t>
          </a:r>
        </a:p>
      </dgm:t>
    </dgm:pt>
    <dgm:pt modelId="{D7D2CFD8-1091-A04A-B517-95575CCB6457}" type="pres">
      <dgm:prSet presAssocID="{55B6BD32-843D-4EDB-839C-6729BF56D2E0}" presName="Name0" presStyleCnt="0">
        <dgm:presLayoutVars>
          <dgm:animLvl val="lvl"/>
          <dgm:resizeHandles val="exact"/>
        </dgm:presLayoutVars>
      </dgm:prSet>
      <dgm:spPr/>
    </dgm:pt>
    <dgm:pt modelId="{19576AFD-50C1-624C-8B49-8F08ED6A48E7}" type="pres">
      <dgm:prSet presAssocID="{4DB67A8D-FDB3-4EDC-8330-C10AB9D04248}" presName="compositeNode" presStyleCnt="0">
        <dgm:presLayoutVars>
          <dgm:bulletEnabled val="1"/>
        </dgm:presLayoutVars>
      </dgm:prSet>
      <dgm:spPr/>
    </dgm:pt>
    <dgm:pt modelId="{865564C1-AABE-4B45-8E2D-DA14ED7E825E}" type="pres">
      <dgm:prSet presAssocID="{4DB67A8D-FDB3-4EDC-8330-C10AB9D04248}" presName="bgRect" presStyleLbl="bgAccFollowNode1" presStyleIdx="0" presStyleCnt="3"/>
      <dgm:spPr/>
    </dgm:pt>
    <dgm:pt modelId="{F8B29D21-2E1B-694D-A1E4-BB67FB7F6012}" type="pres">
      <dgm:prSet presAssocID="{01D2FA7A-73DC-4DD1-B45C-A067506CD76D}" presName="sibTransNodeCircle" presStyleLbl="alignNode1" presStyleIdx="0" presStyleCnt="6">
        <dgm:presLayoutVars>
          <dgm:chMax val="0"/>
          <dgm:bulletEnabled/>
        </dgm:presLayoutVars>
      </dgm:prSet>
      <dgm:spPr/>
    </dgm:pt>
    <dgm:pt modelId="{3CBC7FB1-E9E4-9746-AE2E-DDAB600ADDBF}" type="pres">
      <dgm:prSet presAssocID="{4DB67A8D-FDB3-4EDC-8330-C10AB9D04248}" presName="bottomLine" presStyleLbl="alignNode1" presStyleIdx="1" presStyleCnt="6">
        <dgm:presLayoutVars/>
      </dgm:prSet>
      <dgm:spPr/>
    </dgm:pt>
    <dgm:pt modelId="{AA9A86E6-CB10-AD45-A178-771FDD9E958D}" type="pres">
      <dgm:prSet presAssocID="{4DB67A8D-FDB3-4EDC-8330-C10AB9D04248}" presName="nodeText" presStyleLbl="bgAccFollowNode1" presStyleIdx="0" presStyleCnt="3">
        <dgm:presLayoutVars>
          <dgm:bulletEnabled val="1"/>
        </dgm:presLayoutVars>
      </dgm:prSet>
      <dgm:spPr/>
    </dgm:pt>
    <dgm:pt modelId="{8E46316F-4ECD-2649-B4CC-1A6CEC4BBB4C}" type="pres">
      <dgm:prSet presAssocID="{01D2FA7A-73DC-4DD1-B45C-A067506CD76D}" presName="sibTrans" presStyleCnt="0"/>
      <dgm:spPr/>
    </dgm:pt>
    <dgm:pt modelId="{D2A050DF-8951-3F47-B649-CF5CD0B240DF}" type="pres">
      <dgm:prSet presAssocID="{78340D14-522F-47CC-B3E2-09876664E184}" presName="compositeNode" presStyleCnt="0">
        <dgm:presLayoutVars>
          <dgm:bulletEnabled val="1"/>
        </dgm:presLayoutVars>
      </dgm:prSet>
      <dgm:spPr/>
    </dgm:pt>
    <dgm:pt modelId="{74C53641-8D70-EA44-9046-25A150CDE084}" type="pres">
      <dgm:prSet presAssocID="{78340D14-522F-47CC-B3E2-09876664E184}" presName="bgRect" presStyleLbl="bgAccFollowNode1" presStyleIdx="1" presStyleCnt="3"/>
      <dgm:spPr/>
    </dgm:pt>
    <dgm:pt modelId="{83363090-9E12-8245-AE8F-2B493B5D3789}" type="pres">
      <dgm:prSet presAssocID="{10770DA7-19AD-496A-BA3D-9EBDDBF0CA62}" presName="sibTransNodeCircle" presStyleLbl="alignNode1" presStyleIdx="2" presStyleCnt="6">
        <dgm:presLayoutVars>
          <dgm:chMax val="0"/>
          <dgm:bulletEnabled/>
        </dgm:presLayoutVars>
      </dgm:prSet>
      <dgm:spPr/>
    </dgm:pt>
    <dgm:pt modelId="{EA6C9284-47A3-C64E-8E00-DED2EC2B76F2}" type="pres">
      <dgm:prSet presAssocID="{78340D14-522F-47CC-B3E2-09876664E184}" presName="bottomLine" presStyleLbl="alignNode1" presStyleIdx="3" presStyleCnt="6">
        <dgm:presLayoutVars/>
      </dgm:prSet>
      <dgm:spPr/>
    </dgm:pt>
    <dgm:pt modelId="{73827E96-0E33-134C-8194-0DEC2BFAB549}" type="pres">
      <dgm:prSet presAssocID="{78340D14-522F-47CC-B3E2-09876664E184}" presName="nodeText" presStyleLbl="bgAccFollowNode1" presStyleIdx="1" presStyleCnt="3">
        <dgm:presLayoutVars>
          <dgm:bulletEnabled val="1"/>
        </dgm:presLayoutVars>
      </dgm:prSet>
      <dgm:spPr/>
    </dgm:pt>
    <dgm:pt modelId="{A677CA22-5303-E54A-A7C0-BCDCC247C20F}" type="pres">
      <dgm:prSet presAssocID="{10770DA7-19AD-496A-BA3D-9EBDDBF0CA62}" presName="sibTrans" presStyleCnt="0"/>
      <dgm:spPr/>
    </dgm:pt>
    <dgm:pt modelId="{8D165F20-E229-DB4D-83A5-7EC3CB846262}" type="pres">
      <dgm:prSet presAssocID="{4D026F4E-D1D3-41D6-AAF7-A8081B663BD5}" presName="compositeNode" presStyleCnt="0">
        <dgm:presLayoutVars>
          <dgm:bulletEnabled val="1"/>
        </dgm:presLayoutVars>
      </dgm:prSet>
      <dgm:spPr/>
    </dgm:pt>
    <dgm:pt modelId="{C7930D6E-4B7A-D045-8DD3-92C44405BF58}" type="pres">
      <dgm:prSet presAssocID="{4D026F4E-D1D3-41D6-AAF7-A8081B663BD5}" presName="bgRect" presStyleLbl="bgAccFollowNode1" presStyleIdx="2" presStyleCnt="3"/>
      <dgm:spPr/>
    </dgm:pt>
    <dgm:pt modelId="{323B6D34-8442-AB46-AB43-6F8502094B17}" type="pres">
      <dgm:prSet presAssocID="{6BFF52E3-BC47-4E24-8BEC-2E23BB45CBA7}" presName="sibTransNodeCircle" presStyleLbl="alignNode1" presStyleIdx="4" presStyleCnt="6">
        <dgm:presLayoutVars>
          <dgm:chMax val="0"/>
          <dgm:bulletEnabled/>
        </dgm:presLayoutVars>
      </dgm:prSet>
      <dgm:spPr/>
    </dgm:pt>
    <dgm:pt modelId="{F70E3D2B-70F7-F542-BE97-7D67F0DC0DA0}" type="pres">
      <dgm:prSet presAssocID="{4D026F4E-D1D3-41D6-AAF7-A8081B663BD5}" presName="bottomLine" presStyleLbl="alignNode1" presStyleIdx="5" presStyleCnt="6">
        <dgm:presLayoutVars/>
      </dgm:prSet>
      <dgm:spPr/>
    </dgm:pt>
    <dgm:pt modelId="{8F999676-B738-994A-9083-5C7BA3CBC5B9}" type="pres">
      <dgm:prSet presAssocID="{4D026F4E-D1D3-41D6-AAF7-A8081B663BD5}" presName="nodeText" presStyleLbl="bgAccFollowNode1" presStyleIdx="2" presStyleCnt="3">
        <dgm:presLayoutVars>
          <dgm:bulletEnabled val="1"/>
        </dgm:presLayoutVars>
      </dgm:prSet>
      <dgm:spPr/>
    </dgm:pt>
  </dgm:ptLst>
  <dgm:cxnLst>
    <dgm:cxn modelId="{7881A81F-4621-7B4A-8657-E84A7A92534C}" type="presOf" srcId="{01D2FA7A-73DC-4DD1-B45C-A067506CD76D}" destId="{F8B29D21-2E1B-694D-A1E4-BB67FB7F6012}" srcOrd="0" destOrd="0" presId="urn:microsoft.com/office/officeart/2016/7/layout/BasicLinearProcessNumbered"/>
    <dgm:cxn modelId="{9BB1CD3B-5F7F-014D-8C44-1D79276CDB4F}" type="presOf" srcId="{55B6BD32-843D-4EDB-839C-6729BF56D2E0}" destId="{D7D2CFD8-1091-A04A-B517-95575CCB6457}" srcOrd="0" destOrd="0" presId="urn:microsoft.com/office/officeart/2016/7/layout/BasicLinearProcessNumbered"/>
    <dgm:cxn modelId="{E651853F-D154-6F4B-B8EC-C5EAE022975E}" type="presOf" srcId="{78340D14-522F-47CC-B3E2-09876664E184}" destId="{74C53641-8D70-EA44-9046-25A150CDE084}" srcOrd="0" destOrd="0" presId="urn:microsoft.com/office/officeart/2016/7/layout/BasicLinearProcessNumbered"/>
    <dgm:cxn modelId="{94386C76-2238-8A4B-A14E-C35A9E2C03F1}" type="presOf" srcId="{4DB67A8D-FDB3-4EDC-8330-C10AB9D04248}" destId="{AA9A86E6-CB10-AD45-A178-771FDD9E958D}" srcOrd="1" destOrd="0" presId="urn:microsoft.com/office/officeart/2016/7/layout/BasicLinearProcessNumbered"/>
    <dgm:cxn modelId="{46098388-01ED-914C-95DF-213AAE87A8B3}" type="presOf" srcId="{4D026F4E-D1D3-41D6-AAF7-A8081B663BD5}" destId="{C7930D6E-4B7A-D045-8DD3-92C44405BF58}" srcOrd="0" destOrd="0" presId="urn:microsoft.com/office/officeart/2016/7/layout/BasicLinearProcessNumbered"/>
    <dgm:cxn modelId="{78D8AA8E-7214-DE4B-AC20-A68CA0A96C01}" type="presOf" srcId="{78340D14-522F-47CC-B3E2-09876664E184}" destId="{73827E96-0E33-134C-8194-0DEC2BFAB549}" srcOrd="1" destOrd="0" presId="urn:microsoft.com/office/officeart/2016/7/layout/BasicLinearProcessNumbered"/>
    <dgm:cxn modelId="{614A8E95-C5DB-47D0-8FA2-4C793AD7F71C}" srcId="{55B6BD32-843D-4EDB-839C-6729BF56D2E0}" destId="{4DB67A8D-FDB3-4EDC-8330-C10AB9D04248}" srcOrd="0" destOrd="0" parTransId="{E27DCC6F-D584-4E02-A61D-1D84A2C5DE68}" sibTransId="{01D2FA7A-73DC-4DD1-B45C-A067506CD76D}"/>
    <dgm:cxn modelId="{AF362BA8-36CF-314B-86E1-856ADA237AC1}" type="presOf" srcId="{10770DA7-19AD-496A-BA3D-9EBDDBF0CA62}" destId="{83363090-9E12-8245-AE8F-2B493B5D3789}" srcOrd="0" destOrd="0" presId="urn:microsoft.com/office/officeart/2016/7/layout/BasicLinearProcessNumbered"/>
    <dgm:cxn modelId="{58A855AF-43C0-194F-9DE0-832DD93E8BC3}" type="presOf" srcId="{4D026F4E-D1D3-41D6-AAF7-A8081B663BD5}" destId="{8F999676-B738-994A-9083-5C7BA3CBC5B9}" srcOrd="1" destOrd="0" presId="urn:microsoft.com/office/officeart/2016/7/layout/BasicLinearProcessNumbered"/>
    <dgm:cxn modelId="{0B37C4BC-B1C2-4176-B608-A491911D0CC2}" srcId="{55B6BD32-843D-4EDB-839C-6729BF56D2E0}" destId="{78340D14-522F-47CC-B3E2-09876664E184}" srcOrd="1" destOrd="0" parTransId="{52580DAE-123A-4F54-9A72-48AB0D4F07B1}" sibTransId="{10770DA7-19AD-496A-BA3D-9EBDDBF0CA62}"/>
    <dgm:cxn modelId="{B0AACEBC-B2C3-C34D-8E63-7CFC141A1440}" type="presOf" srcId="{4DB67A8D-FDB3-4EDC-8330-C10AB9D04248}" destId="{865564C1-AABE-4B45-8E2D-DA14ED7E825E}" srcOrd="0" destOrd="0" presId="urn:microsoft.com/office/officeart/2016/7/layout/BasicLinearProcessNumbered"/>
    <dgm:cxn modelId="{A50E3FD2-E4A4-4E92-81C4-F1F83F821ABE}" srcId="{55B6BD32-843D-4EDB-839C-6729BF56D2E0}" destId="{4D026F4E-D1D3-41D6-AAF7-A8081B663BD5}" srcOrd="2" destOrd="0" parTransId="{D7E7C23B-67EE-4387-8D30-2D7842939834}" sibTransId="{6BFF52E3-BC47-4E24-8BEC-2E23BB45CBA7}"/>
    <dgm:cxn modelId="{B5212AEB-CB47-1A4F-83A5-CA12B2478FCF}" type="presOf" srcId="{6BFF52E3-BC47-4E24-8BEC-2E23BB45CBA7}" destId="{323B6D34-8442-AB46-AB43-6F8502094B17}" srcOrd="0" destOrd="0" presId="urn:microsoft.com/office/officeart/2016/7/layout/BasicLinearProcessNumbered"/>
    <dgm:cxn modelId="{2A80C4E0-86B8-BF41-80B0-0711CCB9B1EE}" type="presParOf" srcId="{D7D2CFD8-1091-A04A-B517-95575CCB6457}" destId="{19576AFD-50C1-624C-8B49-8F08ED6A48E7}" srcOrd="0" destOrd="0" presId="urn:microsoft.com/office/officeart/2016/7/layout/BasicLinearProcessNumbered"/>
    <dgm:cxn modelId="{95E2FFAA-9A5F-0048-8B8F-C4B5FD4E9BE1}" type="presParOf" srcId="{19576AFD-50C1-624C-8B49-8F08ED6A48E7}" destId="{865564C1-AABE-4B45-8E2D-DA14ED7E825E}" srcOrd="0" destOrd="0" presId="urn:microsoft.com/office/officeart/2016/7/layout/BasicLinearProcessNumbered"/>
    <dgm:cxn modelId="{07854F01-6363-3349-88F3-DE49E9FDAD63}" type="presParOf" srcId="{19576AFD-50C1-624C-8B49-8F08ED6A48E7}" destId="{F8B29D21-2E1B-694D-A1E4-BB67FB7F6012}" srcOrd="1" destOrd="0" presId="urn:microsoft.com/office/officeart/2016/7/layout/BasicLinearProcessNumbered"/>
    <dgm:cxn modelId="{6D21DD8A-9276-574C-9832-883468DA9CCF}" type="presParOf" srcId="{19576AFD-50C1-624C-8B49-8F08ED6A48E7}" destId="{3CBC7FB1-E9E4-9746-AE2E-DDAB600ADDBF}" srcOrd="2" destOrd="0" presId="urn:microsoft.com/office/officeart/2016/7/layout/BasicLinearProcessNumbered"/>
    <dgm:cxn modelId="{03050965-48A4-D142-8BB6-C352B2C2746D}" type="presParOf" srcId="{19576AFD-50C1-624C-8B49-8F08ED6A48E7}" destId="{AA9A86E6-CB10-AD45-A178-771FDD9E958D}" srcOrd="3" destOrd="0" presId="urn:microsoft.com/office/officeart/2016/7/layout/BasicLinearProcessNumbered"/>
    <dgm:cxn modelId="{3AA2B2DB-8AF3-CF4C-83A0-159A954512FC}" type="presParOf" srcId="{D7D2CFD8-1091-A04A-B517-95575CCB6457}" destId="{8E46316F-4ECD-2649-B4CC-1A6CEC4BBB4C}" srcOrd="1" destOrd="0" presId="urn:microsoft.com/office/officeart/2016/7/layout/BasicLinearProcessNumbered"/>
    <dgm:cxn modelId="{56B44344-6A01-2642-A0F6-0D2F58BF0AC1}" type="presParOf" srcId="{D7D2CFD8-1091-A04A-B517-95575CCB6457}" destId="{D2A050DF-8951-3F47-B649-CF5CD0B240DF}" srcOrd="2" destOrd="0" presId="urn:microsoft.com/office/officeart/2016/7/layout/BasicLinearProcessNumbered"/>
    <dgm:cxn modelId="{D2D602F3-A866-C14E-A685-856BF1B24E24}" type="presParOf" srcId="{D2A050DF-8951-3F47-B649-CF5CD0B240DF}" destId="{74C53641-8D70-EA44-9046-25A150CDE084}" srcOrd="0" destOrd="0" presId="urn:microsoft.com/office/officeart/2016/7/layout/BasicLinearProcessNumbered"/>
    <dgm:cxn modelId="{976703E5-6076-1041-8360-0CE3898AB137}" type="presParOf" srcId="{D2A050DF-8951-3F47-B649-CF5CD0B240DF}" destId="{83363090-9E12-8245-AE8F-2B493B5D3789}" srcOrd="1" destOrd="0" presId="urn:microsoft.com/office/officeart/2016/7/layout/BasicLinearProcessNumbered"/>
    <dgm:cxn modelId="{F20D0BF4-CA79-6E4A-B46A-0FBA1FDD62FA}" type="presParOf" srcId="{D2A050DF-8951-3F47-B649-CF5CD0B240DF}" destId="{EA6C9284-47A3-C64E-8E00-DED2EC2B76F2}" srcOrd="2" destOrd="0" presId="urn:microsoft.com/office/officeart/2016/7/layout/BasicLinearProcessNumbered"/>
    <dgm:cxn modelId="{AA7DA5CD-7AA8-7A44-A476-F9F93187B107}" type="presParOf" srcId="{D2A050DF-8951-3F47-B649-CF5CD0B240DF}" destId="{73827E96-0E33-134C-8194-0DEC2BFAB549}" srcOrd="3" destOrd="0" presId="urn:microsoft.com/office/officeart/2016/7/layout/BasicLinearProcessNumbered"/>
    <dgm:cxn modelId="{82DFD530-E9AA-8F43-8715-B4BCA3477660}" type="presParOf" srcId="{D7D2CFD8-1091-A04A-B517-95575CCB6457}" destId="{A677CA22-5303-E54A-A7C0-BCDCC247C20F}" srcOrd="3" destOrd="0" presId="urn:microsoft.com/office/officeart/2016/7/layout/BasicLinearProcessNumbered"/>
    <dgm:cxn modelId="{F759B600-2061-EF4F-B33B-CE44B6971AEE}" type="presParOf" srcId="{D7D2CFD8-1091-A04A-B517-95575CCB6457}" destId="{8D165F20-E229-DB4D-83A5-7EC3CB846262}" srcOrd="4" destOrd="0" presId="urn:microsoft.com/office/officeart/2016/7/layout/BasicLinearProcessNumbered"/>
    <dgm:cxn modelId="{6DD2831C-668D-6F43-A836-BFEEB2795D7B}" type="presParOf" srcId="{8D165F20-E229-DB4D-83A5-7EC3CB846262}" destId="{C7930D6E-4B7A-D045-8DD3-92C44405BF58}" srcOrd="0" destOrd="0" presId="urn:microsoft.com/office/officeart/2016/7/layout/BasicLinearProcessNumbered"/>
    <dgm:cxn modelId="{7EB60CA9-5487-774E-B681-A2A06C2A9945}" type="presParOf" srcId="{8D165F20-E229-DB4D-83A5-7EC3CB846262}" destId="{323B6D34-8442-AB46-AB43-6F8502094B17}" srcOrd="1" destOrd="0" presId="urn:microsoft.com/office/officeart/2016/7/layout/BasicLinearProcessNumbered"/>
    <dgm:cxn modelId="{77BF466F-3641-1240-9C77-2CA435463AED}" type="presParOf" srcId="{8D165F20-E229-DB4D-83A5-7EC3CB846262}" destId="{F70E3D2B-70F7-F542-BE97-7D67F0DC0DA0}" srcOrd="2" destOrd="0" presId="urn:microsoft.com/office/officeart/2016/7/layout/BasicLinearProcessNumbered"/>
    <dgm:cxn modelId="{124D071E-D135-4B43-907D-9CD8B214150C}" type="presParOf" srcId="{8D165F20-E229-DB4D-83A5-7EC3CB846262}" destId="{8F999676-B738-994A-9083-5C7BA3CBC5B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67B729-360B-4952-8D01-52AD49FF2E8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ED8C2BE-4BC8-459B-9194-459FDE5E2C7B}">
      <dgm:prSet/>
      <dgm:spPr/>
      <dgm:t>
        <a:bodyPr/>
        <a:lstStyle/>
        <a:p>
          <a:r>
            <a:rPr lang="en-IN"/>
            <a:t>- Removed duplicate records</a:t>
          </a:r>
          <a:endParaRPr lang="en-US"/>
        </a:p>
      </dgm:t>
    </dgm:pt>
    <dgm:pt modelId="{BFF8F990-7663-4F79-A39D-E90BCB7BBF24}" type="parTrans" cxnId="{7B12AC8E-37EC-4443-A304-12B50CAB8FB5}">
      <dgm:prSet/>
      <dgm:spPr/>
      <dgm:t>
        <a:bodyPr/>
        <a:lstStyle/>
        <a:p>
          <a:endParaRPr lang="en-US"/>
        </a:p>
      </dgm:t>
    </dgm:pt>
    <dgm:pt modelId="{109666F0-2108-468C-B069-B877A8E20068}" type="sibTrans" cxnId="{7B12AC8E-37EC-4443-A304-12B50CAB8FB5}">
      <dgm:prSet/>
      <dgm:spPr/>
      <dgm:t>
        <a:bodyPr/>
        <a:lstStyle/>
        <a:p>
          <a:endParaRPr lang="en-US"/>
        </a:p>
      </dgm:t>
    </dgm:pt>
    <dgm:pt modelId="{EA9EF082-4773-4EB0-85E4-C6BFB6613EA2}">
      <dgm:prSet/>
      <dgm:spPr/>
      <dgm:t>
        <a:bodyPr/>
        <a:lstStyle/>
        <a:p>
          <a:r>
            <a:rPr lang="en-IN"/>
            <a:t>- Converted 'Order Date' to datetime format</a:t>
          </a:r>
          <a:endParaRPr lang="en-US"/>
        </a:p>
      </dgm:t>
    </dgm:pt>
    <dgm:pt modelId="{CCBE0218-C206-4D8B-A4C7-A796C4E2BE3F}" type="parTrans" cxnId="{8DAA773C-AEDD-4921-B1ED-C1DDCB5E345D}">
      <dgm:prSet/>
      <dgm:spPr/>
      <dgm:t>
        <a:bodyPr/>
        <a:lstStyle/>
        <a:p>
          <a:endParaRPr lang="en-US"/>
        </a:p>
      </dgm:t>
    </dgm:pt>
    <dgm:pt modelId="{6CBEB6CC-292D-4EA2-A57E-204ABF0B7107}" type="sibTrans" cxnId="{8DAA773C-AEDD-4921-B1ED-C1DDCB5E345D}">
      <dgm:prSet/>
      <dgm:spPr/>
      <dgm:t>
        <a:bodyPr/>
        <a:lstStyle/>
        <a:p>
          <a:endParaRPr lang="en-US"/>
        </a:p>
      </dgm:t>
    </dgm:pt>
    <dgm:pt modelId="{6A0F69A2-FC2C-4334-9180-9E8B30754A86}">
      <dgm:prSet/>
      <dgm:spPr/>
      <dgm:t>
        <a:bodyPr/>
        <a:lstStyle/>
        <a:p>
          <a:r>
            <a:rPr lang="en-IN"/>
            <a:t>- Extracted: Order Day, Order Month, Order Year</a:t>
          </a:r>
          <a:endParaRPr lang="en-US"/>
        </a:p>
      </dgm:t>
    </dgm:pt>
    <dgm:pt modelId="{46CCED18-3E73-4BAA-A79F-95FC9A24011F}" type="parTrans" cxnId="{397F1188-3F6B-439A-BEE0-7CBD90610977}">
      <dgm:prSet/>
      <dgm:spPr/>
      <dgm:t>
        <a:bodyPr/>
        <a:lstStyle/>
        <a:p>
          <a:endParaRPr lang="en-US"/>
        </a:p>
      </dgm:t>
    </dgm:pt>
    <dgm:pt modelId="{14033B01-6D14-42D2-890D-E490DEB07F44}" type="sibTrans" cxnId="{397F1188-3F6B-439A-BEE0-7CBD90610977}">
      <dgm:prSet/>
      <dgm:spPr/>
      <dgm:t>
        <a:bodyPr/>
        <a:lstStyle/>
        <a:p>
          <a:endParaRPr lang="en-US"/>
        </a:p>
      </dgm:t>
    </dgm:pt>
    <dgm:pt modelId="{9FD1C336-35B6-3244-9D06-73BB013B3494}" type="pres">
      <dgm:prSet presAssocID="{A567B729-360B-4952-8D01-52AD49FF2E88}" presName="vert0" presStyleCnt="0">
        <dgm:presLayoutVars>
          <dgm:dir/>
          <dgm:animOne val="branch"/>
          <dgm:animLvl val="lvl"/>
        </dgm:presLayoutVars>
      </dgm:prSet>
      <dgm:spPr/>
    </dgm:pt>
    <dgm:pt modelId="{DEA244CF-6BDC-6848-B61F-5FCD33BE8C0C}" type="pres">
      <dgm:prSet presAssocID="{8ED8C2BE-4BC8-459B-9194-459FDE5E2C7B}" presName="thickLine" presStyleLbl="alignNode1" presStyleIdx="0" presStyleCnt="3"/>
      <dgm:spPr/>
    </dgm:pt>
    <dgm:pt modelId="{A52595BD-743D-4D43-AE4F-72BC342F0011}" type="pres">
      <dgm:prSet presAssocID="{8ED8C2BE-4BC8-459B-9194-459FDE5E2C7B}" presName="horz1" presStyleCnt="0"/>
      <dgm:spPr/>
    </dgm:pt>
    <dgm:pt modelId="{EB040D20-5BB7-4D46-904B-3F9C4A72AD93}" type="pres">
      <dgm:prSet presAssocID="{8ED8C2BE-4BC8-459B-9194-459FDE5E2C7B}" presName="tx1" presStyleLbl="revTx" presStyleIdx="0" presStyleCnt="3"/>
      <dgm:spPr/>
    </dgm:pt>
    <dgm:pt modelId="{8361D237-88B2-8740-951F-826F0A61F1B6}" type="pres">
      <dgm:prSet presAssocID="{8ED8C2BE-4BC8-459B-9194-459FDE5E2C7B}" presName="vert1" presStyleCnt="0"/>
      <dgm:spPr/>
    </dgm:pt>
    <dgm:pt modelId="{A2BBF7F1-1467-794C-92E2-4E00C6A10837}" type="pres">
      <dgm:prSet presAssocID="{EA9EF082-4773-4EB0-85E4-C6BFB6613EA2}" presName="thickLine" presStyleLbl="alignNode1" presStyleIdx="1" presStyleCnt="3"/>
      <dgm:spPr/>
    </dgm:pt>
    <dgm:pt modelId="{A0A84EA0-D7F9-F747-AB65-015CEFF8A294}" type="pres">
      <dgm:prSet presAssocID="{EA9EF082-4773-4EB0-85E4-C6BFB6613EA2}" presName="horz1" presStyleCnt="0"/>
      <dgm:spPr/>
    </dgm:pt>
    <dgm:pt modelId="{8712A57D-162B-A84D-84E5-282DF7499546}" type="pres">
      <dgm:prSet presAssocID="{EA9EF082-4773-4EB0-85E4-C6BFB6613EA2}" presName="tx1" presStyleLbl="revTx" presStyleIdx="1" presStyleCnt="3"/>
      <dgm:spPr/>
    </dgm:pt>
    <dgm:pt modelId="{A594E0B0-FD32-2649-B0EB-352AE22FB7F6}" type="pres">
      <dgm:prSet presAssocID="{EA9EF082-4773-4EB0-85E4-C6BFB6613EA2}" presName="vert1" presStyleCnt="0"/>
      <dgm:spPr/>
    </dgm:pt>
    <dgm:pt modelId="{E9B8323B-FBC6-AF48-87A7-0763E1D3C3A5}" type="pres">
      <dgm:prSet presAssocID="{6A0F69A2-FC2C-4334-9180-9E8B30754A86}" presName="thickLine" presStyleLbl="alignNode1" presStyleIdx="2" presStyleCnt="3"/>
      <dgm:spPr/>
    </dgm:pt>
    <dgm:pt modelId="{4C91661F-36F6-6D48-BC22-A86FC7A8459C}" type="pres">
      <dgm:prSet presAssocID="{6A0F69A2-FC2C-4334-9180-9E8B30754A86}" presName="horz1" presStyleCnt="0"/>
      <dgm:spPr/>
    </dgm:pt>
    <dgm:pt modelId="{CE6052DD-CF1F-B44B-9F12-78DB868FEC01}" type="pres">
      <dgm:prSet presAssocID="{6A0F69A2-FC2C-4334-9180-9E8B30754A86}" presName="tx1" presStyleLbl="revTx" presStyleIdx="2" presStyleCnt="3"/>
      <dgm:spPr/>
    </dgm:pt>
    <dgm:pt modelId="{95F0013B-F989-C34B-8DB8-6794862CAF5F}" type="pres">
      <dgm:prSet presAssocID="{6A0F69A2-FC2C-4334-9180-9E8B30754A86}" presName="vert1" presStyleCnt="0"/>
      <dgm:spPr/>
    </dgm:pt>
  </dgm:ptLst>
  <dgm:cxnLst>
    <dgm:cxn modelId="{7C87530E-1CDB-D148-BC6A-9315E5E0C4D7}" type="presOf" srcId="{6A0F69A2-FC2C-4334-9180-9E8B30754A86}" destId="{CE6052DD-CF1F-B44B-9F12-78DB868FEC01}" srcOrd="0" destOrd="0" presId="urn:microsoft.com/office/officeart/2008/layout/LinedList"/>
    <dgm:cxn modelId="{6AA10427-423D-1D48-BDB7-4A19F3AB2587}" type="presOf" srcId="{EA9EF082-4773-4EB0-85E4-C6BFB6613EA2}" destId="{8712A57D-162B-A84D-84E5-282DF7499546}" srcOrd="0" destOrd="0" presId="urn:microsoft.com/office/officeart/2008/layout/LinedList"/>
    <dgm:cxn modelId="{8DAA773C-AEDD-4921-B1ED-C1DDCB5E345D}" srcId="{A567B729-360B-4952-8D01-52AD49FF2E88}" destId="{EA9EF082-4773-4EB0-85E4-C6BFB6613EA2}" srcOrd="1" destOrd="0" parTransId="{CCBE0218-C206-4D8B-A4C7-A796C4E2BE3F}" sibTransId="{6CBEB6CC-292D-4EA2-A57E-204ABF0B7107}"/>
    <dgm:cxn modelId="{2454E16B-42EC-8140-A33E-7CB4B2DCD6A8}" type="presOf" srcId="{A567B729-360B-4952-8D01-52AD49FF2E88}" destId="{9FD1C336-35B6-3244-9D06-73BB013B3494}" srcOrd="0" destOrd="0" presId="urn:microsoft.com/office/officeart/2008/layout/LinedList"/>
    <dgm:cxn modelId="{397F1188-3F6B-439A-BEE0-7CBD90610977}" srcId="{A567B729-360B-4952-8D01-52AD49FF2E88}" destId="{6A0F69A2-FC2C-4334-9180-9E8B30754A86}" srcOrd="2" destOrd="0" parTransId="{46CCED18-3E73-4BAA-A79F-95FC9A24011F}" sibTransId="{14033B01-6D14-42D2-890D-E490DEB07F44}"/>
    <dgm:cxn modelId="{7B12AC8E-37EC-4443-A304-12B50CAB8FB5}" srcId="{A567B729-360B-4952-8D01-52AD49FF2E88}" destId="{8ED8C2BE-4BC8-459B-9194-459FDE5E2C7B}" srcOrd="0" destOrd="0" parTransId="{BFF8F990-7663-4F79-A39D-E90BCB7BBF24}" sibTransId="{109666F0-2108-468C-B069-B877A8E20068}"/>
    <dgm:cxn modelId="{B8CFB8DD-9E24-A644-9467-E94225DE6ACB}" type="presOf" srcId="{8ED8C2BE-4BC8-459B-9194-459FDE5E2C7B}" destId="{EB040D20-5BB7-4D46-904B-3F9C4A72AD93}" srcOrd="0" destOrd="0" presId="urn:microsoft.com/office/officeart/2008/layout/LinedList"/>
    <dgm:cxn modelId="{1BB56D4F-0AE8-F643-8864-45C8543B810B}" type="presParOf" srcId="{9FD1C336-35B6-3244-9D06-73BB013B3494}" destId="{DEA244CF-6BDC-6848-B61F-5FCD33BE8C0C}" srcOrd="0" destOrd="0" presId="urn:microsoft.com/office/officeart/2008/layout/LinedList"/>
    <dgm:cxn modelId="{E97F2898-C69E-1D43-8643-4950CD551C19}" type="presParOf" srcId="{9FD1C336-35B6-3244-9D06-73BB013B3494}" destId="{A52595BD-743D-4D43-AE4F-72BC342F0011}" srcOrd="1" destOrd="0" presId="urn:microsoft.com/office/officeart/2008/layout/LinedList"/>
    <dgm:cxn modelId="{B0E28C60-371A-3940-B2BA-50838620BAAC}" type="presParOf" srcId="{A52595BD-743D-4D43-AE4F-72BC342F0011}" destId="{EB040D20-5BB7-4D46-904B-3F9C4A72AD93}" srcOrd="0" destOrd="0" presId="urn:microsoft.com/office/officeart/2008/layout/LinedList"/>
    <dgm:cxn modelId="{3F701D6B-3013-DF43-BD88-FB38E31675B3}" type="presParOf" srcId="{A52595BD-743D-4D43-AE4F-72BC342F0011}" destId="{8361D237-88B2-8740-951F-826F0A61F1B6}" srcOrd="1" destOrd="0" presId="urn:microsoft.com/office/officeart/2008/layout/LinedList"/>
    <dgm:cxn modelId="{8C9D61FA-24E3-3F41-881B-CD1617500E10}" type="presParOf" srcId="{9FD1C336-35B6-3244-9D06-73BB013B3494}" destId="{A2BBF7F1-1467-794C-92E2-4E00C6A10837}" srcOrd="2" destOrd="0" presId="urn:microsoft.com/office/officeart/2008/layout/LinedList"/>
    <dgm:cxn modelId="{304B71F8-542F-2844-BF06-29EFB01CE600}" type="presParOf" srcId="{9FD1C336-35B6-3244-9D06-73BB013B3494}" destId="{A0A84EA0-D7F9-F747-AB65-015CEFF8A294}" srcOrd="3" destOrd="0" presId="urn:microsoft.com/office/officeart/2008/layout/LinedList"/>
    <dgm:cxn modelId="{DE2B557A-196C-1943-84B8-CB20637FD8C8}" type="presParOf" srcId="{A0A84EA0-D7F9-F747-AB65-015CEFF8A294}" destId="{8712A57D-162B-A84D-84E5-282DF7499546}" srcOrd="0" destOrd="0" presId="urn:microsoft.com/office/officeart/2008/layout/LinedList"/>
    <dgm:cxn modelId="{DCD4B303-87F2-2E49-8484-BD78E57793BC}" type="presParOf" srcId="{A0A84EA0-D7F9-F747-AB65-015CEFF8A294}" destId="{A594E0B0-FD32-2649-B0EB-352AE22FB7F6}" srcOrd="1" destOrd="0" presId="urn:microsoft.com/office/officeart/2008/layout/LinedList"/>
    <dgm:cxn modelId="{9443E21E-DCF6-A44E-9968-867F3D22F38C}" type="presParOf" srcId="{9FD1C336-35B6-3244-9D06-73BB013B3494}" destId="{E9B8323B-FBC6-AF48-87A7-0763E1D3C3A5}" srcOrd="4" destOrd="0" presId="urn:microsoft.com/office/officeart/2008/layout/LinedList"/>
    <dgm:cxn modelId="{96882D6F-F0E6-AE43-8E78-AF12A06774B9}" type="presParOf" srcId="{9FD1C336-35B6-3244-9D06-73BB013B3494}" destId="{4C91661F-36F6-6D48-BC22-A86FC7A8459C}" srcOrd="5" destOrd="0" presId="urn:microsoft.com/office/officeart/2008/layout/LinedList"/>
    <dgm:cxn modelId="{214688EC-6313-E040-8A47-AE610F630365}" type="presParOf" srcId="{4C91661F-36F6-6D48-BC22-A86FC7A8459C}" destId="{CE6052DD-CF1F-B44B-9F12-78DB868FEC01}" srcOrd="0" destOrd="0" presId="urn:microsoft.com/office/officeart/2008/layout/LinedList"/>
    <dgm:cxn modelId="{063D1674-7A7E-AC43-AAC9-B7AAD5240918}" type="presParOf" srcId="{4C91661F-36F6-6D48-BC22-A86FC7A8459C}" destId="{95F0013B-F989-C34B-8DB8-6794862CAF5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6B196D-D602-451E-BA19-19432E5A2E9C}"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DC027C3-ED7C-4331-9E9B-5C6989E3950A}">
      <dgm:prSet/>
      <dgm:spPr/>
      <dgm:t>
        <a:bodyPr/>
        <a:lstStyle/>
        <a:p>
          <a:r>
            <a:rPr lang="en-IN"/>
            <a:t>- Python Libraries: Pandas, NumPy, Matplotlib, Seaborn</a:t>
          </a:r>
          <a:endParaRPr lang="en-US"/>
        </a:p>
      </dgm:t>
    </dgm:pt>
    <dgm:pt modelId="{B8B9F8D1-E935-422A-8C95-7E542D32CA0B}" type="parTrans" cxnId="{DEC13A64-D595-4B92-B317-FC6FC86A8CEF}">
      <dgm:prSet/>
      <dgm:spPr/>
      <dgm:t>
        <a:bodyPr/>
        <a:lstStyle/>
        <a:p>
          <a:endParaRPr lang="en-US"/>
        </a:p>
      </dgm:t>
    </dgm:pt>
    <dgm:pt modelId="{589A6ED2-3E41-4E22-B739-9D91E110D8FE}" type="sibTrans" cxnId="{DEC13A64-D595-4B92-B317-FC6FC86A8CEF}">
      <dgm:prSet/>
      <dgm:spPr/>
      <dgm:t>
        <a:bodyPr/>
        <a:lstStyle/>
        <a:p>
          <a:endParaRPr lang="en-US"/>
        </a:p>
      </dgm:t>
    </dgm:pt>
    <dgm:pt modelId="{26824B94-E6C6-4437-A5EF-840ADD6EFCBB}">
      <dgm:prSet/>
      <dgm:spPr/>
      <dgm:t>
        <a:bodyPr/>
        <a:lstStyle/>
        <a:p>
          <a:r>
            <a:rPr lang="en-IN"/>
            <a:t>- EDA Techniques: Grouping &amp; aggregation, Time series trends, Correlation heatmap, Scatter plots, bar charts, pie charts</a:t>
          </a:r>
          <a:endParaRPr lang="en-US"/>
        </a:p>
      </dgm:t>
    </dgm:pt>
    <dgm:pt modelId="{FCB06FE7-87A8-4F4E-8C94-30399D08E6CF}" type="parTrans" cxnId="{2B587503-D635-4805-B205-AAE0EE56EB37}">
      <dgm:prSet/>
      <dgm:spPr/>
      <dgm:t>
        <a:bodyPr/>
        <a:lstStyle/>
        <a:p>
          <a:endParaRPr lang="en-US"/>
        </a:p>
      </dgm:t>
    </dgm:pt>
    <dgm:pt modelId="{C0931F34-94DE-45C5-8E88-68330589EB98}" type="sibTrans" cxnId="{2B587503-D635-4805-B205-AAE0EE56EB37}">
      <dgm:prSet/>
      <dgm:spPr/>
      <dgm:t>
        <a:bodyPr/>
        <a:lstStyle/>
        <a:p>
          <a:endParaRPr lang="en-US"/>
        </a:p>
      </dgm:t>
    </dgm:pt>
    <dgm:pt modelId="{2A01B89E-D0F5-4FBF-A85B-B72C723C14DC}" type="pres">
      <dgm:prSet presAssocID="{C56B196D-D602-451E-BA19-19432E5A2E9C}" presName="root" presStyleCnt="0">
        <dgm:presLayoutVars>
          <dgm:dir/>
          <dgm:resizeHandles val="exact"/>
        </dgm:presLayoutVars>
      </dgm:prSet>
      <dgm:spPr/>
    </dgm:pt>
    <dgm:pt modelId="{DA2C3D6F-05F0-4E59-9902-3FB093F5C303}" type="pres">
      <dgm:prSet presAssocID="{0DC027C3-ED7C-4331-9E9B-5C6989E3950A}" presName="compNode" presStyleCnt="0"/>
      <dgm:spPr/>
    </dgm:pt>
    <dgm:pt modelId="{177D0721-86DA-4CAC-803E-99A6810F3BB5}" type="pres">
      <dgm:prSet presAssocID="{0DC027C3-ED7C-4331-9E9B-5C6989E395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BA002D8B-42A9-4E8D-A9E9-7EBCF3B28EA5}" type="pres">
      <dgm:prSet presAssocID="{0DC027C3-ED7C-4331-9E9B-5C6989E3950A}" presName="spaceRect" presStyleCnt="0"/>
      <dgm:spPr/>
    </dgm:pt>
    <dgm:pt modelId="{90F962EA-4A51-4217-BE0C-A4B06B435A2F}" type="pres">
      <dgm:prSet presAssocID="{0DC027C3-ED7C-4331-9E9B-5C6989E3950A}" presName="textRect" presStyleLbl="revTx" presStyleIdx="0" presStyleCnt="2">
        <dgm:presLayoutVars>
          <dgm:chMax val="1"/>
          <dgm:chPref val="1"/>
        </dgm:presLayoutVars>
      </dgm:prSet>
      <dgm:spPr/>
    </dgm:pt>
    <dgm:pt modelId="{B0418E2E-F64D-40F9-86E0-D9CEEB50C1A7}" type="pres">
      <dgm:prSet presAssocID="{589A6ED2-3E41-4E22-B739-9D91E110D8FE}" presName="sibTrans" presStyleCnt="0"/>
      <dgm:spPr/>
    </dgm:pt>
    <dgm:pt modelId="{A5EE4E52-217B-446B-8E5C-EA0670263D3F}" type="pres">
      <dgm:prSet presAssocID="{26824B94-E6C6-4437-A5EF-840ADD6EFCBB}" presName="compNode" presStyleCnt="0"/>
      <dgm:spPr/>
    </dgm:pt>
    <dgm:pt modelId="{DC0C59E6-9AE7-4A4E-ABFF-C2F4ADAA7E03}" type="pres">
      <dgm:prSet presAssocID="{26824B94-E6C6-4437-A5EF-840ADD6EFC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7C81F0B7-5D84-4EBC-A226-9EE9C87B77FB}" type="pres">
      <dgm:prSet presAssocID="{26824B94-E6C6-4437-A5EF-840ADD6EFCBB}" presName="spaceRect" presStyleCnt="0"/>
      <dgm:spPr/>
    </dgm:pt>
    <dgm:pt modelId="{F67D3BDE-2F14-41FB-A4D7-635A8536D76E}" type="pres">
      <dgm:prSet presAssocID="{26824B94-E6C6-4437-A5EF-840ADD6EFCBB}" presName="textRect" presStyleLbl="revTx" presStyleIdx="1" presStyleCnt="2">
        <dgm:presLayoutVars>
          <dgm:chMax val="1"/>
          <dgm:chPref val="1"/>
        </dgm:presLayoutVars>
      </dgm:prSet>
      <dgm:spPr/>
    </dgm:pt>
  </dgm:ptLst>
  <dgm:cxnLst>
    <dgm:cxn modelId="{2B587503-D635-4805-B205-AAE0EE56EB37}" srcId="{C56B196D-D602-451E-BA19-19432E5A2E9C}" destId="{26824B94-E6C6-4437-A5EF-840ADD6EFCBB}" srcOrd="1" destOrd="0" parTransId="{FCB06FE7-87A8-4F4E-8C94-30399D08E6CF}" sibTransId="{C0931F34-94DE-45C5-8E88-68330589EB98}"/>
    <dgm:cxn modelId="{CC8DF712-57C5-4BA3-B342-A25A6A3E4C80}" type="presOf" srcId="{C56B196D-D602-451E-BA19-19432E5A2E9C}" destId="{2A01B89E-D0F5-4FBF-A85B-B72C723C14DC}" srcOrd="0" destOrd="0" presId="urn:microsoft.com/office/officeart/2018/2/layout/IconLabelList"/>
    <dgm:cxn modelId="{3A6D6D25-3472-4062-9442-81FF970C56D7}" type="presOf" srcId="{26824B94-E6C6-4437-A5EF-840ADD6EFCBB}" destId="{F67D3BDE-2F14-41FB-A4D7-635A8536D76E}" srcOrd="0" destOrd="0" presId="urn:microsoft.com/office/officeart/2018/2/layout/IconLabelList"/>
    <dgm:cxn modelId="{DEC13A64-D595-4B92-B317-FC6FC86A8CEF}" srcId="{C56B196D-D602-451E-BA19-19432E5A2E9C}" destId="{0DC027C3-ED7C-4331-9E9B-5C6989E3950A}" srcOrd="0" destOrd="0" parTransId="{B8B9F8D1-E935-422A-8C95-7E542D32CA0B}" sibTransId="{589A6ED2-3E41-4E22-B739-9D91E110D8FE}"/>
    <dgm:cxn modelId="{554BEEBC-7FCA-4E37-BE81-50565394026F}" type="presOf" srcId="{0DC027C3-ED7C-4331-9E9B-5C6989E3950A}" destId="{90F962EA-4A51-4217-BE0C-A4B06B435A2F}" srcOrd="0" destOrd="0" presId="urn:microsoft.com/office/officeart/2018/2/layout/IconLabelList"/>
    <dgm:cxn modelId="{DBBECEA5-175F-4670-A0E8-D47C75E8BC28}" type="presParOf" srcId="{2A01B89E-D0F5-4FBF-A85B-B72C723C14DC}" destId="{DA2C3D6F-05F0-4E59-9902-3FB093F5C303}" srcOrd="0" destOrd="0" presId="urn:microsoft.com/office/officeart/2018/2/layout/IconLabelList"/>
    <dgm:cxn modelId="{DA882BB8-FED7-4C27-B633-92C9326C35CC}" type="presParOf" srcId="{DA2C3D6F-05F0-4E59-9902-3FB093F5C303}" destId="{177D0721-86DA-4CAC-803E-99A6810F3BB5}" srcOrd="0" destOrd="0" presId="urn:microsoft.com/office/officeart/2018/2/layout/IconLabelList"/>
    <dgm:cxn modelId="{41E6F42F-B859-46D1-A1EE-1AE497AA7DDD}" type="presParOf" srcId="{DA2C3D6F-05F0-4E59-9902-3FB093F5C303}" destId="{BA002D8B-42A9-4E8D-A9E9-7EBCF3B28EA5}" srcOrd="1" destOrd="0" presId="urn:microsoft.com/office/officeart/2018/2/layout/IconLabelList"/>
    <dgm:cxn modelId="{A1FA075F-E3A6-4B1D-984C-10C3A1CCA27C}" type="presParOf" srcId="{DA2C3D6F-05F0-4E59-9902-3FB093F5C303}" destId="{90F962EA-4A51-4217-BE0C-A4B06B435A2F}" srcOrd="2" destOrd="0" presId="urn:microsoft.com/office/officeart/2018/2/layout/IconLabelList"/>
    <dgm:cxn modelId="{F799C95A-346F-49EB-AEB9-90689D42B816}" type="presParOf" srcId="{2A01B89E-D0F5-4FBF-A85B-B72C723C14DC}" destId="{B0418E2E-F64D-40F9-86E0-D9CEEB50C1A7}" srcOrd="1" destOrd="0" presId="urn:microsoft.com/office/officeart/2018/2/layout/IconLabelList"/>
    <dgm:cxn modelId="{806B363F-BDBD-479F-865C-E3235F1FD779}" type="presParOf" srcId="{2A01B89E-D0F5-4FBF-A85B-B72C723C14DC}" destId="{A5EE4E52-217B-446B-8E5C-EA0670263D3F}" srcOrd="2" destOrd="0" presId="urn:microsoft.com/office/officeart/2018/2/layout/IconLabelList"/>
    <dgm:cxn modelId="{822FC2CA-AFB2-43CB-94DE-49D619413524}" type="presParOf" srcId="{A5EE4E52-217B-446B-8E5C-EA0670263D3F}" destId="{DC0C59E6-9AE7-4A4E-ABFF-C2F4ADAA7E03}" srcOrd="0" destOrd="0" presId="urn:microsoft.com/office/officeart/2018/2/layout/IconLabelList"/>
    <dgm:cxn modelId="{245343EC-4ACE-424B-8F50-B2062D19626F}" type="presParOf" srcId="{A5EE4E52-217B-446B-8E5C-EA0670263D3F}" destId="{7C81F0B7-5D84-4EBC-A226-9EE9C87B77FB}" srcOrd="1" destOrd="0" presId="urn:microsoft.com/office/officeart/2018/2/layout/IconLabelList"/>
    <dgm:cxn modelId="{97EF6DA6-7747-4BF0-AA94-D10808228FE8}" type="presParOf" srcId="{A5EE4E52-217B-446B-8E5C-EA0670263D3F}" destId="{F67D3BDE-2F14-41FB-A4D7-635A8536D76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D9EC8-B092-4055-B8A4-08A330DA1742}">
      <dsp:nvSpPr>
        <dsp:cNvPr id="0" name=""/>
        <dsp:cNvSpPr/>
      </dsp:nvSpPr>
      <dsp:spPr>
        <a:xfrm>
          <a:off x="0" y="669365"/>
          <a:ext cx="5035164" cy="123575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52933-E4DE-4E19-A8FE-2DAE67041043}">
      <dsp:nvSpPr>
        <dsp:cNvPr id="0" name=""/>
        <dsp:cNvSpPr/>
      </dsp:nvSpPr>
      <dsp:spPr>
        <a:xfrm>
          <a:off x="373814" y="947409"/>
          <a:ext cx="679663" cy="6796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024017-273D-4FFD-8F80-F8CFDE2A7579}">
      <dsp:nvSpPr>
        <dsp:cNvPr id="0" name=""/>
        <dsp:cNvSpPr/>
      </dsp:nvSpPr>
      <dsp:spPr>
        <a:xfrm>
          <a:off x="1427293" y="669365"/>
          <a:ext cx="3607870" cy="1235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84" tIns="130784" rIns="130784" bIns="130784" numCol="1" spcCol="1270" anchor="ctr" anchorCtr="0">
          <a:noAutofit/>
        </a:bodyPr>
        <a:lstStyle/>
        <a:p>
          <a:pPr marL="0" lvl="0" indent="0" algn="l" defTabSz="1022350">
            <a:lnSpc>
              <a:spcPct val="90000"/>
            </a:lnSpc>
            <a:spcBef>
              <a:spcPct val="0"/>
            </a:spcBef>
            <a:spcAft>
              <a:spcPct val="35000"/>
            </a:spcAft>
            <a:buNone/>
          </a:pPr>
          <a:r>
            <a:rPr lang="en-IN" sz="2300" kern="1200"/>
            <a:t>Data Analysis &amp; Insights using Python</a:t>
          </a:r>
          <a:endParaRPr lang="en-US" sz="2300" kern="1200"/>
        </a:p>
      </dsp:txBody>
      <dsp:txXfrm>
        <a:off x="1427293" y="669365"/>
        <a:ext cx="3607870" cy="1235751"/>
      </dsp:txXfrm>
    </dsp:sp>
    <dsp:sp modelId="{1735F9AA-2E59-49F1-B771-6C94C1EBDB99}">
      <dsp:nvSpPr>
        <dsp:cNvPr id="0" name=""/>
        <dsp:cNvSpPr/>
      </dsp:nvSpPr>
      <dsp:spPr>
        <a:xfrm>
          <a:off x="0" y="2214054"/>
          <a:ext cx="5035164" cy="123575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6894E-C488-4AB7-9182-D894F642FE39}">
      <dsp:nvSpPr>
        <dsp:cNvPr id="0" name=""/>
        <dsp:cNvSpPr/>
      </dsp:nvSpPr>
      <dsp:spPr>
        <a:xfrm>
          <a:off x="373814" y="2492099"/>
          <a:ext cx="679663" cy="6796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FCFCA3-E882-4D54-9623-2802C90C5D36}">
      <dsp:nvSpPr>
        <dsp:cNvPr id="0" name=""/>
        <dsp:cNvSpPr/>
      </dsp:nvSpPr>
      <dsp:spPr>
        <a:xfrm>
          <a:off x="1427293" y="2214054"/>
          <a:ext cx="3607870" cy="1235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84" tIns="130784" rIns="130784" bIns="130784" numCol="1" spcCol="1270" anchor="ctr" anchorCtr="0">
          <a:noAutofit/>
        </a:bodyPr>
        <a:lstStyle/>
        <a:p>
          <a:pPr marL="0" lvl="0" indent="0" algn="l" defTabSz="1022350">
            <a:lnSpc>
              <a:spcPct val="90000"/>
            </a:lnSpc>
            <a:spcBef>
              <a:spcPct val="0"/>
            </a:spcBef>
            <a:spcAft>
              <a:spcPct val="35000"/>
            </a:spcAft>
            <a:buNone/>
          </a:pPr>
          <a:r>
            <a:rPr lang="en-IN" sz="2300" kern="1200"/>
            <a:t>Tools Used: Python, Pandas, Seaborn, Matplotlib, Google Colab</a:t>
          </a:r>
          <a:endParaRPr lang="en-US" sz="2300" kern="1200"/>
        </a:p>
      </dsp:txBody>
      <dsp:txXfrm>
        <a:off x="1427293" y="2214054"/>
        <a:ext cx="3607870" cy="12357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564C1-AABE-4B45-8E2D-DA14ED7E825E}">
      <dsp:nvSpPr>
        <dsp:cNvPr id="0" name=""/>
        <dsp:cNvSpPr/>
      </dsp:nvSpPr>
      <dsp:spPr>
        <a:xfrm>
          <a:off x="0" y="249222"/>
          <a:ext cx="2464593" cy="3450431"/>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889000">
            <a:lnSpc>
              <a:spcPct val="90000"/>
            </a:lnSpc>
            <a:spcBef>
              <a:spcPct val="0"/>
            </a:spcBef>
            <a:spcAft>
              <a:spcPct val="35000"/>
            </a:spcAft>
            <a:buNone/>
          </a:pPr>
          <a:r>
            <a:rPr lang="en-IN" sz="2000" kern="1200"/>
            <a:t>- Analyze grocery sales, profit, and discount trends</a:t>
          </a:r>
          <a:endParaRPr lang="en-US" sz="2000" kern="1200"/>
        </a:p>
      </dsp:txBody>
      <dsp:txXfrm>
        <a:off x="0" y="1560386"/>
        <a:ext cx="2464593" cy="2070258"/>
      </dsp:txXfrm>
    </dsp:sp>
    <dsp:sp modelId="{F8B29D21-2E1B-694D-A1E4-BB67FB7F6012}">
      <dsp:nvSpPr>
        <dsp:cNvPr id="0" name=""/>
        <dsp:cNvSpPr/>
      </dsp:nvSpPr>
      <dsp:spPr>
        <a:xfrm>
          <a:off x="714732" y="594265"/>
          <a:ext cx="1035129" cy="1035129"/>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6323" y="745856"/>
        <a:ext cx="731947" cy="731947"/>
      </dsp:txXfrm>
    </dsp:sp>
    <dsp:sp modelId="{3CBC7FB1-E9E4-9746-AE2E-DDAB600ADDBF}">
      <dsp:nvSpPr>
        <dsp:cNvPr id="0" name=""/>
        <dsp:cNvSpPr/>
      </dsp:nvSpPr>
      <dsp:spPr>
        <a:xfrm>
          <a:off x="0" y="3699581"/>
          <a:ext cx="2464593" cy="72"/>
        </a:xfrm>
        <a:prstGeom prst="rect">
          <a:avLst/>
        </a:prstGeom>
        <a:solidFill>
          <a:schemeClr val="accent2">
            <a:hueOff val="1288722"/>
            <a:satOff val="-3699"/>
            <a:lumOff val="-5922"/>
            <a:alphaOff val="0"/>
          </a:schemeClr>
        </a:solidFill>
        <a:ln w="19050" cap="flat" cmpd="sng" algn="ctr">
          <a:solidFill>
            <a:schemeClr val="accent2">
              <a:hueOff val="1288722"/>
              <a:satOff val="-3699"/>
              <a:lumOff val="-5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53641-8D70-EA44-9046-25A150CDE084}">
      <dsp:nvSpPr>
        <dsp:cNvPr id="0" name=""/>
        <dsp:cNvSpPr/>
      </dsp:nvSpPr>
      <dsp:spPr>
        <a:xfrm>
          <a:off x="2711053" y="249222"/>
          <a:ext cx="2464593" cy="3450431"/>
        </a:xfrm>
        <a:prstGeom prst="rect">
          <a:avLst/>
        </a:prstGeom>
        <a:solidFill>
          <a:schemeClr val="accent2">
            <a:tint val="40000"/>
            <a:alpha val="90000"/>
            <a:hueOff val="3367362"/>
            <a:satOff val="-31116"/>
            <a:lumOff val="-3508"/>
            <a:alphaOff val="0"/>
          </a:schemeClr>
        </a:solidFill>
        <a:ln w="19050" cap="flat" cmpd="sng" algn="ctr">
          <a:solidFill>
            <a:schemeClr val="accent2">
              <a:tint val="40000"/>
              <a:alpha val="90000"/>
              <a:hueOff val="3367362"/>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889000">
            <a:lnSpc>
              <a:spcPct val="90000"/>
            </a:lnSpc>
            <a:spcBef>
              <a:spcPct val="0"/>
            </a:spcBef>
            <a:spcAft>
              <a:spcPct val="35000"/>
            </a:spcAft>
            <a:buNone/>
          </a:pPr>
          <a:r>
            <a:rPr lang="en-IN" sz="2000" kern="1200"/>
            <a:t>- Identify top-performing categories, cities, and regions</a:t>
          </a:r>
          <a:endParaRPr lang="en-US" sz="2000" kern="1200"/>
        </a:p>
      </dsp:txBody>
      <dsp:txXfrm>
        <a:off x="2711053" y="1560386"/>
        <a:ext cx="2464593" cy="2070258"/>
      </dsp:txXfrm>
    </dsp:sp>
    <dsp:sp modelId="{83363090-9E12-8245-AE8F-2B493B5D3789}">
      <dsp:nvSpPr>
        <dsp:cNvPr id="0" name=""/>
        <dsp:cNvSpPr/>
      </dsp:nvSpPr>
      <dsp:spPr>
        <a:xfrm>
          <a:off x="3425785" y="594265"/>
          <a:ext cx="1035129" cy="1035129"/>
        </a:xfrm>
        <a:prstGeom prst="ellipse">
          <a:avLst/>
        </a:prstGeom>
        <a:solidFill>
          <a:schemeClr val="accent2">
            <a:hueOff val="2577445"/>
            <a:satOff val="-7397"/>
            <a:lumOff val="-11844"/>
            <a:alphaOff val="0"/>
          </a:schemeClr>
        </a:solidFill>
        <a:ln w="19050" cap="flat" cmpd="sng" algn="ctr">
          <a:solidFill>
            <a:schemeClr val="accent2">
              <a:hueOff val="2577445"/>
              <a:satOff val="-7397"/>
              <a:lumOff val="-118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77376" y="745856"/>
        <a:ext cx="731947" cy="731947"/>
      </dsp:txXfrm>
    </dsp:sp>
    <dsp:sp modelId="{EA6C9284-47A3-C64E-8E00-DED2EC2B76F2}">
      <dsp:nvSpPr>
        <dsp:cNvPr id="0" name=""/>
        <dsp:cNvSpPr/>
      </dsp:nvSpPr>
      <dsp:spPr>
        <a:xfrm>
          <a:off x="2711053" y="3699581"/>
          <a:ext cx="2464593" cy="72"/>
        </a:xfrm>
        <a:prstGeom prst="rect">
          <a:avLst/>
        </a:prstGeom>
        <a:solidFill>
          <a:schemeClr val="accent2">
            <a:hueOff val="3866168"/>
            <a:satOff val="-11096"/>
            <a:lumOff val="-17765"/>
            <a:alphaOff val="0"/>
          </a:schemeClr>
        </a:solidFill>
        <a:ln w="19050" cap="flat" cmpd="sng" algn="ctr">
          <a:solidFill>
            <a:schemeClr val="accent2">
              <a:hueOff val="3866168"/>
              <a:satOff val="-11096"/>
              <a:lumOff val="-17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930D6E-4B7A-D045-8DD3-92C44405BF58}">
      <dsp:nvSpPr>
        <dsp:cNvPr id="0" name=""/>
        <dsp:cNvSpPr/>
      </dsp:nvSpPr>
      <dsp:spPr>
        <a:xfrm>
          <a:off x="5422106" y="249222"/>
          <a:ext cx="2464593" cy="3450431"/>
        </a:xfrm>
        <a:prstGeom prst="rect">
          <a:avLst/>
        </a:prstGeom>
        <a:solidFill>
          <a:schemeClr val="accent2">
            <a:tint val="40000"/>
            <a:alpha val="90000"/>
            <a:hueOff val="6734724"/>
            <a:satOff val="-62232"/>
            <a:lumOff val="-7015"/>
            <a:alphaOff val="0"/>
          </a:schemeClr>
        </a:solidFill>
        <a:ln w="19050" cap="flat" cmpd="sng" algn="ctr">
          <a:solidFill>
            <a:schemeClr val="accent2">
              <a:tint val="40000"/>
              <a:alpha val="90000"/>
              <a:hueOff val="6734724"/>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889000">
            <a:lnSpc>
              <a:spcPct val="90000"/>
            </a:lnSpc>
            <a:spcBef>
              <a:spcPct val="0"/>
            </a:spcBef>
            <a:spcAft>
              <a:spcPct val="35000"/>
            </a:spcAft>
            <a:buNone/>
          </a:pPr>
          <a:r>
            <a:rPr lang="en-IN" sz="2000" kern="1200"/>
            <a:t>- Recommend business strategies for pricing, marketing, and planning</a:t>
          </a:r>
          <a:endParaRPr lang="en-US" sz="2000" kern="1200"/>
        </a:p>
      </dsp:txBody>
      <dsp:txXfrm>
        <a:off x="5422106" y="1560386"/>
        <a:ext cx="2464593" cy="2070258"/>
      </dsp:txXfrm>
    </dsp:sp>
    <dsp:sp modelId="{323B6D34-8442-AB46-AB43-6F8502094B17}">
      <dsp:nvSpPr>
        <dsp:cNvPr id="0" name=""/>
        <dsp:cNvSpPr/>
      </dsp:nvSpPr>
      <dsp:spPr>
        <a:xfrm>
          <a:off x="6136838" y="594265"/>
          <a:ext cx="1035129" cy="1035129"/>
        </a:xfrm>
        <a:prstGeom prst="ellipse">
          <a:avLst/>
        </a:prstGeom>
        <a:solidFill>
          <a:schemeClr val="accent2">
            <a:hueOff val="5154890"/>
            <a:satOff val="-14794"/>
            <a:lumOff val="-23687"/>
            <a:alphaOff val="0"/>
          </a:schemeClr>
        </a:solidFill>
        <a:ln w="19050" cap="flat" cmpd="sng" algn="ctr">
          <a:solidFill>
            <a:schemeClr val="accent2">
              <a:hueOff val="5154890"/>
              <a:satOff val="-14794"/>
              <a:lumOff val="-236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88429" y="745856"/>
        <a:ext cx="731947" cy="731947"/>
      </dsp:txXfrm>
    </dsp:sp>
    <dsp:sp modelId="{F70E3D2B-70F7-F542-BE97-7D67F0DC0DA0}">
      <dsp:nvSpPr>
        <dsp:cNvPr id="0" name=""/>
        <dsp:cNvSpPr/>
      </dsp:nvSpPr>
      <dsp:spPr>
        <a:xfrm>
          <a:off x="5422106" y="3699581"/>
          <a:ext cx="2464593" cy="72"/>
        </a:xfrm>
        <a:prstGeom prst="rect">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244CF-6BDC-6848-B61F-5FCD33BE8C0C}">
      <dsp:nvSpPr>
        <dsp:cNvPr id="0" name=""/>
        <dsp:cNvSpPr/>
      </dsp:nvSpPr>
      <dsp:spPr>
        <a:xfrm>
          <a:off x="0" y="2703"/>
          <a:ext cx="517538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040D20-5BB7-4D46-904B-3F9C4A72AD93}">
      <dsp:nvSpPr>
        <dsp:cNvPr id="0" name=""/>
        <dsp:cNvSpPr/>
      </dsp:nvSpPr>
      <dsp:spPr>
        <a:xfrm>
          <a:off x="0" y="2703"/>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IN" sz="3700" kern="1200"/>
            <a:t>- Removed duplicate records</a:t>
          </a:r>
          <a:endParaRPr lang="en-US" sz="3700" kern="1200"/>
        </a:p>
      </dsp:txBody>
      <dsp:txXfrm>
        <a:off x="0" y="2703"/>
        <a:ext cx="5175384" cy="1843578"/>
      </dsp:txXfrm>
    </dsp:sp>
    <dsp:sp modelId="{A2BBF7F1-1467-794C-92E2-4E00C6A10837}">
      <dsp:nvSpPr>
        <dsp:cNvPr id="0" name=""/>
        <dsp:cNvSpPr/>
      </dsp:nvSpPr>
      <dsp:spPr>
        <a:xfrm>
          <a:off x="0" y="1846281"/>
          <a:ext cx="5175384" cy="0"/>
        </a:xfrm>
        <a:prstGeom prst="line">
          <a:avLst/>
        </a:prstGeom>
        <a:solidFill>
          <a:schemeClr val="accent2">
            <a:hueOff val="3221806"/>
            <a:satOff val="-9246"/>
            <a:lumOff val="-14805"/>
            <a:alphaOff val="0"/>
          </a:schemeClr>
        </a:solidFill>
        <a:ln w="19050" cap="flat" cmpd="sng" algn="ctr">
          <a:solidFill>
            <a:schemeClr val="accent2">
              <a:hueOff val="3221806"/>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12A57D-162B-A84D-84E5-282DF7499546}">
      <dsp:nvSpPr>
        <dsp:cNvPr id="0" name=""/>
        <dsp:cNvSpPr/>
      </dsp:nvSpPr>
      <dsp:spPr>
        <a:xfrm>
          <a:off x="0" y="1846281"/>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IN" sz="3700" kern="1200"/>
            <a:t>- Converted 'Order Date' to datetime format</a:t>
          </a:r>
          <a:endParaRPr lang="en-US" sz="3700" kern="1200"/>
        </a:p>
      </dsp:txBody>
      <dsp:txXfrm>
        <a:off x="0" y="1846281"/>
        <a:ext cx="5175384" cy="1843578"/>
      </dsp:txXfrm>
    </dsp:sp>
    <dsp:sp modelId="{E9B8323B-FBC6-AF48-87A7-0763E1D3C3A5}">
      <dsp:nvSpPr>
        <dsp:cNvPr id="0" name=""/>
        <dsp:cNvSpPr/>
      </dsp:nvSpPr>
      <dsp:spPr>
        <a:xfrm>
          <a:off x="0" y="3689859"/>
          <a:ext cx="5175384" cy="0"/>
        </a:xfrm>
        <a:prstGeom prst="line">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052DD-CF1F-B44B-9F12-78DB868FEC01}">
      <dsp:nvSpPr>
        <dsp:cNvPr id="0" name=""/>
        <dsp:cNvSpPr/>
      </dsp:nvSpPr>
      <dsp:spPr>
        <a:xfrm>
          <a:off x="0" y="3689859"/>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IN" sz="3700" kern="1200"/>
            <a:t>- Extracted: Order Day, Order Month, Order Year</a:t>
          </a:r>
          <a:endParaRPr lang="en-US" sz="3700" kern="1200"/>
        </a:p>
      </dsp:txBody>
      <dsp:txXfrm>
        <a:off x="0" y="3689859"/>
        <a:ext cx="5175384"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D0721-86DA-4CAC-803E-99A6810F3BB5}">
      <dsp:nvSpPr>
        <dsp:cNvPr id="0" name=""/>
        <dsp:cNvSpPr/>
      </dsp:nvSpPr>
      <dsp:spPr>
        <a:xfrm>
          <a:off x="1009209" y="594937"/>
          <a:ext cx="1625062" cy="1625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962EA-4A51-4217-BE0C-A4B06B435A2F}">
      <dsp:nvSpPr>
        <dsp:cNvPr id="0" name=""/>
        <dsp:cNvSpPr/>
      </dsp:nvSpPr>
      <dsp:spPr>
        <a:xfrm>
          <a:off x="16115" y="2633938"/>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IN" sz="1500" kern="1200"/>
            <a:t>- Python Libraries: Pandas, NumPy, Matplotlib, Seaborn</a:t>
          </a:r>
          <a:endParaRPr lang="en-US" sz="1500" kern="1200"/>
        </a:p>
      </dsp:txBody>
      <dsp:txXfrm>
        <a:off x="16115" y="2633938"/>
        <a:ext cx="3611250" cy="720000"/>
      </dsp:txXfrm>
    </dsp:sp>
    <dsp:sp modelId="{DC0C59E6-9AE7-4A4E-ABFF-C2F4ADAA7E03}">
      <dsp:nvSpPr>
        <dsp:cNvPr id="0" name=""/>
        <dsp:cNvSpPr/>
      </dsp:nvSpPr>
      <dsp:spPr>
        <a:xfrm>
          <a:off x="5252428" y="594937"/>
          <a:ext cx="1625062" cy="1625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7D3BDE-2F14-41FB-A4D7-635A8536D76E}">
      <dsp:nvSpPr>
        <dsp:cNvPr id="0" name=""/>
        <dsp:cNvSpPr/>
      </dsp:nvSpPr>
      <dsp:spPr>
        <a:xfrm>
          <a:off x="4259334" y="2633938"/>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IN" sz="1500" kern="1200"/>
            <a:t>- EDA Techniques: Grouping &amp; aggregation, Time series trends, Correlation heatmap, Scatter plots, bar charts, pie charts</a:t>
          </a:r>
          <a:endParaRPr lang="en-US" sz="1500" kern="1200"/>
        </a:p>
      </dsp:txBody>
      <dsp:txXfrm>
        <a:off x="4259334" y="2633938"/>
        <a:ext cx="361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76AD-677F-46B7-7308-7F140B642FA1}"/>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65673881-5888-D213-12E9-F167CD66DE8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F496851-EF61-E2C1-E521-56DD72BCF01B}"/>
              </a:ext>
            </a:extLst>
          </p:cNvPr>
          <p:cNvSpPr>
            <a:spLocks noGrp="1"/>
          </p:cNvSpPr>
          <p:nvPr>
            <p:ph type="dt" sz="half" idx="10"/>
          </p:nvPr>
        </p:nvSpPr>
        <p:spPr/>
        <p:txBody>
          <a:bodyPr/>
          <a:lstStyle/>
          <a:p>
            <a:fld id="{5BCAD085-E8A6-8845-BD4E-CB4CCA059FC4}" type="datetimeFigureOut">
              <a:rPr lang="en-US" smtClean="0"/>
              <a:t>6/27/25</a:t>
            </a:fld>
            <a:endParaRPr lang="en-US"/>
          </a:p>
        </p:txBody>
      </p:sp>
      <p:sp>
        <p:nvSpPr>
          <p:cNvPr id="5" name="Footer Placeholder 4">
            <a:extLst>
              <a:ext uri="{FF2B5EF4-FFF2-40B4-BE49-F238E27FC236}">
                <a16:creationId xmlns:a16="http://schemas.microsoft.com/office/drawing/2014/main" id="{4D50F912-D582-80F1-FA83-891AAE959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55C51-C064-8C58-A134-B76A639D3278}"/>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9038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2861F-2062-7E5A-746E-DD6724817A7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1B03C0-214D-B954-D941-A65C9E28717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8A591E-9C8C-4490-71EF-93DE712DBC2A}"/>
              </a:ext>
            </a:extLst>
          </p:cNvPr>
          <p:cNvSpPr>
            <a:spLocks noGrp="1"/>
          </p:cNvSpPr>
          <p:nvPr>
            <p:ph type="dt" sz="half" idx="10"/>
          </p:nvPr>
        </p:nvSpPr>
        <p:spPr/>
        <p:txBody>
          <a:bodyPr/>
          <a:lstStyle/>
          <a:p>
            <a:fld id="{5BCAD085-E8A6-8845-BD4E-CB4CCA059FC4}" type="datetimeFigureOut">
              <a:rPr lang="en-US" smtClean="0"/>
              <a:t>6/27/25</a:t>
            </a:fld>
            <a:endParaRPr lang="en-US"/>
          </a:p>
        </p:txBody>
      </p:sp>
      <p:sp>
        <p:nvSpPr>
          <p:cNvPr id="5" name="Footer Placeholder 4">
            <a:extLst>
              <a:ext uri="{FF2B5EF4-FFF2-40B4-BE49-F238E27FC236}">
                <a16:creationId xmlns:a16="http://schemas.microsoft.com/office/drawing/2014/main" id="{1F1C0251-76D3-8436-63E4-1D3470836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68E2E-5CB0-6CCF-C84A-BC1DD35CC63A}"/>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342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8FEB21-BF3A-5A15-D7C8-AC767969E020}"/>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9AC737C-C461-69EB-8F5E-6695662DFED8}"/>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76E5A5-FDBE-28D2-D641-185045F0F345}"/>
              </a:ext>
            </a:extLst>
          </p:cNvPr>
          <p:cNvSpPr>
            <a:spLocks noGrp="1"/>
          </p:cNvSpPr>
          <p:nvPr>
            <p:ph type="dt" sz="half" idx="10"/>
          </p:nvPr>
        </p:nvSpPr>
        <p:spPr/>
        <p:txBody>
          <a:bodyPr/>
          <a:lstStyle/>
          <a:p>
            <a:fld id="{5BCAD085-E8A6-8845-BD4E-CB4CCA059FC4}" type="datetimeFigureOut">
              <a:rPr lang="en-US" smtClean="0"/>
              <a:t>6/27/25</a:t>
            </a:fld>
            <a:endParaRPr lang="en-US"/>
          </a:p>
        </p:txBody>
      </p:sp>
      <p:sp>
        <p:nvSpPr>
          <p:cNvPr id="5" name="Footer Placeholder 4">
            <a:extLst>
              <a:ext uri="{FF2B5EF4-FFF2-40B4-BE49-F238E27FC236}">
                <a16:creationId xmlns:a16="http://schemas.microsoft.com/office/drawing/2014/main" id="{FA221389-B556-CCCB-5EDE-F8497269D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80259-127B-CDEE-CCAD-B4FDB2F42D0F}"/>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232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D479-8466-1A88-B5F9-1AFA848BAA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25A04D6-BD7C-2532-F039-06C2642A2C8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686EEA-31B1-F6E8-E022-011C9C478562}"/>
              </a:ext>
            </a:extLst>
          </p:cNvPr>
          <p:cNvSpPr>
            <a:spLocks noGrp="1"/>
          </p:cNvSpPr>
          <p:nvPr>
            <p:ph type="dt" sz="half" idx="10"/>
          </p:nvPr>
        </p:nvSpPr>
        <p:spPr/>
        <p:txBody>
          <a:bodyPr/>
          <a:lstStyle/>
          <a:p>
            <a:fld id="{5BCAD085-E8A6-8845-BD4E-CB4CCA059FC4}" type="datetimeFigureOut">
              <a:rPr lang="en-US" smtClean="0"/>
              <a:t>6/27/25</a:t>
            </a:fld>
            <a:endParaRPr lang="en-US"/>
          </a:p>
        </p:txBody>
      </p:sp>
      <p:sp>
        <p:nvSpPr>
          <p:cNvPr id="5" name="Footer Placeholder 4">
            <a:extLst>
              <a:ext uri="{FF2B5EF4-FFF2-40B4-BE49-F238E27FC236}">
                <a16:creationId xmlns:a16="http://schemas.microsoft.com/office/drawing/2014/main" id="{F7C459D1-E11A-20F5-FF6F-9239C23A9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D0D4E-4C90-A8F8-8BBA-E44A9F8A591A}"/>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508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3EB6-524C-3DCA-A8FF-E14B6EC17B00}"/>
              </a:ext>
            </a:extLst>
          </p:cNvPr>
          <p:cNvSpPr>
            <a:spLocks noGrp="1"/>
          </p:cNvSpPr>
          <p:nvPr>
            <p:ph type="title"/>
          </p:nvPr>
        </p:nvSpPr>
        <p:spPr>
          <a:xfrm>
            <a:off x="623887" y="1709738"/>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ADC913C-2CD6-D7EC-CC22-EE67C9FE57DB}"/>
              </a:ext>
            </a:extLst>
          </p:cNvPr>
          <p:cNvSpPr>
            <a:spLocks noGrp="1"/>
          </p:cNvSpPr>
          <p:nvPr>
            <p:ph type="body" idx="1"/>
          </p:nvPr>
        </p:nvSpPr>
        <p:spPr>
          <a:xfrm>
            <a:off x="623887"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549A4BE-E97D-0501-5D5F-FC41C0A1F69C}"/>
              </a:ext>
            </a:extLst>
          </p:cNvPr>
          <p:cNvSpPr>
            <a:spLocks noGrp="1"/>
          </p:cNvSpPr>
          <p:nvPr>
            <p:ph type="dt" sz="half" idx="10"/>
          </p:nvPr>
        </p:nvSpPr>
        <p:spPr/>
        <p:txBody>
          <a:bodyPr/>
          <a:lstStyle/>
          <a:p>
            <a:fld id="{5BCAD085-E8A6-8845-BD4E-CB4CCA059FC4}" type="datetimeFigureOut">
              <a:rPr lang="en-US" smtClean="0"/>
              <a:t>6/27/25</a:t>
            </a:fld>
            <a:endParaRPr lang="en-US"/>
          </a:p>
        </p:txBody>
      </p:sp>
      <p:sp>
        <p:nvSpPr>
          <p:cNvPr id="5" name="Footer Placeholder 4">
            <a:extLst>
              <a:ext uri="{FF2B5EF4-FFF2-40B4-BE49-F238E27FC236}">
                <a16:creationId xmlns:a16="http://schemas.microsoft.com/office/drawing/2014/main" id="{F9A954F2-FEEC-4BBA-C473-9F802FBC5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AC9A9-F813-4C1E-8BB5-C4A3128737F5}"/>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0072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5CD2-5084-4911-1C6D-D948BF2896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71D4474-CD3C-43D2-7AA8-3CC54C6AA221}"/>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81C7CFB-A4E6-DCF4-0E46-204FA74E1EBE}"/>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F0A049E-8A4A-5CDC-5D14-CFF37D664CA0}"/>
              </a:ext>
            </a:extLst>
          </p:cNvPr>
          <p:cNvSpPr>
            <a:spLocks noGrp="1"/>
          </p:cNvSpPr>
          <p:nvPr>
            <p:ph type="dt" sz="half" idx="10"/>
          </p:nvPr>
        </p:nvSpPr>
        <p:spPr/>
        <p:txBody>
          <a:bodyPr/>
          <a:lstStyle/>
          <a:p>
            <a:fld id="{5BCAD085-E8A6-8845-BD4E-CB4CCA059FC4}" type="datetimeFigureOut">
              <a:rPr lang="en-US" smtClean="0"/>
              <a:t>6/27/25</a:t>
            </a:fld>
            <a:endParaRPr lang="en-US"/>
          </a:p>
        </p:txBody>
      </p:sp>
      <p:sp>
        <p:nvSpPr>
          <p:cNvPr id="6" name="Footer Placeholder 5">
            <a:extLst>
              <a:ext uri="{FF2B5EF4-FFF2-40B4-BE49-F238E27FC236}">
                <a16:creationId xmlns:a16="http://schemas.microsoft.com/office/drawing/2014/main" id="{1D68C869-43F7-780F-3BB3-9324A5888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93A52-BB08-9C24-B027-5521BFC15767}"/>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87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29EFE-A729-5C20-5B40-0A464FEF98FF}"/>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CC25449-5205-76D0-0B1B-3C6959949B3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90F2AB95-717B-0021-E019-2E7E8D1F53F4}"/>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1C3E7D0-FF19-4011-147C-F0D30EE1FE9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B76A6AFA-EBD8-B111-5758-B2DFF49BE241}"/>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09AAAC1-E2FD-448A-29C8-AB1ECA799D98}"/>
              </a:ext>
            </a:extLst>
          </p:cNvPr>
          <p:cNvSpPr>
            <a:spLocks noGrp="1"/>
          </p:cNvSpPr>
          <p:nvPr>
            <p:ph type="dt" sz="half" idx="10"/>
          </p:nvPr>
        </p:nvSpPr>
        <p:spPr/>
        <p:txBody>
          <a:bodyPr/>
          <a:lstStyle/>
          <a:p>
            <a:fld id="{5BCAD085-E8A6-8845-BD4E-CB4CCA059FC4}" type="datetimeFigureOut">
              <a:rPr lang="en-US" smtClean="0"/>
              <a:t>6/27/25</a:t>
            </a:fld>
            <a:endParaRPr lang="en-US"/>
          </a:p>
        </p:txBody>
      </p:sp>
      <p:sp>
        <p:nvSpPr>
          <p:cNvPr id="8" name="Footer Placeholder 7">
            <a:extLst>
              <a:ext uri="{FF2B5EF4-FFF2-40B4-BE49-F238E27FC236}">
                <a16:creationId xmlns:a16="http://schemas.microsoft.com/office/drawing/2014/main" id="{A33A4DF3-9907-D846-526B-B52D0BFCE2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D9ACC-BC05-3780-451B-F470184CFC47}"/>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271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A1EB-961E-E40B-6506-5AEB0C1A500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808497D-41E9-CA85-BD55-643DA11DBECD}"/>
              </a:ext>
            </a:extLst>
          </p:cNvPr>
          <p:cNvSpPr>
            <a:spLocks noGrp="1"/>
          </p:cNvSpPr>
          <p:nvPr>
            <p:ph type="dt" sz="half" idx="10"/>
          </p:nvPr>
        </p:nvSpPr>
        <p:spPr/>
        <p:txBody>
          <a:bodyPr/>
          <a:lstStyle/>
          <a:p>
            <a:fld id="{5BCAD085-E8A6-8845-BD4E-CB4CCA059FC4}" type="datetimeFigureOut">
              <a:rPr lang="en-US" smtClean="0"/>
              <a:t>6/27/25</a:t>
            </a:fld>
            <a:endParaRPr lang="en-US"/>
          </a:p>
        </p:txBody>
      </p:sp>
      <p:sp>
        <p:nvSpPr>
          <p:cNvPr id="4" name="Footer Placeholder 3">
            <a:extLst>
              <a:ext uri="{FF2B5EF4-FFF2-40B4-BE49-F238E27FC236}">
                <a16:creationId xmlns:a16="http://schemas.microsoft.com/office/drawing/2014/main" id="{155ACAFD-CBF3-6FC8-E76A-E7AFA94F57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639A43-F4EC-0187-8367-7A203E741EBA}"/>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98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5ED06-D00D-BBEA-25BB-A12DC3458E91}"/>
              </a:ext>
            </a:extLst>
          </p:cNvPr>
          <p:cNvSpPr>
            <a:spLocks noGrp="1"/>
          </p:cNvSpPr>
          <p:nvPr>
            <p:ph type="dt" sz="half" idx="10"/>
          </p:nvPr>
        </p:nvSpPr>
        <p:spPr/>
        <p:txBody>
          <a:bodyPr/>
          <a:lstStyle/>
          <a:p>
            <a:fld id="{5BCAD085-E8A6-8845-BD4E-CB4CCA059FC4}" type="datetimeFigureOut">
              <a:rPr lang="en-US" smtClean="0"/>
              <a:t>6/27/25</a:t>
            </a:fld>
            <a:endParaRPr lang="en-US"/>
          </a:p>
        </p:txBody>
      </p:sp>
      <p:sp>
        <p:nvSpPr>
          <p:cNvPr id="3" name="Footer Placeholder 2">
            <a:extLst>
              <a:ext uri="{FF2B5EF4-FFF2-40B4-BE49-F238E27FC236}">
                <a16:creationId xmlns:a16="http://schemas.microsoft.com/office/drawing/2014/main" id="{5B209FE6-21E9-AFC1-C1AA-7456FC153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EC0FE7-2D0C-A0EB-AAE7-831186BBEB05}"/>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65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56E5-7C10-B11A-F76A-E62A4F4E2D54}"/>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A4239FB-973C-DAE5-8F8D-037FAFBA234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D80D661-F68F-C1D7-E672-E85EA72E4B2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6E9D5BCB-D2BA-339A-23FF-1A16C39A0E39}"/>
              </a:ext>
            </a:extLst>
          </p:cNvPr>
          <p:cNvSpPr>
            <a:spLocks noGrp="1"/>
          </p:cNvSpPr>
          <p:nvPr>
            <p:ph type="dt" sz="half" idx="10"/>
          </p:nvPr>
        </p:nvSpPr>
        <p:spPr/>
        <p:txBody>
          <a:bodyPr/>
          <a:lstStyle/>
          <a:p>
            <a:fld id="{5BCAD085-E8A6-8845-BD4E-CB4CCA059FC4}" type="datetimeFigureOut">
              <a:rPr lang="en-US" smtClean="0"/>
              <a:t>6/27/25</a:t>
            </a:fld>
            <a:endParaRPr lang="en-US"/>
          </a:p>
        </p:txBody>
      </p:sp>
      <p:sp>
        <p:nvSpPr>
          <p:cNvPr id="6" name="Footer Placeholder 5">
            <a:extLst>
              <a:ext uri="{FF2B5EF4-FFF2-40B4-BE49-F238E27FC236}">
                <a16:creationId xmlns:a16="http://schemas.microsoft.com/office/drawing/2014/main" id="{FD3AE446-79AD-D435-678C-97B52E6E33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248A8-CE0D-039A-C9F4-090052AA8BBE}"/>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0278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7F49-A183-DAB5-ED0D-D7FA70875997}"/>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61E07CE-3F62-0AD3-9AFE-2C8E3F25AD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6CFE0C9-82C3-5270-FF97-B1513BD9D1E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E0688338-8309-FDA6-8C45-FA4D6DC1DF52}"/>
              </a:ext>
            </a:extLst>
          </p:cNvPr>
          <p:cNvSpPr>
            <a:spLocks noGrp="1"/>
          </p:cNvSpPr>
          <p:nvPr>
            <p:ph type="dt" sz="half" idx="10"/>
          </p:nvPr>
        </p:nvSpPr>
        <p:spPr/>
        <p:txBody>
          <a:bodyPr/>
          <a:lstStyle/>
          <a:p>
            <a:fld id="{5BCAD085-E8A6-8845-BD4E-CB4CCA059FC4}" type="datetimeFigureOut">
              <a:rPr lang="en-US" smtClean="0"/>
              <a:t>6/27/25</a:t>
            </a:fld>
            <a:endParaRPr lang="en-US"/>
          </a:p>
        </p:txBody>
      </p:sp>
      <p:sp>
        <p:nvSpPr>
          <p:cNvPr id="6" name="Footer Placeholder 5">
            <a:extLst>
              <a:ext uri="{FF2B5EF4-FFF2-40B4-BE49-F238E27FC236}">
                <a16:creationId xmlns:a16="http://schemas.microsoft.com/office/drawing/2014/main" id="{E7636370-D90E-441E-C062-90727A71A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E3BAF8-C3AB-6E0E-0F01-A4EA11F3D388}"/>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57714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15090F-4004-58FA-ACDE-359FC0314B3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A76DF9A-61F4-72A7-940D-8ABF7B30BB0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DDC445-C253-50B4-F240-0697C6E1C91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5BCAD085-E8A6-8845-BD4E-CB4CCA059FC4}" type="datetimeFigureOut">
              <a:rPr lang="en-US" smtClean="0"/>
              <a:t>6/27/25</a:t>
            </a:fld>
            <a:endParaRPr lang="en-US"/>
          </a:p>
        </p:txBody>
      </p:sp>
      <p:sp>
        <p:nvSpPr>
          <p:cNvPr id="5" name="Footer Placeholder 4">
            <a:extLst>
              <a:ext uri="{FF2B5EF4-FFF2-40B4-BE49-F238E27FC236}">
                <a16:creationId xmlns:a16="http://schemas.microsoft.com/office/drawing/2014/main" id="{4FF3D65A-37B4-D578-7646-E2CD00D9B65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483EE28-4729-1D01-7DE8-1D8A6481FC5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300481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vert="horz" lIns="91440" tIns="45720" rIns="91440" bIns="45720" rtlCol="0" anchor="b">
            <a:normAutofit/>
          </a:bodyPr>
          <a:lstStyle/>
          <a:p>
            <a:pPr defTabSz="914400"/>
            <a:r>
              <a:rPr lang="en-US" sz="4700"/>
              <a:t>Supermart Grocery Sales – Retail Performance Analysis</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11F136D-F011-195F-4AF7-37ABBD38CBCD}"/>
              </a:ext>
            </a:extLst>
          </p:cNvPr>
          <p:cNvSpPr txBox="1"/>
          <p:nvPr/>
        </p:nvSpPr>
        <p:spPr>
          <a:xfrm>
            <a:off x="6577507" y="5612581"/>
            <a:ext cx="2081462" cy="1431161"/>
          </a:xfrm>
          <a:prstGeom prst="rect">
            <a:avLst/>
          </a:prstGeom>
          <a:noFill/>
        </p:spPr>
        <p:txBody>
          <a:bodyPr wrap="square" rtlCol="0">
            <a:spAutoFit/>
          </a:bodyPr>
          <a:lstStyle/>
          <a:p>
            <a:pPr marL="0" indent="0">
              <a:spcAft>
                <a:spcPts val="600"/>
              </a:spcAft>
              <a:buNone/>
            </a:pPr>
            <a:r>
              <a:rPr lang="en-IN" dirty="0"/>
              <a:t>Prepared by</a:t>
            </a:r>
          </a:p>
          <a:p>
            <a:pPr marL="0" indent="0">
              <a:spcAft>
                <a:spcPts val="600"/>
              </a:spcAft>
              <a:buNone/>
            </a:pPr>
            <a:r>
              <a:rPr lang="en-IN" dirty="0"/>
              <a:t>Pooja Kasabe</a:t>
            </a:r>
          </a:p>
          <a:p>
            <a:pPr marL="0" indent="0">
              <a:spcAft>
                <a:spcPts val="600"/>
              </a:spcAft>
              <a:buNone/>
            </a:pPr>
            <a:r>
              <a:rPr lang="en-IN" i="0" u="none" strike="noStrike" dirty="0">
                <a:effectLst/>
                <a:latin typeface="-apple-system-font"/>
              </a:rPr>
              <a:t>UMID-01042527099</a:t>
            </a:r>
            <a:endParaRPr lang="en-IN" dirty="0"/>
          </a:p>
          <a:p>
            <a:pPr>
              <a:spcAft>
                <a:spcPts val="600"/>
              </a:spcAft>
            </a:pPr>
            <a:endParaRPr lang="en-US" dirty="0"/>
          </a:p>
        </p:txBody>
      </p:sp>
      <p:graphicFrame>
        <p:nvGraphicFramePr>
          <p:cNvPr id="6" name="Content Placeholder 2">
            <a:extLst>
              <a:ext uri="{FF2B5EF4-FFF2-40B4-BE49-F238E27FC236}">
                <a16:creationId xmlns:a16="http://schemas.microsoft.com/office/drawing/2014/main" id="{11AD311A-3185-25E9-4015-AB8ACA0A303C}"/>
              </a:ext>
            </a:extLst>
          </p:cNvPr>
          <p:cNvGraphicFramePr>
            <a:graphicFrameLocks noGrp="1"/>
          </p:cNvGraphicFramePr>
          <p:nvPr>
            <p:ph idx="1"/>
            <p:extLst>
              <p:ext uri="{D42A27DB-BD31-4B8C-83A1-F6EECF244321}">
                <p14:modId xmlns:p14="http://schemas.microsoft.com/office/powerpoint/2010/main" val="2446434110"/>
              </p:ext>
            </p:extLst>
          </p:nvPr>
        </p:nvGraphicFramePr>
        <p:xfrm>
          <a:off x="429369" y="2071316"/>
          <a:ext cx="5035164"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IN" sz="4700"/>
              <a:t>Key Business Insights</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a:buFont typeface="+mj-lt"/>
              <a:buAutoNum type="arabicPeriod"/>
            </a:pPr>
            <a:r>
              <a:rPr lang="en-IN" sz="1500" i="0" u="none" strike="noStrike" dirty="0">
                <a:effectLst/>
              </a:rPr>
              <a:t>The Eggs, Meat &amp; Fish category contributed the highest to overall sales, followed closely by Snacks and Food Grains.</a:t>
            </a:r>
            <a:br>
              <a:rPr lang="en-IN" sz="1500" dirty="0"/>
            </a:br>
            <a:r>
              <a:rPr lang="en-IN" sz="1500" i="0" u="none" strike="noStrike" dirty="0">
                <a:effectLst/>
              </a:rPr>
              <a:t>Beverages and Oil &amp; Masala were among the lower-performing categories in terms of sales volume.</a:t>
            </a:r>
            <a:br>
              <a:rPr lang="en-IN" sz="1500" dirty="0"/>
            </a:br>
            <a:r>
              <a:rPr lang="en-IN" sz="1500" b="1" i="0" u="none" strike="noStrike" dirty="0">
                <a:effectLst/>
              </a:rPr>
              <a:t>This suggests an opportunity to prioritize high-selling categories in promotions or inventory allocation</a:t>
            </a:r>
            <a:r>
              <a:rPr lang="en-IN" sz="1500" i="0" u="none" strike="noStrike" dirty="0">
                <a:effectLst/>
              </a:rPr>
              <a:t>.</a:t>
            </a:r>
          </a:p>
          <a:p>
            <a:pPr>
              <a:buFont typeface="+mj-lt"/>
              <a:buAutoNum type="arabicPeriod"/>
            </a:pPr>
            <a:r>
              <a:rPr lang="en-IN" sz="1500" dirty="0"/>
              <a:t>Based on the line chart, October–December had consistently higher sales, suggesting a strong festive season impact. </a:t>
            </a:r>
            <a:r>
              <a:rPr lang="en-IN" sz="1500" b="1" dirty="0"/>
              <a:t>This seasonal surge should be leveraged through campaign planning and supply readiness</a:t>
            </a:r>
          </a:p>
          <a:p>
            <a:pPr>
              <a:buFont typeface="+mj-lt"/>
              <a:buAutoNum type="arabicPeriod"/>
            </a:pPr>
            <a:r>
              <a:rPr lang="en-IN" sz="1500" dirty="0"/>
              <a:t>Profit remained positive across all discount bins, with no negative outliers observed. 0–15% discount bins showed slightly more stable profit distributions. Higher discount bins did not cause losses — indicating discounting is currently well-managed.</a:t>
            </a:r>
          </a:p>
          <a:p>
            <a:pPr>
              <a:buFont typeface="+mj-lt"/>
              <a:buAutoNum type="arabicPeriod"/>
            </a:pPr>
            <a:r>
              <a:rPr lang="en-IN" sz="1500" dirty="0"/>
              <a:t>Sales and Profit show a strong positive correlation (0.61) — as expected. Discount shows near-zero correlation with both Sales and Profit (~0), meaning it doesn’t drive results significantly in this dataset.</a:t>
            </a:r>
          </a:p>
          <a:p>
            <a:pPr>
              <a:buFont typeface="+mj-lt"/>
              <a:buAutoNum type="arabicPeriod"/>
            </a:pPr>
            <a:r>
              <a:rPr lang="en-IN" sz="1500" b="1" dirty="0"/>
              <a:t>The top cities by sales were Kanyakumari, Vellore, and Bagalkot, not metro cities like Chennai — an important insight</a:t>
            </a:r>
            <a:r>
              <a:rPr lang="en-IN" sz="1500" dirty="0"/>
              <a:t>. The Western region outperformed others in total revenue. This highlights opportunities in Tier 2/3 cities and non-traditional regions.</a:t>
            </a:r>
          </a:p>
          <a:p>
            <a:pPr>
              <a:buFont typeface="+mj-lt"/>
              <a:buAutoNum type="arabicPeriod"/>
            </a:pPr>
            <a:endParaRPr lang="en-IN" sz="1500" dirty="0"/>
          </a:p>
          <a:p>
            <a:pPr marL="228600" indent="-228600">
              <a:buFont typeface="+mj-lt"/>
              <a:buAutoNum type="arabicPeriod"/>
            </a:pPr>
            <a:endParaRPr lang="en-IN" sz="1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293"/>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3125451"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591344"/>
            <a:ext cx="2400300" cy="5585619"/>
          </a:xfrm>
        </p:spPr>
        <p:txBody>
          <a:bodyPr>
            <a:normAutofit/>
          </a:bodyPr>
          <a:lstStyle/>
          <a:p>
            <a:r>
              <a:rPr lang="en-IN" sz="2100">
                <a:solidFill>
                  <a:srgbClr val="FFFFFF"/>
                </a:solidFill>
              </a:rPr>
              <a:t>Recommendations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buNone/>
            </a:pPr>
            <a:r>
              <a:rPr lang="en-IN" sz="1300" b="1" i="0" u="none" strike="noStrike">
                <a:effectLst/>
              </a:rPr>
              <a:t>🔹 Product Strategy</a:t>
            </a:r>
          </a:p>
          <a:p>
            <a:pPr>
              <a:buFont typeface="Arial" panose="020B0604020202020204" pitchFamily="34" charset="0"/>
              <a:buChar char="•"/>
            </a:pPr>
            <a:r>
              <a:rPr lang="en-IN" sz="1300" b="0" i="0" u="none" strike="noStrike">
                <a:effectLst/>
              </a:rPr>
              <a:t>📌 </a:t>
            </a:r>
            <a:r>
              <a:rPr lang="en-IN" sz="1300" b="1" i="0" u="none" strike="noStrike">
                <a:effectLst/>
              </a:rPr>
              <a:t>Prioritize high-performing categories</a:t>
            </a:r>
            <a:r>
              <a:rPr lang="en-IN" sz="1300" b="0" i="0" u="none" strike="noStrike">
                <a:effectLst/>
              </a:rPr>
              <a:t> like </a:t>
            </a:r>
            <a:r>
              <a:rPr lang="en-IN" sz="1300" b="0" i="1" u="none" strike="noStrike">
                <a:effectLst/>
              </a:rPr>
              <a:t>Eggs, Meat &amp; Fish</a:t>
            </a:r>
            <a:r>
              <a:rPr lang="en-IN" sz="1300" b="0" i="0" u="none" strike="noStrike">
                <a:effectLst/>
              </a:rPr>
              <a:t> and </a:t>
            </a:r>
            <a:r>
              <a:rPr lang="en-IN" sz="1300" b="0" i="1" u="none" strike="noStrike">
                <a:effectLst/>
              </a:rPr>
              <a:t>Snacks</a:t>
            </a:r>
            <a:r>
              <a:rPr lang="en-IN" sz="1300" b="0" i="0" u="none" strike="noStrike">
                <a:effectLst/>
              </a:rPr>
              <a:t> for marketing campaigns and restocking.</a:t>
            </a:r>
          </a:p>
          <a:p>
            <a:pPr>
              <a:buFont typeface="Arial" panose="020B0604020202020204" pitchFamily="34" charset="0"/>
              <a:buChar char="•"/>
            </a:pPr>
            <a:r>
              <a:rPr lang="en-IN" sz="1300" b="0" i="0" u="none" strike="noStrike">
                <a:effectLst/>
              </a:rPr>
              <a:t>📌 Evaluate underperforming categories (</a:t>
            </a:r>
            <a:r>
              <a:rPr lang="en-IN" sz="1300" b="0" i="1" u="none" strike="noStrike">
                <a:effectLst/>
              </a:rPr>
              <a:t>Oil &amp; Masala</a:t>
            </a:r>
            <a:r>
              <a:rPr lang="en-IN" sz="1300" b="0" i="0" u="none" strike="noStrike">
                <a:effectLst/>
              </a:rPr>
              <a:t>, </a:t>
            </a:r>
            <a:r>
              <a:rPr lang="en-IN" sz="1300" b="0" i="1" u="none" strike="noStrike">
                <a:effectLst/>
              </a:rPr>
              <a:t>Beverages</a:t>
            </a:r>
            <a:r>
              <a:rPr lang="en-IN" sz="1300" b="0" i="0" u="none" strike="noStrike">
                <a:effectLst/>
              </a:rPr>
              <a:t>) for pricing or bundling opportunities.</a:t>
            </a:r>
          </a:p>
          <a:p>
            <a:pPr>
              <a:buNone/>
            </a:pPr>
            <a:r>
              <a:rPr lang="en-IN" sz="1300" b="1" i="0" u="none" strike="noStrike">
                <a:effectLst/>
              </a:rPr>
              <a:t>🔹 Seasonal Planning</a:t>
            </a:r>
          </a:p>
          <a:p>
            <a:pPr>
              <a:buFont typeface="Arial" panose="020B0604020202020204" pitchFamily="34" charset="0"/>
              <a:buChar char="•"/>
            </a:pPr>
            <a:r>
              <a:rPr lang="en-IN" sz="1300" b="0" i="0" u="none" strike="noStrike">
                <a:effectLst/>
              </a:rPr>
              <a:t>📅 </a:t>
            </a:r>
            <a:r>
              <a:rPr lang="en-IN" sz="1300" b="1" i="0" u="none" strike="noStrike">
                <a:effectLst/>
              </a:rPr>
              <a:t>Increase stock levels and marketing efforts in Q4 (Oct–Dec)</a:t>
            </a:r>
            <a:r>
              <a:rPr lang="en-IN" sz="1300" b="0" i="0" u="none" strike="noStrike">
                <a:effectLst/>
              </a:rPr>
              <a:t> to capture festive demand.</a:t>
            </a:r>
          </a:p>
          <a:p>
            <a:pPr>
              <a:buNone/>
            </a:pPr>
            <a:r>
              <a:rPr lang="en-IN" sz="1300" b="1" i="0" u="none" strike="noStrike">
                <a:effectLst/>
              </a:rPr>
              <a:t>🔹 Discount Optimization</a:t>
            </a:r>
          </a:p>
          <a:p>
            <a:pPr>
              <a:buFont typeface="Arial" panose="020B0604020202020204" pitchFamily="34" charset="0"/>
              <a:buChar char="•"/>
            </a:pPr>
            <a:r>
              <a:rPr lang="en-IN" sz="1300" b="0" i="0" u="none" strike="noStrike">
                <a:effectLst/>
              </a:rPr>
              <a:t>💸 Since </a:t>
            </a:r>
            <a:r>
              <a:rPr lang="en-IN" sz="1300" b="1" i="0" u="none" strike="noStrike">
                <a:effectLst/>
              </a:rPr>
              <a:t>discounts show no strong correlation with sales or profit</a:t>
            </a:r>
            <a:r>
              <a:rPr lang="en-IN" sz="1300" b="0" i="0" u="none" strike="noStrike">
                <a:effectLst/>
              </a:rPr>
              <a:t>, avoid deep discounts unless tied to targeted promotions.</a:t>
            </a:r>
          </a:p>
          <a:p>
            <a:pPr>
              <a:buFont typeface="Arial" panose="020B0604020202020204" pitchFamily="34" charset="0"/>
              <a:buChar char="•"/>
            </a:pPr>
            <a:r>
              <a:rPr lang="en-IN" sz="1300" b="0" i="0" u="none" strike="noStrike">
                <a:effectLst/>
              </a:rPr>
              <a:t>✅ Focus on maintaining consistent profit margins across all discount levels.</a:t>
            </a:r>
          </a:p>
          <a:p>
            <a:pPr>
              <a:buNone/>
            </a:pPr>
            <a:r>
              <a:rPr lang="en-IN" sz="1300" b="1" i="0" u="none" strike="noStrike">
                <a:effectLst/>
              </a:rPr>
              <a:t>🔹 Regional Focus</a:t>
            </a:r>
          </a:p>
          <a:p>
            <a:pPr>
              <a:buFont typeface="Arial" panose="020B0604020202020204" pitchFamily="34" charset="0"/>
              <a:buChar char="•"/>
            </a:pPr>
            <a:r>
              <a:rPr lang="en-IN" sz="1300" b="0" i="0" u="none" strike="noStrike">
                <a:effectLst/>
              </a:rPr>
              <a:t>📍 </a:t>
            </a:r>
            <a:r>
              <a:rPr lang="en-IN" sz="1300" b="1" i="0" u="none" strike="noStrike">
                <a:effectLst/>
              </a:rPr>
              <a:t>Invest in Western region and high-performing non-metro cities</a:t>
            </a:r>
            <a:r>
              <a:rPr lang="en-IN" sz="1300" b="0" i="0" u="none" strike="noStrike">
                <a:effectLst/>
              </a:rPr>
              <a:t> (e.g., </a:t>
            </a:r>
            <a:r>
              <a:rPr lang="en-IN" sz="1300" b="0" i="1" u="none" strike="noStrike">
                <a:effectLst/>
              </a:rPr>
              <a:t>Kanyakumari</a:t>
            </a:r>
            <a:r>
              <a:rPr lang="en-IN" sz="1300" b="0" i="0" u="none" strike="noStrike">
                <a:effectLst/>
              </a:rPr>
              <a:t>, </a:t>
            </a:r>
            <a:r>
              <a:rPr lang="en-IN" sz="1300" b="0" i="1" u="none" strike="noStrike">
                <a:effectLst/>
              </a:rPr>
              <a:t>Vellore</a:t>
            </a:r>
            <a:r>
              <a:rPr lang="en-IN" sz="1300" b="0" i="0" u="none" strike="noStrike">
                <a:effectLst/>
              </a:rPr>
              <a:t>) which showed unexpected strength.</a:t>
            </a:r>
          </a:p>
          <a:p>
            <a:pPr>
              <a:buFont typeface="Arial" panose="020B0604020202020204" pitchFamily="34" charset="0"/>
              <a:buChar char="•"/>
            </a:pPr>
            <a:r>
              <a:rPr lang="en-IN" sz="1300" b="0" i="0" u="none" strike="noStrike">
                <a:effectLst/>
              </a:rPr>
              <a:t>🔍 Reevaluate strategies in low-revenue regions (e.g., </a:t>
            </a:r>
            <a:r>
              <a:rPr lang="en-IN" sz="1300" b="0" i="1" u="none" strike="noStrike">
                <a:effectLst/>
              </a:rPr>
              <a:t>North</a:t>
            </a:r>
            <a:r>
              <a:rPr lang="en-IN" sz="1300" b="0" i="0" u="none" strike="noStrike">
                <a:effectLst/>
              </a:rPr>
              <a:t>, </a:t>
            </a:r>
            <a:r>
              <a:rPr lang="en-IN" sz="1300" b="0" i="1" u="none" strike="noStrike">
                <a:effectLst/>
              </a:rPr>
              <a:t>South</a:t>
            </a:r>
            <a:r>
              <a:rPr lang="en-IN" sz="1300" b="0" i="0" u="none" strike="noStrike">
                <a:effectLst/>
              </a:rPr>
              <a:t>) for localized improvement.</a:t>
            </a:r>
          </a:p>
          <a:p>
            <a:pPr>
              <a:buNone/>
            </a:pPr>
            <a:r>
              <a:rPr lang="en-IN" sz="1300" b="1" i="0" u="none" strike="noStrike">
                <a:effectLst/>
              </a:rPr>
              <a:t>🔹 Data Monitoring</a:t>
            </a:r>
          </a:p>
          <a:p>
            <a:pPr>
              <a:buFont typeface="Arial" panose="020B0604020202020204" pitchFamily="34" charset="0"/>
              <a:buChar char="•"/>
            </a:pPr>
            <a:r>
              <a:rPr lang="en-IN" sz="1300" b="0" i="0" u="none" strike="noStrike">
                <a:effectLst/>
              </a:rPr>
              <a:t>📊 Continue tracking category and region performance monthly to adapt strategies in real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8305" y="1396686"/>
            <a:ext cx="2430380" cy="4064628"/>
          </a:xfrm>
        </p:spPr>
        <p:txBody>
          <a:bodyPr>
            <a:normAutofit/>
          </a:bodyPr>
          <a:lstStyle/>
          <a:p>
            <a:r>
              <a:rPr lang="en-IN">
                <a:solidFill>
                  <a:srgbClr val="FFFFFF"/>
                </a:solidFill>
              </a:rPr>
              <a:t>Conclusion</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027614" y="1526033"/>
            <a:ext cx="4152298" cy="3935281"/>
          </a:xfrm>
        </p:spPr>
        <p:txBody>
          <a:bodyPr>
            <a:normAutofit/>
          </a:bodyPr>
          <a:lstStyle/>
          <a:p>
            <a:pPr>
              <a:buNone/>
            </a:pPr>
            <a:r>
              <a:rPr lang="en-IN" sz="1200" b="0" i="0" u="none" strike="noStrike" dirty="0">
                <a:effectLst/>
              </a:rPr>
              <a:t>In this project, I performed exploratory data analysis (EDA) on a fictional grocery sales dataset using Python, Pandas, and visualization tools in Google </a:t>
            </a:r>
            <a:r>
              <a:rPr lang="en-IN" sz="1200" b="0" i="0" u="none" strike="noStrike" dirty="0" err="1">
                <a:effectLst/>
              </a:rPr>
              <a:t>Colab</a:t>
            </a:r>
            <a:r>
              <a:rPr lang="en-IN" sz="1200" b="0" i="0" u="none" strike="noStrike" dirty="0">
                <a:effectLst/>
              </a:rPr>
              <a:t>.</a:t>
            </a:r>
          </a:p>
          <a:p>
            <a:pPr>
              <a:buNone/>
            </a:pPr>
            <a:r>
              <a:rPr lang="en-IN" sz="1200" b="0" i="0" u="none" strike="noStrike" dirty="0">
                <a:effectLst/>
              </a:rPr>
              <a:t>The analysis revealed that:</a:t>
            </a:r>
          </a:p>
          <a:p>
            <a:pPr>
              <a:buFont typeface="Arial" panose="020B0604020202020204" pitchFamily="34" charset="0"/>
              <a:buChar char="•"/>
            </a:pPr>
            <a:r>
              <a:rPr lang="en-IN" sz="1200" b="1" i="0" u="none" strike="noStrike" dirty="0">
                <a:effectLst/>
              </a:rPr>
              <a:t>Eggs, Meat &amp; Fish</a:t>
            </a:r>
            <a:r>
              <a:rPr lang="en-IN" sz="1200" b="0" i="0" u="none" strike="noStrike" dirty="0">
                <a:effectLst/>
              </a:rPr>
              <a:t> and </a:t>
            </a:r>
            <a:r>
              <a:rPr lang="en-IN" sz="1200" b="1" i="0" u="none" strike="noStrike" dirty="0">
                <a:effectLst/>
              </a:rPr>
              <a:t>Snacks</a:t>
            </a:r>
            <a:r>
              <a:rPr lang="en-IN" sz="1200" b="0" i="0" u="none" strike="noStrike" dirty="0">
                <a:effectLst/>
              </a:rPr>
              <a:t> were the highest revenue-generating categories.</a:t>
            </a:r>
          </a:p>
          <a:p>
            <a:pPr>
              <a:buFont typeface="Arial" panose="020B0604020202020204" pitchFamily="34" charset="0"/>
              <a:buChar char="•"/>
            </a:pPr>
            <a:r>
              <a:rPr lang="en-IN" sz="1200" b="1" i="0" u="none" strike="noStrike" dirty="0">
                <a:effectLst/>
              </a:rPr>
              <a:t>Sales peaked during the October–December</a:t>
            </a:r>
            <a:r>
              <a:rPr lang="en-IN" sz="1200" b="0" i="0" u="none" strike="noStrike" dirty="0">
                <a:effectLst/>
              </a:rPr>
              <a:t> period, indicating strong festive season demand.</a:t>
            </a:r>
          </a:p>
          <a:p>
            <a:pPr>
              <a:buFont typeface="Arial" panose="020B0604020202020204" pitchFamily="34" charset="0"/>
              <a:buChar char="•"/>
            </a:pPr>
            <a:r>
              <a:rPr lang="en-IN" sz="1200" b="1" i="0" u="none" strike="noStrike" dirty="0">
                <a:effectLst/>
              </a:rPr>
              <a:t>Discount levels did not show significant correlation</a:t>
            </a:r>
            <a:r>
              <a:rPr lang="en-IN" sz="1200" b="0" i="0" u="none" strike="noStrike" dirty="0">
                <a:effectLst/>
              </a:rPr>
              <a:t> with either sales or profit, and profits remained mostly positive across all discount bins.</a:t>
            </a:r>
          </a:p>
          <a:p>
            <a:pPr>
              <a:buFont typeface="Arial" panose="020B0604020202020204" pitchFamily="34" charset="0"/>
              <a:buChar char="•"/>
            </a:pPr>
            <a:r>
              <a:rPr lang="en-IN" sz="1200" b="1" i="0" u="none" strike="noStrike" dirty="0">
                <a:effectLst/>
              </a:rPr>
              <a:t>Western region and non-metro cities like Kanyakumari</a:t>
            </a:r>
            <a:r>
              <a:rPr lang="en-IN" sz="1200" b="0" i="0" u="none" strike="noStrike" dirty="0">
                <a:effectLst/>
              </a:rPr>
              <a:t> contributed more than expected, challenging common assumptions.</a:t>
            </a:r>
          </a:p>
          <a:p>
            <a:r>
              <a:rPr lang="en-IN" sz="1200" b="0" i="0" u="none" strike="noStrike" dirty="0">
                <a:effectLst/>
              </a:rPr>
              <a:t>These insights can guide decisions around </a:t>
            </a:r>
            <a:r>
              <a:rPr lang="en-IN" sz="1200" b="1" i="0" u="none" strike="noStrike" dirty="0">
                <a:effectLst/>
              </a:rPr>
              <a:t>inventory planning</a:t>
            </a:r>
            <a:r>
              <a:rPr lang="en-IN" sz="1200" b="0" i="0" u="none" strike="noStrike" dirty="0">
                <a:effectLst/>
              </a:rPr>
              <a:t>, </a:t>
            </a:r>
            <a:r>
              <a:rPr lang="en-IN" sz="1200" b="1" i="0" u="none" strike="noStrike" dirty="0">
                <a:effectLst/>
              </a:rPr>
              <a:t>regional strategy</a:t>
            </a:r>
            <a:r>
              <a:rPr lang="en-IN" sz="1200" b="0" i="0" u="none" strike="noStrike" dirty="0">
                <a:effectLst/>
              </a:rPr>
              <a:t>, and </a:t>
            </a:r>
            <a:r>
              <a:rPr lang="en-IN" sz="1200" b="1" i="0" u="none" strike="noStrike" dirty="0">
                <a:effectLst/>
              </a:rPr>
              <a:t>pricing optimization</a:t>
            </a:r>
            <a:r>
              <a:rPr lang="en-IN" sz="1200" b="0" i="0" u="none" strike="noStrike" dirty="0">
                <a:effectLst/>
              </a:rPr>
              <a:t>. The project demonstrates how data-driven analysis can uncover actionable patterns in business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p:spPr>
        <p:txBody>
          <a:bodyPr>
            <a:normAutofit/>
          </a:bodyPr>
          <a:lstStyle/>
          <a:p>
            <a:r>
              <a:rPr lang="en-IN" sz="4700"/>
              <a:t>Objective</a:t>
            </a:r>
          </a:p>
        </p:txBody>
      </p:sp>
      <p:graphicFrame>
        <p:nvGraphicFramePr>
          <p:cNvPr id="16" name="Content Placeholder 2">
            <a:extLst>
              <a:ext uri="{FF2B5EF4-FFF2-40B4-BE49-F238E27FC236}">
                <a16:creationId xmlns:a16="http://schemas.microsoft.com/office/drawing/2014/main" id="{216D841C-7028-1DD2-1E4B-ADDBDCB1BEA4}"/>
              </a:ext>
            </a:extLst>
          </p:cNvPr>
          <p:cNvGraphicFramePr>
            <a:graphicFrameLocks noGrp="1"/>
          </p:cNvGraphicFramePr>
          <p:nvPr>
            <p:ph idx="1"/>
            <p:extLst>
              <p:ext uri="{D42A27DB-BD31-4B8C-83A1-F6EECF244321}">
                <p14:modId xmlns:p14="http://schemas.microsoft.com/office/powerpoint/2010/main" val="2250901102"/>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IN" sz="4000"/>
              <a:t>Data Preparation</a:t>
            </a:r>
          </a:p>
        </p:txBody>
      </p:sp>
      <p:sp>
        <p:nvSpPr>
          <p:cNvPr id="4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Content Placeholder 2">
            <a:extLst>
              <a:ext uri="{FF2B5EF4-FFF2-40B4-BE49-F238E27FC236}">
                <a16:creationId xmlns:a16="http://schemas.microsoft.com/office/drawing/2014/main" id="{6690D8EB-E5C9-E163-5845-0ED17C57856F}"/>
              </a:ext>
            </a:extLst>
          </p:cNvPr>
          <p:cNvGraphicFramePr>
            <a:graphicFrameLocks noGrp="1"/>
          </p:cNvGraphicFramePr>
          <p:nvPr>
            <p:ph idx="1"/>
            <p:extLst>
              <p:ext uri="{D42A27DB-BD31-4B8C-83A1-F6EECF244321}">
                <p14:modId xmlns:p14="http://schemas.microsoft.com/office/powerpoint/2010/main" val="1041477800"/>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IN" sz="4700"/>
              <a:t>Techniques &amp; Libraries Used</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F77E6C5-7E1F-F4BC-9610-6F25088788CB}"/>
              </a:ext>
            </a:extLst>
          </p:cNvPr>
          <p:cNvGraphicFramePr>
            <a:graphicFrameLocks noGrp="1"/>
          </p:cNvGraphicFramePr>
          <p:nvPr>
            <p:ph idx="1"/>
            <p:extLst>
              <p:ext uri="{D42A27DB-BD31-4B8C-83A1-F6EECF244321}">
                <p14:modId xmlns:p14="http://schemas.microsoft.com/office/powerpoint/2010/main" val="2791661083"/>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080"/>
            <a:ext cx="3614166" cy="1481328"/>
          </a:xfrm>
        </p:spPr>
        <p:txBody>
          <a:bodyPr anchor="b">
            <a:normAutofit/>
          </a:bodyPr>
          <a:lstStyle/>
          <a:p>
            <a:r>
              <a:rPr lang="en-IN" sz="4700"/>
              <a:t>Category-wise Sales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660904"/>
            <a:ext cx="3614166" cy="3547872"/>
          </a:xfrm>
        </p:spPr>
        <p:txBody>
          <a:bodyPr anchor="t">
            <a:normAutofit/>
          </a:bodyPr>
          <a:lstStyle/>
          <a:p>
            <a:endParaRPr lang="en-IN" sz="1300" dirty="0"/>
          </a:p>
          <a:p>
            <a:r>
              <a:rPr lang="en-IN" sz="1300" dirty="0"/>
              <a:t>The Eggs, Meat &amp; Fish category contributed the highest to overall sales, followed closely by Snacks and Food Grains.</a:t>
            </a:r>
          </a:p>
          <a:p>
            <a:endParaRPr lang="en-IN" sz="1300" dirty="0"/>
          </a:p>
          <a:p>
            <a:r>
              <a:rPr lang="en-IN" sz="1300" dirty="0"/>
              <a:t>Beverages and Oil &amp; Masala were among the lower-performing categories in terms of sales volume.</a:t>
            </a:r>
          </a:p>
          <a:p>
            <a:endParaRPr lang="en-IN" sz="1300" dirty="0"/>
          </a:p>
          <a:p>
            <a:r>
              <a:rPr lang="en-IN" sz="1300" dirty="0"/>
              <a:t>This suggests an opportunity to prioritize high-selling categories in promotions or inventory allocation.</a:t>
            </a:r>
          </a:p>
        </p:txBody>
      </p:sp>
      <p:pic>
        <p:nvPicPr>
          <p:cNvPr id="5" name="Picture 4" descr="A graph with different colored bars&#10;&#10;AI-generated content may be incorrect.">
            <a:extLst>
              <a:ext uri="{FF2B5EF4-FFF2-40B4-BE49-F238E27FC236}">
                <a16:creationId xmlns:a16="http://schemas.microsoft.com/office/drawing/2014/main" id="{51E345E2-7853-D1D5-FD9B-182311FABE01}"/>
              </a:ext>
            </a:extLst>
          </p:cNvPr>
          <p:cNvPicPr>
            <a:picLocks noChangeAspect="1"/>
          </p:cNvPicPr>
          <p:nvPr/>
        </p:nvPicPr>
        <p:blipFill>
          <a:blip r:embed="rId2"/>
          <a:stretch>
            <a:fillRect/>
          </a:stretch>
        </p:blipFill>
        <p:spPr>
          <a:xfrm>
            <a:off x="4574286" y="2216086"/>
            <a:ext cx="4094226" cy="24258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080"/>
            <a:ext cx="3614166" cy="1481328"/>
          </a:xfrm>
        </p:spPr>
        <p:txBody>
          <a:bodyPr anchor="b">
            <a:normAutofit/>
          </a:bodyPr>
          <a:lstStyle/>
          <a:p>
            <a:r>
              <a:rPr lang="en-IN" sz="4700"/>
              <a:t>Monthly Sales Trends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660904"/>
            <a:ext cx="3614166" cy="3547872"/>
          </a:xfrm>
        </p:spPr>
        <p:txBody>
          <a:bodyPr anchor="t">
            <a:normAutofit/>
          </a:bodyPr>
          <a:lstStyle/>
          <a:p>
            <a:r>
              <a:rPr lang="en-IN" sz="1900" dirty="0"/>
              <a:t>- Sales peaked in October–December</a:t>
            </a:r>
          </a:p>
          <a:p>
            <a:r>
              <a:rPr lang="en-IN" sz="1900" dirty="0"/>
              <a:t>- Seasonal trend observed</a:t>
            </a:r>
          </a:p>
          <a:p>
            <a:r>
              <a:rPr lang="en-IN" sz="1900" dirty="0"/>
              <a:t>- Increase inventory/ads before festive season.</a:t>
            </a:r>
          </a:p>
          <a:p>
            <a:endParaRPr lang="en-IN" sz="1900" dirty="0"/>
          </a:p>
          <a:p>
            <a:endParaRPr lang="en-IN" sz="1900" dirty="0"/>
          </a:p>
        </p:txBody>
      </p:sp>
      <p:pic>
        <p:nvPicPr>
          <p:cNvPr id="5" name="Picture 4" descr="A graph with a line and a line&#10;&#10;AI-generated content may be incorrect.">
            <a:extLst>
              <a:ext uri="{FF2B5EF4-FFF2-40B4-BE49-F238E27FC236}">
                <a16:creationId xmlns:a16="http://schemas.microsoft.com/office/drawing/2014/main" id="{08154929-F6AB-A020-C421-4FDCCB549626}"/>
              </a:ext>
            </a:extLst>
          </p:cNvPr>
          <p:cNvPicPr>
            <a:picLocks noChangeAspect="1"/>
          </p:cNvPicPr>
          <p:nvPr/>
        </p:nvPicPr>
        <p:blipFill>
          <a:blip r:embed="rId2"/>
          <a:stretch>
            <a:fillRect/>
          </a:stretch>
        </p:blipFill>
        <p:spPr>
          <a:xfrm>
            <a:off x="4574286" y="2292852"/>
            <a:ext cx="4094226" cy="22722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823"/>
            <a:ext cx="2564892" cy="5583148"/>
          </a:xfrm>
        </p:spPr>
        <p:txBody>
          <a:bodyPr anchor="ctr">
            <a:normAutofit/>
          </a:bodyPr>
          <a:lstStyle/>
          <a:p>
            <a:r>
              <a:rPr lang="en-IN" sz="3600"/>
              <a:t>Profit Distribution Across Discount Ranges</a:t>
            </a:r>
          </a:p>
        </p:txBody>
      </p:sp>
      <p:sp>
        <p:nvSpPr>
          <p:cNvPr id="20"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00400" y="630936"/>
            <a:ext cx="13716" cy="5590381"/>
          </a:xfrm>
          <a:custGeom>
            <a:avLst/>
            <a:gdLst>
              <a:gd name="connsiteX0" fmla="*/ 0 w 13716"/>
              <a:gd name="connsiteY0" fmla="*/ 0 h 5590381"/>
              <a:gd name="connsiteX1" fmla="*/ 13716 w 13716"/>
              <a:gd name="connsiteY1" fmla="*/ 0 h 5590381"/>
              <a:gd name="connsiteX2" fmla="*/ 13716 w 13716"/>
              <a:gd name="connsiteY2" fmla="*/ 754701 h 5590381"/>
              <a:gd name="connsiteX3" fmla="*/ 13716 w 13716"/>
              <a:gd name="connsiteY3" fmla="*/ 1565307 h 5590381"/>
              <a:gd name="connsiteX4" fmla="*/ 13716 w 13716"/>
              <a:gd name="connsiteY4" fmla="*/ 2152297 h 5590381"/>
              <a:gd name="connsiteX5" fmla="*/ 13716 w 13716"/>
              <a:gd name="connsiteY5" fmla="*/ 2906998 h 5590381"/>
              <a:gd name="connsiteX6" fmla="*/ 13716 w 13716"/>
              <a:gd name="connsiteY6" fmla="*/ 3549892 h 5590381"/>
              <a:gd name="connsiteX7" fmla="*/ 13716 w 13716"/>
              <a:gd name="connsiteY7" fmla="*/ 4080978 h 5590381"/>
              <a:gd name="connsiteX8" fmla="*/ 13716 w 13716"/>
              <a:gd name="connsiteY8" fmla="*/ 4835680 h 5590381"/>
              <a:gd name="connsiteX9" fmla="*/ 13716 w 13716"/>
              <a:gd name="connsiteY9" fmla="*/ 5590381 h 5590381"/>
              <a:gd name="connsiteX10" fmla="*/ 0 w 13716"/>
              <a:gd name="connsiteY10" fmla="*/ 5590381 h 5590381"/>
              <a:gd name="connsiteX11" fmla="*/ 0 w 13716"/>
              <a:gd name="connsiteY11" fmla="*/ 4835680 h 5590381"/>
              <a:gd name="connsiteX12" fmla="*/ 0 w 13716"/>
              <a:gd name="connsiteY12" fmla="*/ 4304593 h 5590381"/>
              <a:gd name="connsiteX13" fmla="*/ 0 w 13716"/>
              <a:gd name="connsiteY13" fmla="*/ 3773507 h 5590381"/>
              <a:gd name="connsiteX14" fmla="*/ 0 w 13716"/>
              <a:gd name="connsiteY14" fmla="*/ 3186517 h 5590381"/>
              <a:gd name="connsiteX15" fmla="*/ 0 w 13716"/>
              <a:gd name="connsiteY15" fmla="*/ 2487720 h 5590381"/>
              <a:gd name="connsiteX16" fmla="*/ 0 w 13716"/>
              <a:gd name="connsiteY16" fmla="*/ 1956633 h 5590381"/>
              <a:gd name="connsiteX17" fmla="*/ 0 w 13716"/>
              <a:gd name="connsiteY17" fmla="*/ 1425547 h 5590381"/>
              <a:gd name="connsiteX18" fmla="*/ 0 w 13716"/>
              <a:gd name="connsiteY18" fmla="*/ 614942 h 5590381"/>
              <a:gd name="connsiteX19" fmla="*/ 0 w 13716"/>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 h="5590381" fill="none" extrusionOk="0">
                <a:moveTo>
                  <a:pt x="0" y="0"/>
                </a:moveTo>
                <a:cubicBezTo>
                  <a:pt x="6519" y="-664"/>
                  <a:pt x="8288" y="665"/>
                  <a:pt x="13716" y="0"/>
                </a:cubicBezTo>
                <a:cubicBezTo>
                  <a:pt x="-9798" y="225076"/>
                  <a:pt x="41703" y="562283"/>
                  <a:pt x="13716" y="754701"/>
                </a:cubicBezTo>
                <a:cubicBezTo>
                  <a:pt x="-14271" y="947119"/>
                  <a:pt x="25509" y="1239251"/>
                  <a:pt x="13716" y="1565307"/>
                </a:cubicBezTo>
                <a:cubicBezTo>
                  <a:pt x="1923" y="1891363"/>
                  <a:pt x="2588" y="1999140"/>
                  <a:pt x="13716" y="2152297"/>
                </a:cubicBezTo>
                <a:cubicBezTo>
                  <a:pt x="24845" y="2305454"/>
                  <a:pt x="24133" y="2598333"/>
                  <a:pt x="13716" y="2906998"/>
                </a:cubicBezTo>
                <a:cubicBezTo>
                  <a:pt x="3299" y="3215663"/>
                  <a:pt x="30691" y="3327412"/>
                  <a:pt x="13716" y="3549892"/>
                </a:cubicBezTo>
                <a:cubicBezTo>
                  <a:pt x="-3259" y="3772372"/>
                  <a:pt x="33989" y="3843836"/>
                  <a:pt x="13716" y="4080978"/>
                </a:cubicBezTo>
                <a:cubicBezTo>
                  <a:pt x="-6557" y="4318120"/>
                  <a:pt x="-8378" y="4511166"/>
                  <a:pt x="13716" y="4835680"/>
                </a:cubicBezTo>
                <a:cubicBezTo>
                  <a:pt x="35810" y="5160194"/>
                  <a:pt x="-17642" y="5401748"/>
                  <a:pt x="13716" y="5590381"/>
                </a:cubicBezTo>
                <a:cubicBezTo>
                  <a:pt x="8599" y="5590092"/>
                  <a:pt x="6708" y="5590668"/>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3716" h="5590381" stroke="0" extrusionOk="0">
                <a:moveTo>
                  <a:pt x="0" y="0"/>
                </a:moveTo>
                <a:cubicBezTo>
                  <a:pt x="4626" y="620"/>
                  <a:pt x="7856" y="-428"/>
                  <a:pt x="13716" y="0"/>
                </a:cubicBezTo>
                <a:cubicBezTo>
                  <a:pt x="36569" y="165299"/>
                  <a:pt x="-959" y="427555"/>
                  <a:pt x="13716" y="698798"/>
                </a:cubicBezTo>
                <a:cubicBezTo>
                  <a:pt x="28391" y="970041"/>
                  <a:pt x="15108" y="1226199"/>
                  <a:pt x="13716" y="1397595"/>
                </a:cubicBezTo>
                <a:cubicBezTo>
                  <a:pt x="12324" y="1568991"/>
                  <a:pt x="34226" y="1794517"/>
                  <a:pt x="13716" y="2152297"/>
                </a:cubicBezTo>
                <a:cubicBezTo>
                  <a:pt x="-6794" y="2510077"/>
                  <a:pt x="36274" y="2594424"/>
                  <a:pt x="13716" y="2739287"/>
                </a:cubicBezTo>
                <a:cubicBezTo>
                  <a:pt x="-8842" y="2884150"/>
                  <a:pt x="22545" y="3129706"/>
                  <a:pt x="13716" y="3493988"/>
                </a:cubicBezTo>
                <a:cubicBezTo>
                  <a:pt x="4887" y="3858270"/>
                  <a:pt x="49629" y="4041447"/>
                  <a:pt x="13716" y="4304593"/>
                </a:cubicBezTo>
                <a:cubicBezTo>
                  <a:pt x="-22197" y="4567740"/>
                  <a:pt x="45055" y="5149125"/>
                  <a:pt x="13716" y="5590381"/>
                </a:cubicBezTo>
                <a:cubicBezTo>
                  <a:pt x="9649" y="5590058"/>
                  <a:pt x="6483" y="5589928"/>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distribution across discount bins&#10;&#10;AI-generated content may be incorrect.">
            <a:extLst>
              <a:ext uri="{FF2B5EF4-FFF2-40B4-BE49-F238E27FC236}">
                <a16:creationId xmlns:a16="http://schemas.microsoft.com/office/drawing/2014/main" id="{F345CC8C-FEB7-D246-CD22-B816827E59DA}"/>
              </a:ext>
            </a:extLst>
          </p:cNvPr>
          <p:cNvPicPr>
            <a:picLocks noChangeAspect="1"/>
          </p:cNvPicPr>
          <p:nvPr/>
        </p:nvPicPr>
        <p:blipFill>
          <a:blip r:embed="rId2"/>
          <a:stretch>
            <a:fillRect/>
          </a:stretch>
        </p:blipFill>
        <p:spPr>
          <a:xfrm>
            <a:off x="3490722" y="1307946"/>
            <a:ext cx="5170932" cy="2559612"/>
          </a:xfrm>
          <a:prstGeom prst="rect">
            <a:avLst/>
          </a:prstGeom>
        </p:spPr>
      </p:pic>
      <p:sp>
        <p:nvSpPr>
          <p:cNvPr id="3" name="Content Placeholder 2"/>
          <p:cNvSpPr>
            <a:spLocks noGrp="1"/>
          </p:cNvSpPr>
          <p:nvPr>
            <p:ph idx="1"/>
          </p:nvPr>
        </p:nvSpPr>
        <p:spPr>
          <a:xfrm>
            <a:off x="3504438" y="4368801"/>
            <a:ext cx="5157216" cy="1614310"/>
          </a:xfrm>
        </p:spPr>
        <p:txBody>
          <a:bodyPr anchor="t">
            <a:normAutofit/>
          </a:bodyPr>
          <a:lstStyle/>
          <a:p>
            <a:endParaRPr lang="en-IN" sz="1000" dirty="0"/>
          </a:p>
          <a:p>
            <a:r>
              <a:rPr lang="en-IN" sz="1000" dirty="0"/>
              <a:t>The majority of profits across all discount bins are positive</a:t>
            </a:r>
          </a:p>
          <a:p>
            <a:r>
              <a:rPr lang="en-IN" sz="1000" dirty="0"/>
              <a:t>0–10% and 10–15% discount bins show higher and more stable profits</a:t>
            </a:r>
          </a:p>
          <a:p>
            <a:r>
              <a:rPr lang="en-IN" sz="1000" dirty="0"/>
              <a:t>Higher discount bins like 25–30% and 30–35% show greater variability</a:t>
            </a:r>
          </a:p>
          <a:p>
            <a:r>
              <a:rPr lang="en-IN" sz="1000" dirty="0"/>
              <a:t>However, no major negative outliers are observed — profit remains largely positive</a:t>
            </a:r>
          </a:p>
          <a:p>
            <a:endParaRPr lang="en-IN"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329184"/>
            <a:ext cx="5170932" cy="1783080"/>
          </a:xfrm>
        </p:spPr>
        <p:txBody>
          <a:bodyPr anchor="b">
            <a:normAutofit/>
          </a:bodyPr>
          <a:lstStyle/>
          <a:p>
            <a:r>
              <a:rPr lang="en-IN" sz="4700"/>
              <a:t>Sales by Region &amp; City</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214" y="2395728"/>
            <a:ext cx="3182691" cy="18288"/>
          </a:xfrm>
          <a:custGeom>
            <a:avLst/>
            <a:gdLst>
              <a:gd name="connsiteX0" fmla="*/ 0 w 3182691"/>
              <a:gd name="connsiteY0" fmla="*/ 0 h 18288"/>
              <a:gd name="connsiteX1" fmla="*/ 636538 w 3182691"/>
              <a:gd name="connsiteY1" fmla="*/ 0 h 18288"/>
              <a:gd name="connsiteX2" fmla="*/ 1273076 w 3182691"/>
              <a:gd name="connsiteY2" fmla="*/ 0 h 18288"/>
              <a:gd name="connsiteX3" fmla="*/ 1909615 w 3182691"/>
              <a:gd name="connsiteY3" fmla="*/ 0 h 18288"/>
              <a:gd name="connsiteX4" fmla="*/ 2482499 w 3182691"/>
              <a:gd name="connsiteY4" fmla="*/ 0 h 18288"/>
              <a:gd name="connsiteX5" fmla="*/ 3182691 w 3182691"/>
              <a:gd name="connsiteY5" fmla="*/ 0 h 18288"/>
              <a:gd name="connsiteX6" fmla="*/ 3182691 w 3182691"/>
              <a:gd name="connsiteY6" fmla="*/ 18288 h 18288"/>
              <a:gd name="connsiteX7" fmla="*/ 2609807 w 3182691"/>
              <a:gd name="connsiteY7" fmla="*/ 18288 h 18288"/>
              <a:gd name="connsiteX8" fmla="*/ 2068749 w 3182691"/>
              <a:gd name="connsiteY8" fmla="*/ 18288 h 18288"/>
              <a:gd name="connsiteX9" fmla="*/ 1432211 w 3182691"/>
              <a:gd name="connsiteY9" fmla="*/ 18288 h 18288"/>
              <a:gd name="connsiteX10" fmla="*/ 859327 w 3182691"/>
              <a:gd name="connsiteY10" fmla="*/ 18288 h 18288"/>
              <a:gd name="connsiteX11" fmla="*/ 0 w 3182691"/>
              <a:gd name="connsiteY11" fmla="*/ 18288 h 18288"/>
              <a:gd name="connsiteX12" fmla="*/ 0 w 3182691"/>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8288" fill="none" extrusionOk="0">
                <a:moveTo>
                  <a:pt x="0" y="0"/>
                </a:moveTo>
                <a:cubicBezTo>
                  <a:pt x="253588" y="25878"/>
                  <a:pt x="409323" y="-5359"/>
                  <a:pt x="636538" y="0"/>
                </a:cubicBezTo>
                <a:cubicBezTo>
                  <a:pt x="863753" y="5359"/>
                  <a:pt x="1013406" y="3458"/>
                  <a:pt x="1273076" y="0"/>
                </a:cubicBezTo>
                <a:cubicBezTo>
                  <a:pt x="1532746" y="-3458"/>
                  <a:pt x="1697408" y="-16840"/>
                  <a:pt x="1909615" y="0"/>
                </a:cubicBezTo>
                <a:cubicBezTo>
                  <a:pt x="2121822" y="16840"/>
                  <a:pt x="2213494" y="-18555"/>
                  <a:pt x="2482499" y="0"/>
                </a:cubicBezTo>
                <a:cubicBezTo>
                  <a:pt x="2751504" y="18555"/>
                  <a:pt x="3004132" y="-28750"/>
                  <a:pt x="3182691" y="0"/>
                </a:cubicBezTo>
                <a:cubicBezTo>
                  <a:pt x="3183133" y="4516"/>
                  <a:pt x="3181864" y="12266"/>
                  <a:pt x="3182691" y="18288"/>
                </a:cubicBezTo>
                <a:cubicBezTo>
                  <a:pt x="2947041" y="16687"/>
                  <a:pt x="2875741" y="22937"/>
                  <a:pt x="2609807" y="18288"/>
                </a:cubicBezTo>
                <a:cubicBezTo>
                  <a:pt x="2343873" y="13639"/>
                  <a:pt x="2331203" y="31729"/>
                  <a:pt x="2068749" y="18288"/>
                </a:cubicBezTo>
                <a:cubicBezTo>
                  <a:pt x="1806295" y="4847"/>
                  <a:pt x="1713773" y="47088"/>
                  <a:pt x="1432211" y="18288"/>
                </a:cubicBezTo>
                <a:cubicBezTo>
                  <a:pt x="1150649" y="-10512"/>
                  <a:pt x="982765" y="3747"/>
                  <a:pt x="859327" y="18288"/>
                </a:cubicBezTo>
                <a:cubicBezTo>
                  <a:pt x="735889" y="32829"/>
                  <a:pt x="254183" y="35231"/>
                  <a:pt x="0" y="18288"/>
                </a:cubicBezTo>
                <a:cubicBezTo>
                  <a:pt x="-306" y="11477"/>
                  <a:pt x="485" y="4355"/>
                  <a:pt x="0" y="0"/>
                </a:cubicBezTo>
                <a:close/>
              </a:path>
              <a:path w="3182691" h="18288" stroke="0" extrusionOk="0">
                <a:moveTo>
                  <a:pt x="0" y="0"/>
                </a:moveTo>
                <a:cubicBezTo>
                  <a:pt x="247695" y="-19360"/>
                  <a:pt x="392581" y="-28596"/>
                  <a:pt x="572884" y="0"/>
                </a:cubicBezTo>
                <a:cubicBezTo>
                  <a:pt x="753187" y="28596"/>
                  <a:pt x="922042" y="4121"/>
                  <a:pt x="1113942" y="0"/>
                </a:cubicBezTo>
                <a:cubicBezTo>
                  <a:pt x="1305842" y="-4121"/>
                  <a:pt x="1501806" y="28092"/>
                  <a:pt x="1686826" y="0"/>
                </a:cubicBezTo>
                <a:cubicBezTo>
                  <a:pt x="1871846" y="-28092"/>
                  <a:pt x="2170181" y="-20672"/>
                  <a:pt x="2323364" y="0"/>
                </a:cubicBezTo>
                <a:cubicBezTo>
                  <a:pt x="2476547" y="20672"/>
                  <a:pt x="2919163" y="6097"/>
                  <a:pt x="3182691" y="0"/>
                </a:cubicBezTo>
                <a:cubicBezTo>
                  <a:pt x="3183268" y="4624"/>
                  <a:pt x="3183510" y="11191"/>
                  <a:pt x="3182691" y="18288"/>
                </a:cubicBezTo>
                <a:cubicBezTo>
                  <a:pt x="3026064" y="-10849"/>
                  <a:pt x="2775005" y="23067"/>
                  <a:pt x="2546153" y="18288"/>
                </a:cubicBezTo>
                <a:cubicBezTo>
                  <a:pt x="2317301" y="13509"/>
                  <a:pt x="2164351" y="-9884"/>
                  <a:pt x="1845961" y="18288"/>
                </a:cubicBezTo>
                <a:cubicBezTo>
                  <a:pt x="1527571" y="46460"/>
                  <a:pt x="1455006" y="5824"/>
                  <a:pt x="1304903" y="18288"/>
                </a:cubicBezTo>
                <a:cubicBezTo>
                  <a:pt x="1154800" y="30752"/>
                  <a:pt x="942107" y="-12056"/>
                  <a:pt x="604711" y="18288"/>
                </a:cubicBezTo>
                <a:cubicBezTo>
                  <a:pt x="267315" y="48632"/>
                  <a:pt x="141927" y="-8395"/>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706624"/>
            <a:ext cx="5170932" cy="3483864"/>
          </a:xfrm>
        </p:spPr>
        <p:txBody>
          <a:bodyPr>
            <a:normAutofit/>
          </a:bodyPr>
          <a:lstStyle/>
          <a:p>
            <a:r>
              <a:rPr lang="en-IN" sz="1900"/>
              <a:t>- Kanyakumari, Vellore: Top cities by sales</a:t>
            </a:r>
          </a:p>
          <a:p>
            <a:r>
              <a:rPr lang="en-IN" sz="1900"/>
              <a:t>- Western region leads in total revenue</a:t>
            </a:r>
          </a:p>
          <a:p>
            <a:r>
              <a:rPr lang="en-IN" sz="1900"/>
              <a:t>- Focus on strong regions and explore city-level improvements.</a:t>
            </a:r>
          </a:p>
          <a:p>
            <a:r>
              <a:rPr lang="en-IN" sz="1900"/>
              <a:t>-This highlights opportunities in Tier 2/3 cities and non-traditional regions</a:t>
            </a:r>
          </a:p>
        </p:txBody>
      </p:sp>
      <p:pic>
        <p:nvPicPr>
          <p:cNvPr id="7" name="Picture 6" descr="A graph of blue bars&#10;&#10;AI-generated content may be incorrect.">
            <a:extLst>
              <a:ext uri="{FF2B5EF4-FFF2-40B4-BE49-F238E27FC236}">
                <a16:creationId xmlns:a16="http://schemas.microsoft.com/office/drawing/2014/main" id="{26C0D47B-6EDD-DE92-8B3F-DB3C1ACF1070}"/>
              </a:ext>
            </a:extLst>
          </p:cNvPr>
          <p:cNvPicPr>
            <a:picLocks noChangeAspect="1"/>
          </p:cNvPicPr>
          <p:nvPr/>
        </p:nvPicPr>
        <p:blipFill>
          <a:blip r:embed="rId2"/>
          <a:stretch>
            <a:fillRect/>
          </a:stretch>
        </p:blipFill>
        <p:spPr>
          <a:xfrm>
            <a:off x="5392097" y="1133441"/>
            <a:ext cx="3516445" cy="2127449"/>
          </a:xfrm>
          <a:prstGeom prst="rect">
            <a:avLst/>
          </a:prstGeom>
        </p:spPr>
      </p:pic>
      <p:pic>
        <p:nvPicPr>
          <p:cNvPr id="5" name="Picture 4" descr="A graph with colored squares&#10;&#10;AI-generated content may be incorrect.">
            <a:extLst>
              <a:ext uri="{FF2B5EF4-FFF2-40B4-BE49-F238E27FC236}">
                <a16:creationId xmlns:a16="http://schemas.microsoft.com/office/drawing/2014/main" id="{F57002E1-067F-E3E0-6E38-5D6F9591005C}"/>
              </a:ext>
            </a:extLst>
          </p:cNvPr>
          <p:cNvPicPr>
            <a:picLocks noChangeAspect="1"/>
          </p:cNvPicPr>
          <p:nvPr/>
        </p:nvPicPr>
        <p:blipFill>
          <a:blip r:embed="rId3"/>
          <a:stretch>
            <a:fillRect/>
          </a:stretch>
        </p:blipFill>
        <p:spPr>
          <a:xfrm>
            <a:off x="5378381" y="4350661"/>
            <a:ext cx="3516445" cy="19164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421221" y="479493"/>
            <a:ext cx="4094129" cy="1325563"/>
          </a:xfrm>
        </p:spPr>
        <p:txBody>
          <a:bodyPr>
            <a:normAutofit/>
          </a:bodyPr>
          <a:lstStyle/>
          <a:p>
            <a:r>
              <a:rPr lang="en-IN"/>
              <a:t>Correlation Heatmap</a:t>
            </a: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hart of blue squares with white text&#10;&#10;AI-generated content may be incorrect.">
            <a:extLst>
              <a:ext uri="{FF2B5EF4-FFF2-40B4-BE49-F238E27FC236}">
                <a16:creationId xmlns:a16="http://schemas.microsoft.com/office/drawing/2014/main" id="{DBABEFBF-CD6E-844C-9B60-E3C9DF053CE2}"/>
              </a:ext>
            </a:extLst>
          </p:cNvPr>
          <p:cNvPicPr>
            <a:picLocks noChangeAspect="1"/>
          </p:cNvPicPr>
          <p:nvPr/>
        </p:nvPicPr>
        <p:blipFill>
          <a:blip r:embed="rId2"/>
          <a:stretch>
            <a:fillRect/>
          </a:stretch>
        </p:blipFill>
        <p:spPr>
          <a:xfrm>
            <a:off x="527386" y="2045277"/>
            <a:ext cx="3583036" cy="259770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4421221" y="1984443"/>
            <a:ext cx="4094129" cy="4192520"/>
          </a:xfrm>
        </p:spPr>
        <p:txBody>
          <a:bodyPr>
            <a:normAutofit/>
          </a:bodyPr>
          <a:lstStyle/>
          <a:p>
            <a:r>
              <a:rPr lang="en-IN" sz="1600" dirty="0"/>
              <a:t>- Sales &amp; Profit: Strong positive correlation (+0.61)</a:t>
            </a:r>
          </a:p>
          <a:p>
            <a:r>
              <a:rPr lang="en-IN" sz="1600" dirty="0"/>
              <a:t>- Discount shows near-zero correlation</a:t>
            </a:r>
          </a:p>
          <a:p>
            <a:r>
              <a:rPr lang="en-IN" sz="1600" dirty="0"/>
              <a:t>- Discounts don’t always drive more sales or profit</a:t>
            </a:r>
          </a:p>
          <a:p>
            <a:endParaRPr lang="en-IN" sz="1600" dirty="0"/>
          </a:p>
          <a:p>
            <a:r>
              <a:rPr lang="en-IN" sz="1600" dirty="0"/>
              <a:t>The correlation heatmap confirms a strong positive relationship between sales and profit (0.61), but no meaningful correlation between discount and either sales or profit. This suggests that in this dataset, discounting does not appear to influence sales or profitability in a linear way.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390</TotalTime>
  <Words>877</Words>
  <Application>Microsoft Macintosh PowerPoint</Application>
  <PresentationFormat>On-screen Show (4:3)</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-apple-system-font</vt:lpstr>
      <vt:lpstr>Aptos</vt:lpstr>
      <vt:lpstr>Aptos Display</vt:lpstr>
      <vt:lpstr>Arial</vt:lpstr>
      <vt:lpstr>Calibri</vt:lpstr>
      <vt:lpstr>Office Theme</vt:lpstr>
      <vt:lpstr>Supermart Grocery Sales – Retail Performance Analysis</vt:lpstr>
      <vt:lpstr>Objective</vt:lpstr>
      <vt:lpstr>Data Preparation</vt:lpstr>
      <vt:lpstr>Techniques &amp; Libraries Used</vt:lpstr>
      <vt:lpstr>Category-wise Sales</vt:lpstr>
      <vt:lpstr>Monthly Sales Trends</vt:lpstr>
      <vt:lpstr>Profit Distribution Across Discount Ranges</vt:lpstr>
      <vt:lpstr>Sales by Region &amp; City</vt:lpstr>
      <vt:lpstr>Correlation Heatmap</vt:lpstr>
      <vt:lpstr>Key Business Insights</vt:lpstr>
      <vt:lpstr>Recommendations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Pooja Kasabe</cp:lastModifiedBy>
  <cp:revision>8</cp:revision>
  <dcterms:created xsi:type="dcterms:W3CDTF">2013-01-27T09:14:16Z</dcterms:created>
  <dcterms:modified xsi:type="dcterms:W3CDTF">2025-06-27T14:10:17Z</dcterms:modified>
  <cp:category/>
</cp:coreProperties>
</file>