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4320" cy="228600"/>
          </a:xfrm>
          <a:custGeom>
            <a:avLst/>
            <a:gdLst/>
            <a:ahLst/>
            <a:cxnLst/>
            <a:rect l="l" t="t" r="r" b="b"/>
            <a:pathLst>
              <a:path w="274320" h="228600">
                <a:moveTo>
                  <a:pt x="205740" y="0"/>
                </a:moveTo>
                <a:lnTo>
                  <a:pt x="173125" y="9722"/>
                </a:lnTo>
                <a:lnTo>
                  <a:pt x="146692" y="35043"/>
                </a:lnTo>
                <a:lnTo>
                  <a:pt x="123142" y="70198"/>
                </a:lnTo>
                <a:lnTo>
                  <a:pt x="99177" y="109419"/>
                </a:lnTo>
                <a:lnTo>
                  <a:pt x="71500" y="146939"/>
                </a:lnTo>
                <a:lnTo>
                  <a:pt x="64436" y="170307"/>
                </a:lnTo>
                <a:lnTo>
                  <a:pt x="48895" y="190341"/>
                </a:lnTo>
                <a:lnTo>
                  <a:pt x="26781" y="205374"/>
                </a:lnTo>
                <a:lnTo>
                  <a:pt x="0" y="213741"/>
                </a:lnTo>
                <a:lnTo>
                  <a:pt x="8647" y="219813"/>
                </a:lnTo>
                <a:lnTo>
                  <a:pt x="20986" y="224504"/>
                </a:lnTo>
                <a:lnTo>
                  <a:pt x="36325" y="227528"/>
                </a:lnTo>
                <a:lnTo>
                  <a:pt x="53975" y="228600"/>
                </a:lnTo>
                <a:lnTo>
                  <a:pt x="89217" y="226052"/>
                </a:lnTo>
                <a:lnTo>
                  <a:pt x="124745" y="218217"/>
                </a:lnTo>
                <a:lnTo>
                  <a:pt x="156987" y="204811"/>
                </a:lnTo>
                <a:lnTo>
                  <a:pt x="182372" y="185547"/>
                </a:lnTo>
                <a:lnTo>
                  <a:pt x="156527" y="181945"/>
                </a:lnTo>
                <a:lnTo>
                  <a:pt x="136588" y="169973"/>
                </a:lnTo>
                <a:lnTo>
                  <a:pt x="123507" y="151310"/>
                </a:lnTo>
                <a:lnTo>
                  <a:pt x="118237" y="127635"/>
                </a:lnTo>
                <a:lnTo>
                  <a:pt x="132169" y="141946"/>
                </a:lnTo>
                <a:lnTo>
                  <a:pt x="147589" y="151637"/>
                </a:lnTo>
                <a:lnTo>
                  <a:pt x="164367" y="157138"/>
                </a:lnTo>
                <a:lnTo>
                  <a:pt x="182372" y="158877"/>
                </a:lnTo>
                <a:lnTo>
                  <a:pt x="218277" y="151338"/>
                </a:lnTo>
                <a:lnTo>
                  <a:pt x="247491" y="130857"/>
                </a:lnTo>
                <a:lnTo>
                  <a:pt x="267132" y="100637"/>
                </a:lnTo>
                <a:lnTo>
                  <a:pt x="274320" y="63881"/>
                </a:lnTo>
                <a:lnTo>
                  <a:pt x="270587" y="44469"/>
                </a:lnTo>
                <a:lnTo>
                  <a:pt x="260842" y="23558"/>
                </a:lnTo>
                <a:lnTo>
                  <a:pt x="240690" y="6838"/>
                </a:lnTo>
                <a:lnTo>
                  <a:pt x="205740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11503152" y="173736"/>
            <a:ext cx="416559" cy="354330"/>
          </a:xfrm>
          <a:custGeom>
            <a:avLst/>
            <a:gdLst/>
            <a:ahLst/>
            <a:cxnLst/>
            <a:rect l="l" t="t" r="r" b="b"/>
            <a:pathLst>
              <a:path w="416559" h="354330">
                <a:moveTo>
                  <a:pt x="222630" y="0"/>
                </a:moveTo>
                <a:lnTo>
                  <a:pt x="198844" y="22070"/>
                </a:lnTo>
                <a:lnTo>
                  <a:pt x="166949" y="43878"/>
                </a:lnTo>
                <a:lnTo>
                  <a:pt x="130423" y="66544"/>
                </a:lnTo>
                <a:lnTo>
                  <a:pt x="92741" y="91186"/>
                </a:lnTo>
                <a:lnTo>
                  <a:pt x="57382" y="118923"/>
                </a:lnTo>
                <a:lnTo>
                  <a:pt x="27820" y="150875"/>
                </a:lnTo>
                <a:lnTo>
                  <a:pt x="7534" y="188162"/>
                </a:lnTo>
                <a:lnTo>
                  <a:pt x="0" y="231902"/>
                </a:lnTo>
                <a:lnTo>
                  <a:pt x="5508" y="268354"/>
                </a:lnTo>
                <a:lnTo>
                  <a:pt x="45434" y="328021"/>
                </a:lnTo>
                <a:lnTo>
                  <a:pt x="96712" y="352139"/>
                </a:lnTo>
                <a:lnTo>
                  <a:pt x="116347" y="354234"/>
                </a:lnTo>
                <a:lnTo>
                  <a:pt x="136007" y="352758"/>
                </a:lnTo>
                <a:lnTo>
                  <a:pt x="172344" y="341018"/>
                </a:lnTo>
                <a:lnTo>
                  <a:pt x="213868" y="308229"/>
                </a:lnTo>
                <a:lnTo>
                  <a:pt x="247677" y="261364"/>
                </a:lnTo>
                <a:lnTo>
                  <a:pt x="276986" y="214106"/>
                </a:lnTo>
                <a:lnTo>
                  <a:pt x="308201" y="177587"/>
                </a:lnTo>
                <a:lnTo>
                  <a:pt x="347725" y="162941"/>
                </a:lnTo>
                <a:lnTo>
                  <a:pt x="404191" y="162941"/>
                </a:lnTo>
                <a:lnTo>
                  <a:pt x="396239" y="141763"/>
                </a:lnTo>
                <a:lnTo>
                  <a:pt x="373725" y="106425"/>
                </a:lnTo>
                <a:lnTo>
                  <a:pt x="344804" y="74803"/>
                </a:lnTo>
                <a:lnTo>
                  <a:pt x="292036" y="34671"/>
                </a:lnTo>
                <a:lnTo>
                  <a:pt x="232791" y="4445"/>
                </a:lnTo>
                <a:lnTo>
                  <a:pt x="229870" y="2921"/>
                </a:lnTo>
                <a:lnTo>
                  <a:pt x="226949" y="1524"/>
                </a:lnTo>
                <a:lnTo>
                  <a:pt x="222630" y="0"/>
                </a:lnTo>
                <a:close/>
              </a:path>
              <a:path w="416559" h="354330">
                <a:moveTo>
                  <a:pt x="404191" y="162941"/>
                </a:moveTo>
                <a:lnTo>
                  <a:pt x="347725" y="162941"/>
                </a:lnTo>
                <a:lnTo>
                  <a:pt x="382529" y="169695"/>
                </a:lnTo>
                <a:lnTo>
                  <a:pt x="402605" y="186213"/>
                </a:lnTo>
                <a:lnTo>
                  <a:pt x="412323" y="206875"/>
                </a:lnTo>
                <a:lnTo>
                  <a:pt x="416051" y="226060"/>
                </a:lnTo>
                <a:lnTo>
                  <a:pt x="416051" y="223012"/>
                </a:lnTo>
                <a:lnTo>
                  <a:pt x="410848" y="180673"/>
                </a:lnTo>
                <a:lnTo>
                  <a:pt x="404191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814" y="245821"/>
            <a:ext cx="7284720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Sachingjsachi?tab=repositories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5377"/>
            <a:ext cx="11707495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  <a:tabLst>
                <a:tab pos="9355455" algn="l"/>
                <a:tab pos="11642725" algn="l"/>
              </a:tabLst>
            </a:pP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en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n</a:t>
            </a:r>
            <a:r>
              <a:rPr sz="800" spc="114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l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Au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m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ni</a:t>
            </a:r>
            <a:r>
              <a:rPr sz="800" spc="7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2017.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v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1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12ABDB"/>
                </a:solidFill>
                <a:latin typeface="Verdana"/>
                <a:cs typeface="Verdana"/>
              </a:rPr>
              <a:t>|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7980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 dirty="0"/>
          </a:p>
        </p:txBody>
      </p:sp>
      <p:sp>
        <p:nvSpPr>
          <p:cNvPr id="4" name="object 4"/>
          <p:cNvSpPr txBox="1"/>
          <p:nvPr/>
        </p:nvSpPr>
        <p:spPr>
          <a:xfrm>
            <a:off x="5238369" y="2573273"/>
            <a:ext cx="112712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15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723" y="2135123"/>
            <a:ext cx="5107305" cy="672465"/>
            <a:chOff x="77723" y="2135123"/>
            <a:chExt cx="5107305" cy="672465"/>
          </a:xfrm>
        </p:grpSpPr>
        <p:sp>
          <p:nvSpPr>
            <p:cNvPr id="6" name="object 6"/>
            <p:cNvSpPr/>
            <p:nvPr/>
          </p:nvSpPr>
          <p:spPr>
            <a:xfrm>
              <a:off x="77723" y="2135123"/>
              <a:ext cx="612648" cy="612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4741164" y="2363723"/>
              <a:ext cx="443484" cy="4434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911322"/>
              </p:ext>
            </p:extLst>
          </p:nvPr>
        </p:nvGraphicFramePr>
        <p:xfrm>
          <a:off x="9229725" y="1196653"/>
          <a:ext cx="2962275" cy="3672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11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IN" sz="1150" spc="25" dirty="0">
                          <a:latin typeface="Carlito"/>
                          <a:cs typeface="Carlito"/>
                        </a:rPr>
                        <a:t>java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 marR="151130">
                        <a:lnSpc>
                          <a:spcPct val="104299"/>
                        </a:lnSpc>
                        <a:spcBef>
                          <a:spcPts val="310"/>
                        </a:spcBef>
                      </a:pPr>
                      <a:r>
                        <a:rPr lang="en-IN" sz="1150" spc="20" dirty="0">
                          <a:latin typeface="Carlito"/>
                          <a:cs typeface="Carlito"/>
                        </a:rPr>
                        <a:t>java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,OOPS,Generics,  Collections,</a:t>
                      </a:r>
                      <a:r>
                        <a:rPr sz="1150" spc="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Array,Loops,</a:t>
                      </a:r>
                    </a:p>
                  </a:txBody>
                  <a:tcPr marL="0" marR="0" marT="3937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892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IN" sz="1200" spc="-15" dirty="0">
                          <a:latin typeface="Carlito"/>
                          <a:cs typeface="Carlito"/>
                        </a:rPr>
                        <a:t>Backend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IN" sz="1200" spc="-35" dirty="0">
                          <a:latin typeface="Carlito"/>
                          <a:cs typeface="Carlito"/>
                        </a:rPr>
                        <a:t>Spring Boot,Spring Rest Services,</a:t>
                      </a: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IN" sz="1200" spc="-35" dirty="0">
                          <a:latin typeface="Carlito"/>
                          <a:cs typeface="Carlito"/>
                        </a:rPr>
                        <a:t>Spring RestFul Service, Node Js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291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Database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IN" sz="1150" spc="10" dirty="0">
                          <a:latin typeface="Carlito"/>
                          <a:cs typeface="Carlito"/>
                        </a:rPr>
                        <a:t>Postgre SQL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2558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UI </a:t>
                      </a:r>
                      <a:r>
                        <a:rPr sz="1200" spc="-40" dirty="0">
                          <a:latin typeface="Carlito"/>
                          <a:cs typeface="Carlito"/>
                        </a:rPr>
                        <a:t>Tech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20" dirty="0">
                          <a:latin typeface="Carlito"/>
                          <a:cs typeface="Carlito"/>
                        </a:rPr>
                        <a:t>HTML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5 </a:t>
                      </a: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CSS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JavaScript,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Es6,Bootsrap 4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08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50" spc="-15" dirty="0">
                          <a:latin typeface="Carlito"/>
                          <a:cs typeface="Carlito"/>
                        </a:rPr>
                        <a:t>Tools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5" dirty="0">
                          <a:latin typeface="Carlito"/>
                          <a:cs typeface="Carlito"/>
                        </a:rPr>
                        <a:t>Git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 &amp; GitHub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 Eclipse, STS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Post</a:t>
                      </a:r>
                      <a:r>
                        <a:rPr lang="en-US" sz="1150" spc="5" dirty="0">
                          <a:latin typeface="Carlito"/>
                          <a:cs typeface="Carlito"/>
                        </a:rPr>
                        <a:t> m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an,S</a:t>
                      </a:r>
                      <a:r>
                        <a:rPr lang="en-IN" sz="1150" spc="5" dirty="0">
                          <a:latin typeface="Carlito"/>
                          <a:cs typeface="Carlito"/>
                        </a:rPr>
                        <a:t>wagger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Visual </a:t>
                      </a:r>
                      <a:r>
                        <a:rPr lang="en-IN" sz="1200" spc="-10" dirty="0">
                          <a:latin typeface="Carlito"/>
                          <a:cs typeface="Carlito"/>
                        </a:rPr>
                        <a:t>S</a:t>
                      </a:r>
                      <a:r>
                        <a:rPr sz="1200" spc="-10" dirty="0" err="1">
                          <a:latin typeface="Carlito"/>
                          <a:cs typeface="Carlito"/>
                        </a:rPr>
                        <a:t>tudi</a:t>
                      </a:r>
                      <a:r>
                        <a:rPr lang="en-IN" sz="1200" spc="-10" dirty="0">
                          <a:latin typeface="Carlito"/>
                          <a:cs typeface="Carlito"/>
                        </a:rPr>
                        <a:t>o  </a:t>
                      </a:r>
                      <a:r>
                        <a:rPr lang="en-IN" sz="1200" spc="-15" dirty="0">
                          <a:latin typeface="Carlito"/>
                          <a:cs typeface="Carlito"/>
                        </a:rPr>
                        <a:t>,</a:t>
                      </a: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IN" sz="1200" spc="-15" dirty="0">
                          <a:latin typeface="Carlito"/>
                          <a:cs typeface="Carlito"/>
                        </a:rPr>
                        <a:t>Pg Admin 4, SQL shell.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9076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Add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50" spc="25" dirty="0">
                          <a:latin typeface="Carlito"/>
                          <a:cs typeface="Carlito"/>
                        </a:rPr>
                        <a:t>On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skills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Immersive</a:t>
                      </a:r>
                      <a:r>
                        <a:rPr sz="1150" spc="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Learning</a:t>
                      </a:r>
                      <a:r>
                        <a:rPr lang="en-US" sz="1150" spc="10" dirty="0">
                          <a:latin typeface="Carlito"/>
                          <a:cs typeface="Carlito"/>
                        </a:rPr>
                        <a:t> and Java</a:t>
                      </a: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150" spc="10" dirty="0">
                          <a:latin typeface="Carlito"/>
                          <a:cs typeface="Carlito"/>
                        </a:rPr>
                        <a:t>Team Management.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775072" y="3234830"/>
            <a:ext cx="3054350" cy="22377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endParaRPr sz="115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62830" y="3055193"/>
            <a:ext cx="3703496" cy="29674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310">
              <a:spcBef>
                <a:spcPts val="865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31302F"/>
                </a:solidFill>
                <a:effectLst/>
                <a:latin typeface="Segoe UI" panose="020B0502040204020203" pitchFamily="34" charset="0"/>
                <a:ea typeface="Arial MT"/>
                <a:cs typeface="Arial MT"/>
              </a:rPr>
              <a:t> </a:t>
            </a:r>
            <a:r>
              <a:rPr lang="en-US" sz="1200" b="1" dirty="0">
                <a:solidFill>
                  <a:srgbClr val="31302F"/>
                </a:solidFill>
                <a:effectLst/>
                <a:latin typeface="Segoe UI" panose="020B0502040204020203" pitchFamily="34" charset="0"/>
                <a:ea typeface="Arial MT"/>
                <a:cs typeface="Arial MT"/>
              </a:rPr>
              <a:t>Health</a:t>
            </a:r>
            <a:r>
              <a:rPr lang="en-US" sz="1200" b="1" spc="-65" dirty="0">
                <a:solidFill>
                  <a:srgbClr val="31302F"/>
                </a:solidFill>
                <a:effectLst/>
                <a:latin typeface="Segoe UI" panose="020B0502040204020203" pitchFamily="34" charset="0"/>
                <a:ea typeface="Arial MT"/>
                <a:cs typeface="Arial MT"/>
              </a:rPr>
              <a:t> </a:t>
            </a:r>
            <a:r>
              <a:rPr lang="en-US" sz="1200" b="1" dirty="0">
                <a:solidFill>
                  <a:srgbClr val="31302F"/>
                </a:solidFill>
                <a:effectLst/>
                <a:latin typeface="Segoe UI" panose="020B0502040204020203" pitchFamily="34" charset="0"/>
                <a:ea typeface="Arial MT"/>
                <a:cs typeface="Arial MT"/>
              </a:rPr>
              <a:t>Insurance</a:t>
            </a:r>
            <a:endParaRPr lang="en-IN" sz="1200" dirty="0">
              <a:effectLst/>
              <a:latin typeface="Arial MT"/>
              <a:ea typeface="Arial MT"/>
              <a:cs typeface="Arial MT"/>
            </a:endParaRPr>
          </a:p>
          <a:p>
            <a:pPr marL="67310" marR="20320">
              <a:lnSpc>
                <a:spcPct val="118000"/>
              </a:lnSpc>
              <a:spcBef>
                <a:spcPts val="180"/>
              </a:spcBef>
              <a:spcAft>
                <a:spcPts val="0"/>
              </a:spcAft>
            </a:pPr>
            <a:r>
              <a:rPr lang="en-US" sz="1400" dirty="0">
                <a:effectLst/>
                <a:latin typeface="Arial MT"/>
                <a:ea typeface="Arial MT"/>
                <a:cs typeface="Arial MT"/>
              </a:rPr>
              <a:t>Case</a:t>
            </a:r>
            <a:r>
              <a:rPr lang="en-US" sz="1400" spc="-2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Arial MT"/>
                <a:ea typeface="Arial MT"/>
                <a:cs typeface="Arial MT"/>
              </a:rPr>
              <a:t>study</a:t>
            </a:r>
            <a:r>
              <a:rPr lang="en-US" sz="1400" spc="-4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Arial MT"/>
                <a:ea typeface="Arial MT"/>
                <a:cs typeface="Arial MT"/>
              </a:rPr>
              <a:t>of</a:t>
            </a:r>
            <a:r>
              <a:rPr lang="en-US" sz="1400" spc="-2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Arial MT"/>
                <a:ea typeface="Arial MT"/>
                <a:cs typeface="Arial MT"/>
              </a:rPr>
              <a:t>Health</a:t>
            </a:r>
            <a:r>
              <a:rPr lang="en-US" sz="14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Arial MT"/>
                <a:ea typeface="Arial MT"/>
                <a:cs typeface="Arial MT"/>
              </a:rPr>
              <a:t>Insurance</a:t>
            </a:r>
            <a:r>
              <a:rPr lang="en-US" sz="1400" spc="-4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>
                <a:effectLst/>
                <a:latin typeface="Arial MT"/>
                <a:ea typeface="Arial MT"/>
                <a:cs typeface="Arial MT"/>
              </a:rPr>
              <a:t>Management</a:t>
            </a:r>
            <a:r>
              <a:rPr lang="en-US" sz="1400" spc="-45">
                <a:latin typeface="Arial MT"/>
                <a:ea typeface="Arial MT"/>
                <a:cs typeface="Arial MT"/>
              </a:rPr>
              <a:t>(</a:t>
            </a:r>
            <a:r>
              <a:rPr lang="en-IN" sz="1400" spc="15">
                <a:latin typeface="Verdana"/>
                <a:cs typeface="Verdana"/>
              </a:rPr>
              <a:t>the </a:t>
            </a:r>
            <a:r>
              <a:rPr lang="en-IN" sz="1400" spc="15" dirty="0">
                <a:latin typeface="Verdana"/>
                <a:cs typeface="Verdana"/>
              </a:rPr>
              <a:t>system will provide screen to show the policies available calculate Premium, register and login to purchase the policies.)</a:t>
            </a:r>
            <a:r>
              <a:rPr lang="en-IN" sz="1400" spc="25" dirty="0">
                <a:latin typeface="Verdana"/>
                <a:cs typeface="Verdana"/>
              </a:rPr>
              <a:t> </a:t>
            </a:r>
            <a:r>
              <a:rPr lang="en-US" sz="1400" dirty="0">
                <a:effectLst/>
                <a:latin typeface="Arial MT"/>
                <a:ea typeface="Arial MT"/>
                <a:cs typeface="Arial MT"/>
              </a:rPr>
              <a:t>using</a:t>
            </a:r>
            <a:r>
              <a:rPr lang="en-US" sz="1400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Arial MT"/>
                <a:ea typeface="Arial MT"/>
                <a:cs typeface="Arial MT"/>
              </a:rPr>
              <a:t>spring</a:t>
            </a:r>
            <a:r>
              <a:rPr lang="en-US" sz="1400" spc="-2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Arial MT"/>
                <a:ea typeface="Arial MT"/>
                <a:cs typeface="Arial MT"/>
              </a:rPr>
              <a:t>boot</a:t>
            </a:r>
            <a:r>
              <a:rPr lang="en-US" sz="1400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Arial MT"/>
                <a:ea typeface="Arial MT"/>
                <a:cs typeface="Arial MT"/>
              </a:rPr>
              <a:t>as</a:t>
            </a:r>
            <a:r>
              <a:rPr lang="en-US" sz="1400" spc="-26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Arial MT"/>
                <a:ea typeface="Arial MT"/>
                <a:cs typeface="Arial MT"/>
              </a:rPr>
              <a:t>backend</a:t>
            </a:r>
            <a:r>
              <a:rPr lang="en-US" sz="1400" spc="-4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Arial MT"/>
                <a:ea typeface="Arial MT"/>
                <a:cs typeface="Arial MT"/>
              </a:rPr>
              <a:t>along</a:t>
            </a:r>
            <a:r>
              <a:rPr lang="en-US" sz="14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Arial MT"/>
                <a:ea typeface="Arial MT"/>
                <a:cs typeface="Arial MT"/>
              </a:rPr>
              <a:t>with</a:t>
            </a:r>
            <a:r>
              <a:rPr lang="en-US" sz="1400" spc="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Arial MT"/>
                <a:ea typeface="Arial MT"/>
                <a:cs typeface="Arial MT"/>
              </a:rPr>
              <a:t>swagger</a:t>
            </a:r>
            <a:r>
              <a:rPr lang="en-US" sz="1400" spc="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Arial MT"/>
                <a:ea typeface="Arial MT"/>
                <a:cs typeface="Arial MT"/>
              </a:rPr>
              <a:t>for</a:t>
            </a:r>
            <a:r>
              <a:rPr lang="en-US" sz="1400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Arial MT"/>
                <a:ea typeface="Arial MT"/>
                <a:cs typeface="Arial MT"/>
              </a:rPr>
              <a:t>testing</a:t>
            </a:r>
            <a:r>
              <a:rPr lang="en-US" sz="1400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Arial MT"/>
                <a:ea typeface="Arial MT"/>
                <a:cs typeface="Arial MT"/>
              </a:rPr>
              <a:t>.</a:t>
            </a:r>
            <a:endParaRPr lang="en-IN" sz="1400" dirty="0">
              <a:effectLst/>
              <a:latin typeface="Arial MT"/>
              <a:ea typeface="Arial MT"/>
              <a:cs typeface="Arial MT"/>
            </a:endParaRPr>
          </a:p>
          <a:p>
            <a:pPr marL="67310" marR="299085">
              <a:lnSpc>
                <a:spcPct val="118000"/>
              </a:lnSpc>
              <a:spcAft>
                <a:spcPts val="0"/>
              </a:spcAft>
            </a:pPr>
            <a:r>
              <a:rPr lang="en-US" sz="1400" dirty="0">
                <a:effectLst/>
                <a:latin typeface="Arial MT"/>
                <a:ea typeface="Arial MT"/>
                <a:cs typeface="Arial MT"/>
              </a:rPr>
              <a:t>React</a:t>
            </a:r>
            <a:r>
              <a:rPr lang="en-US" sz="1400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Arial MT"/>
                <a:ea typeface="Arial MT"/>
                <a:cs typeface="Arial MT"/>
              </a:rPr>
              <a:t>as</a:t>
            </a:r>
            <a:r>
              <a:rPr lang="en-US" sz="1400" spc="-2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Arial MT"/>
                <a:ea typeface="Arial MT"/>
                <a:cs typeface="Arial MT"/>
              </a:rPr>
              <a:t>frontend,</a:t>
            </a:r>
            <a:r>
              <a:rPr lang="en-US" sz="1400" spc="-4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Arial MT"/>
                <a:ea typeface="Arial MT"/>
                <a:cs typeface="Arial MT"/>
              </a:rPr>
              <a:t>used</a:t>
            </a:r>
            <a:r>
              <a:rPr lang="en-US" sz="1400" spc="-3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Arial MT"/>
                <a:ea typeface="Arial MT"/>
                <a:cs typeface="Arial MT"/>
              </a:rPr>
              <a:t>HTML5,CSS</a:t>
            </a:r>
            <a:r>
              <a:rPr lang="en-US" sz="1400" spc="-10" dirty="0">
                <a:latin typeface="Arial MT"/>
                <a:ea typeface="Arial MT"/>
                <a:cs typeface="Arial MT"/>
              </a:rPr>
              <a:t>,</a:t>
            </a:r>
            <a:r>
              <a:rPr lang="en-US" sz="1400" dirty="0">
                <a:effectLst/>
                <a:latin typeface="Arial MT"/>
                <a:ea typeface="Arial MT"/>
                <a:cs typeface="Arial MT"/>
              </a:rPr>
              <a:t>ES6</a:t>
            </a:r>
            <a:r>
              <a:rPr lang="en-US" sz="1400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Arial MT"/>
                <a:ea typeface="Arial MT"/>
                <a:cs typeface="Arial MT"/>
              </a:rPr>
              <a:t>and</a:t>
            </a:r>
            <a:r>
              <a:rPr lang="en-US" sz="1400" spc="-3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Arial MT"/>
                <a:ea typeface="Arial MT"/>
                <a:cs typeface="Arial MT"/>
              </a:rPr>
              <a:t>bootstrap</a:t>
            </a:r>
            <a:r>
              <a:rPr lang="en-US" sz="1400" spc="-3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Arial MT"/>
                <a:ea typeface="Arial MT"/>
                <a:cs typeface="Arial MT"/>
              </a:rPr>
              <a:t>for</a:t>
            </a:r>
            <a:r>
              <a:rPr lang="en-US" sz="1400" spc="-26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Arial MT"/>
                <a:ea typeface="Arial MT"/>
                <a:cs typeface="Arial MT"/>
              </a:rPr>
              <a:t>designing</a:t>
            </a:r>
            <a:r>
              <a:rPr lang="en-US" sz="14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Arial MT"/>
                <a:ea typeface="Arial MT"/>
                <a:cs typeface="Arial MT"/>
              </a:rPr>
              <a:t>responsive</a:t>
            </a:r>
            <a:r>
              <a:rPr lang="en-US" sz="14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Arial MT"/>
                <a:ea typeface="Arial MT"/>
                <a:cs typeface="Arial MT"/>
              </a:rPr>
              <a:t>web pages</a:t>
            </a:r>
            <a:r>
              <a:rPr lang="en-US" sz="14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Arial MT"/>
                <a:ea typeface="Arial MT"/>
                <a:cs typeface="Arial MT"/>
              </a:rPr>
              <a:t>.</a:t>
            </a:r>
            <a:endParaRPr lang="en-IN" sz="1400" dirty="0">
              <a:effectLst/>
              <a:latin typeface="Arial MT"/>
              <a:ea typeface="Arial MT"/>
              <a:cs typeface="Arial MT"/>
            </a:endParaRPr>
          </a:p>
          <a:p>
            <a:pPr marL="12700" marR="5080">
              <a:lnSpc>
                <a:spcPct val="119300"/>
              </a:lnSpc>
              <a:spcBef>
                <a:spcPts val="105"/>
              </a:spcBef>
            </a:pPr>
            <a:endParaRPr sz="115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5072" y="5045049"/>
            <a:ext cx="3691254" cy="237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5599" y="622339"/>
            <a:ext cx="279653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609" y="2454803"/>
            <a:ext cx="4331335" cy="413997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52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1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200" b="1" spc="5" dirty="0">
                <a:latin typeface="Verdana"/>
                <a:cs typeface="Verdana"/>
              </a:rPr>
              <a:t>Full Stack</a:t>
            </a:r>
            <a:r>
              <a:rPr sz="1200" b="1" spc="-100" dirty="0">
                <a:latin typeface="Verdana"/>
                <a:cs typeface="Verdana"/>
              </a:rPr>
              <a:t> </a:t>
            </a:r>
            <a:r>
              <a:rPr sz="1200" b="1" spc="5" dirty="0">
                <a:latin typeface="Verdana"/>
                <a:cs typeface="Verdana"/>
              </a:rPr>
              <a:t>Developer</a:t>
            </a:r>
            <a:endParaRPr sz="1200" dirty="0">
              <a:latin typeface="Verdana"/>
              <a:cs typeface="Verdana"/>
            </a:endParaRPr>
          </a:p>
          <a:p>
            <a:pPr marL="186055" marR="219710" indent="-173990" algn="just">
              <a:lnSpc>
                <a:spcPct val="114700"/>
              </a:lnSpc>
              <a:spcBef>
                <a:spcPts val="94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lang="en-IN" sz="1400" spc="5" dirty="0">
                <a:latin typeface="Verdana"/>
                <a:cs typeface="Verdana"/>
              </a:rPr>
              <a:t>Core java, Post gre SQL, </a:t>
            </a:r>
            <a:r>
              <a:rPr sz="1400" dirty="0">
                <a:latin typeface="Verdana"/>
                <a:cs typeface="Verdana"/>
              </a:rPr>
              <a:t>Entityframework, </a:t>
            </a:r>
            <a:r>
              <a:rPr sz="1400" spc="-15" dirty="0">
                <a:latin typeface="Verdana"/>
                <a:cs typeface="Verdana"/>
              </a:rPr>
              <a:t>SqlServer, </a:t>
            </a:r>
            <a:r>
              <a:rPr lang="en-IN" sz="1400" spc="-15" dirty="0">
                <a:latin typeface="Verdana"/>
                <a:cs typeface="Verdana"/>
              </a:rPr>
              <a:t>Spring Restfull Services.</a:t>
            </a:r>
            <a:endParaRPr sz="1400" dirty="0">
              <a:latin typeface="Verdana"/>
              <a:cs typeface="Verdana"/>
            </a:endParaRPr>
          </a:p>
          <a:p>
            <a:pPr marL="186055" marR="139700" indent="-173990">
              <a:lnSpc>
                <a:spcPct val="113599"/>
              </a:lnSpc>
              <a:spcBef>
                <a:spcPts val="1010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5" dirty="0">
                <a:latin typeface="Verdana"/>
                <a:cs typeface="Verdana"/>
              </a:rPr>
              <a:t>Proficient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dirty="0">
                <a:latin typeface="Verdana"/>
                <a:cs typeface="Verdana"/>
              </a:rPr>
              <a:t>creating </a:t>
            </a:r>
            <a:r>
              <a:rPr sz="1400" spc="15" dirty="0">
                <a:latin typeface="Verdana"/>
                <a:cs typeface="Verdana"/>
              </a:rPr>
              <a:t>Single </a:t>
            </a:r>
            <a:r>
              <a:rPr sz="1400" spc="-10" dirty="0">
                <a:latin typeface="Verdana"/>
                <a:cs typeface="Verdana"/>
              </a:rPr>
              <a:t>page </a:t>
            </a:r>
            <a:r>
              <a:rPr sz="1400" spc="-25" dirty="0">
                <a:latin typeface="Verdana"/>
                <a:cs typeface="Verdana"/>
              </a:rPr>
              <a:t>Web  </a:t>
            </a:r>
            <a:r>
              <a:rPr sz="1400" spc="5" dirty="0">
                <a:latin typeface="Verdana"/>
                <a:cs typeface="Verdana"/>
              </a:rPr>
              <a:t>Application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-15" dirty="0">
                <a:latin typeface="Verdana"/>
                <a:cs typeface="Verdana"/>
              </a:rPr>
              <a:t>React </a:t>
            </a:r>
            <a:r>
              <a:rPr sz="1400" spc="5" dirty="0">
                <a:latin typeface="Verdana"/>
                <a:cs typeface="Verdana"/>
              </a:rPr>
              <a:t>with Authentication</a:t>
            </a:r>
            <a:r>
              <a:rPr sz="1400" spc="-3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with  </a:t>
            </a:r>
            <a:r>
              <a:rPr sz="1400" spc="10" dirty="0">
                <a:latin typeface="Verdana"/>
                <a:cs typeface="Verdana"/>
              </a:rPr>
              <a:t>routing</a:t>
            </a:r>
            <a:endParaRPr sz="1400" dirty="0">
              <a:latin typeface="Verdana"/>
              <a:cs typeface="Verdana"/>
            </a:endParaRPr>
          </a:p>
          <a:p>
            <a:pPr marL="186055" marR="5080" indent="-173990">
              <a:lnSpc>
                <a:spcPct val="114399"/>
              </a:lnSpc>
              <a:spcBef>
                <a:spcPts val="994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5" dirty="0">
                <a:latin typeface="Verdana"/>
                <a:cs typeface="Verdana"/>
              </a:rPr>
              <a:t>developing </a:t>
            </a:r>
            <a:r>
              <a:rPr sz="1400" spc="-5" dirty="0">
                <a:latin typeface="Verdana"/>
                <a:cs typeface="Verdana"/>
              </a:rPr>
              <a:t>web</a:t>
            </a:r>
            <a:r>
              <a:rPr sz="1400" spc="-2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pages  </a:t>
            </a:r>
            <a:r>
              <a:rPr sz="1400" spc="10" dirty="0">
                <a:latin typeface="Verdana"/>
                <a:cs typeface="Verdana"/>
              </a:rPr>
              <a:t>using </a:t>
            </a:r>
            <a:r>
              <a:rPr sz="1400" dirty="0">
                <a:latin typeface="Verdana"/>
                <a:cs typeface="Verdana"/>
              </a:rPr>
              <a:t>HTML5, CSS,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15" dirty="0">
                <a:latin typeface="Verdana"/>
                <a:cs typeface="Verdana"/>
              </a:rPr>
              <a:t>TypeScript, </a:t>
            </a:r>
            <a:r>
              <a:rPr sz="1400" dirty="0">
                <a:latin typeface="Verdana"/>
                <a:cs typeface="Verdana"/>
              </a:rPr>
              <a:t>Good  understanding of Document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5" dirty="0">
                <a:latin typeface="Verdana"/>
                <a:cs typeface="Verdana"/>
              </a:rPr>
              <a:t>Model  </a:t>
            </a:r>
            <a:r>
              <a:rPr sz="1400" dirty="0">
                <a:latin typeface="Verdana"/>
                <a:cs typeface="Verdana"/>
              </a:rPr>
              <a:t>(DOM) and DOM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Functions</a:t>
            </a:r>
            <a:endParaRPr sz="1400" dirty="0">
              <a:latin typeface="Verdana"/>
              <a:cs typeface="Verdana"/>
            </a:endParaRPr>
          </a:p>
          <a:p>
            <a:pPr marL="186055" marR="324485" indent="-173990">
              <a:lnSpc>
                <a:spcPct val="113599"/>
              </a:lnSpc>
              <a:spcBef>
                <a:spcPts val="100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15" dirty="0">
                <a:latin typeface="Verdana"/>
                <a:cs typeface="Verdana"/>
              </a:rPr>
              <a:t>Ready </a:t>
            </a:r>
            <a:r>
              <a:rPr sz="1400" spc="-5" dirty="0">
                <a:latin typeface="Verdana"/>
                <a:cs typeface="Verdana"/>
              </a:rPr>
              <a:t>to </a:t>
            </a:r>
            <a:r>
              <a:rPr sz="1400" spc="5" dirty="0">
                <a:latin typeface="Verdana"/>
                <a:cs typeface="Verdana"/>
              </a:rPr>
              <a:t>learn </a:t>
            </a:r>
            <a:r>
              <a:rPr sz="1400" dirty="0">
                <a:latin typeface="Verdana"/>
                <a:cs typeface="Verdana"/>
              </a:rPr>
              <a:t>new </a:t>
            </a:r>
            <a:r>
              <a:rPr sz="1400" spc="5" dirty="0">
                <a:latin typeface="Verdana"/>
                <a:cs typeface="Verdana"/>
              </a:rPr>
              <a:t>technologies </a:t>
            </a:r>
            <a:r>
              <a:rPr sz="1400" spc="-5" dirty="0">
                <a:latin typeface="Verdana"/>
                <a:cs typeface="Verdana"/>
              </a:rPr>
              <a:t>and  </a:t>
            </a:r>
            <a:r>
              <a:rPr sz="1400" spc="10" dirty="0">
                <a:latin typeface="Verdana"/>
                <a:cs typeface="Verdana"/>
              </a:rPr>
              <a:t>implement </a:t>
            </a:r>
            <a:r>
              <a:rPr sz="1400" spc="-5" dirty="0">
                <a:latin typeface="Verdana"/>
                <a:cs typeface="Verdana"/>
              </a:rPr>
              <a:t>them </a:t>
            </a:r>
            <a:r>
              <a:rPr sz="1400" spc="5" dirty="0">
                <a:latin typeface="Verdana"/>
                <a:cs typeface="Verdana"/>
              </a:rPr>
              <a:t>for </a:t>
            </a:r>
            <a:r>
              <a:rPr sz="1400" dirty="0">
                <a:latin typeface="Verdana"/>
                <a:cs typeface="Verdana"/>
              </a:rPr>
              <a:t>the Future</a:t>
            </a:r>
            <a:r>
              <a:rPr sz="1400" spc="-229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Knowledge  improvement.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895598" y="262362"/>
            <a:ext cx="3200401" cy="3347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pc="-15" dirty="0"/>
              <a:t>POOJA KUMARI</a:t>
            </a:r>
            <a:endParaRPr spc="-10" dirty="0"/>
          </a:p>
        </p:txBody>
      </p:sp>
      <p:sp>
        <p:nvSpPr>
          <p:cNvPr id="17" name="object 17">
            <a:hlinkClick r:id="rId5"/>
          </p:cNvPr>
          <p:cNvSpPr/>
          <p:nvPr/>
        </p:nvSpPr>
        <p:spPr>
          <a:xfrm>
            <a:off x="4741164" y="6319116"/>
            <a:ext cx="468527" cy="470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5238369" y="6400800"/>
            <a:ext cx="3991355" cy="47384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lang="en-US" u="sng" dirty="0">
                <a:solidFill>
                  <a:srgbClr val="0000FF"/>
                </a:solidFill>
                <a:latin typeface="Arial MT"/>
                <a:ea typeface="Arial MT"/>
                <a:cs typeface="Arial MT"/>
              </a:rPr>
              <a:t>https://github.com/PoojaKumari-310</a:t>
            </a:r>
            <a:endParaRPr lang="en-IN" sz="1800" dirty="0">
              <a:effectLst/>
              <a:latin typeface="Arial MT"/>
              <a:ea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endParaRPr sz="11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95597" y="1247636"/>
            <a:ext cx="3395219" cy="100604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2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Base </a:t>
            </a:r>
            <a:r>
              <a:rPr sz="1650" b="1" spc="7" baseline="2525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650" b="1" spc="-6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200" b="1" spc="10" baseline="2525" dirty="0">
                <a:solidFill>
                  <a:srgbClr val="FFFFFF"/>
                </a:solidFill>
                <a:latin typeface="Verdana"/>
                <a:cs typeface="Verdana"/>
              </a:rPr>
              <a:t>Mumbai</a:t>
            </a:r>
            <a:endParaRPr sz="12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Email ID:</a:t>
            </a:r>
            <a:r>
              <a:rPr lang="en-US" sz="1650" b="1" spc="195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200" b="1" spc="195" baseline="2525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pooja.t.kumari@capgemini.com</a:t>
            </a:r>
            <a:endParaRPr sz="12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89"/>
              </a:spcBef>
            </a:pP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Mobile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US"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8404945932, 6200733266</a:t>
            </a:r>
          </a:p>
          <a:p>
            <a:pPr marL="50800">
              <a:lnSpc>
                <a:spcPct val="100000"/>
              </a:lnSpc>
              <a:spcBef>
                <a:spcPts val="489"/>
              </a:spcBef>
            </a:pPr>
            <a:r>
              <a:rPr sz="1100" b="1" spc="1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100" b="1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aseline="-505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650" baseline="-505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23958" y="353643"/>
            <a:ext cx="2962275" cy="1722138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Education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 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certificates  </a:t>
            </a:r>
            <a:r>
              <a:rPr sz="1000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:</a:t>
            </a:r>
            <a:r>
              <a:rPr sz="1000" spc="-30" dirty="0">
                <a:latin typeface="Verdana"/>
                <a:cs typeface="Verdana"/>
              </a:rPr>
              <a:t> </a:t>
            </a:r>
            <a:endParaRPr lang="en-US" sz="1000" spc="-30" dirty="0">
              <a:latin typeface="Verdana"/>
              <a:cs typeface="Verdana"/>
            </a:endParaRPr>
          </a:p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lang="en-US" sz="1000" spc="-30" dirty="0">
                <a:latin typeface="Verdana"/>
                <a:cs typeface="Verdana"/>
              </a:rPr>
              <a:t>Bachelor Of Technology</a:t>
            </a:r>
          </a:p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lang="en-US" sz="1000" spc="-30" dirty="0">
                <a:latin typeface="Verdana"/>
                <a:cs typeface="Verdana"/>
              </a:rPr>
              <a:t>Computer Science &amp; Engineering :</a:t>
            </a:r>
          </a:p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000" spc="5" dirty="0">
                <a:latin typeface="Verdana"/>
                <a:cs typeface="Verdana"/>
              </a:rPr>
              <a:t>201</a:t>
            </a:r>
            <a:r>
              <a:rPr lang="en-IN" sz="1000" spc="5" dirty="0">
                <a:latin typeface="Verdana"/>
                <a:cs typeface="Verdana"/>
              </a:rPr>
              <a:t>7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lang="en-IN" sz="1000" dirty="0">
                <a:latin typeface="Verdana"/>
                <a:cs typeface="Verdana"/>
              </a:rPr>
              <a:t>–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20</a:t>
            </a:r>
            <a:r>
              <a:rPr lang="en-IN" sz="1000" spc="10" dirty="0">
                <a:latin typeface="Verdana"/>
                <a:cs typeface="Verdana"/>
              </a:rPr>
              <a:t>21</a:t>
            </a:r>
          </a:p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lang="en-IN" sz="1200" b="1" spc="10" dirty="0">
                <a:solidFill>
                  <a:schemeClr val="accent1"/>
                </a:solidFill>
                <a:latin typeface="Verdana"/>
                <a:cs typeface="Verdana"/>
              </a:rPr>
              <a:t>Skills     </a:t>
            </a:r>
            <a:endParaRPr sz="1200" b="1" dirty="0">
              <a:solidFill>
                <a:schemeClr val="accent1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IN" sz="1000" b="1" spc="5" dirty="0">
                <a:solidFill>
                  <a:srgbClr val="006FAC"/>
                </a:solidFill>
                <a:latin typeface="Verdana"/>
                <a:cs typeface="Verdana"/>
              </a:rPr>
              <a:t>                          </a:t>
            </a: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endParaRPr lang="en-IN" sz="1000" b="1" spc="5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endParaRPr sz="1000" dirty="0">
              <a:latin typeface="Verdana"/>
              <a:cs typeface="Verdan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88989F-DF52-4DD8-A64B-0D963A9635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392" y="259871"/>
            <a:ext cx="1797530" cy="17975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294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MT</vt:lpstr>
      <vt:lpstr>Calibri</vt:lpstr>
      <vt:lpstr>Carlito</vt:lpstr>
      <vt:lpstr>Segoe UI</vt:lpstr>
      <vt:lpstr>Verdana</vt:lpstr>
      <vt:lpstr>Office Theme</vt:lpstr>
      <vt:lpstr>POOJA KUMARI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Kushal Hiremath</dc:title>
  <cp:lastModifiedBy>Kumari, Pooja</cp:lastModifiedBy>
  <cp:revision>17</cp:revision>
  <dcterms:created xsi:type="dcterms:W3CDTF">2022-06-20T12:42:38Z</dcterms:created>
  <dcterms:modified xsi:type="dcterms:W3CDTF">2022-06-20T21:43:09Z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2022-06-20T00:00:00Z</vt:filetime>
  </property>
</Properties>
</file>