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71" r:id="rId6"/>
    <p:sldId id="275" r:id="rId7"/>
    <p:sldId id="276" r:id="rId8"/>
    <p:sldId id="280" r:id="rId9"/>
    <p:sldId id="281" r:id="rId10"/>
    <p:sldId id="273" r:id="rId11"/>
    <p:sldId id="274" r:id="rId12"/>
    <p:sldId id="277" r:id="rId13"/>
    <p:sldId id="278" r:id="rId14"/>
    <p:sldId id="27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67463" autoAdjust="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A2E547D-1406-4A6F-8F93-E441204CE6E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667F8A-B889-49B3-AC77-5DDF11A08A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B2889B-A0AC-4482-8592-5C96F2309420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AFD4F-C0E7-421C-AF77-6F9CC963C9C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74AB9F-6726-4FB1-8769-82E23336CEB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529299-61FF-4B93-ADA6-2FD5975D6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270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0EB223-FFC0-462A-A3B8-EAA7CE0F8CBD}" type="datetimeFigureOut">
              <a:rPr lang="en-US" smtClean="0"/>
              <a:t>11/30/2023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849E9A-41F7-4779-A581-48A7C374A2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518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718B7-7F68-4CC9-8291-332587FA3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81D6BB-0446-49E8-8677-EADF274E95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AEE24-534A-40F1-99E4-00B7D5FD9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11/30/2023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94011-48FF-493D-8286-F62D34552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0EFCD-7E72-4882-86DC-2F371D7D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813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47D73-EDDA-49A6-BA12-1CA980DA9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89B82E-4CA1-47A5-B133-FBD4D8A839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A267F-D142-4D04-9F03-6CB099E6F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11/30/2023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127CA-154D-4E90-B776-A2EE71F78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F0BA5-F4EE-4282-B111-76B869BE2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408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56E92A-52E0-4710-BDEF-0A15346854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A240E1-5EB0-47FD-AA37-BF945D136C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14243-F1E4-487A-ABEC-30516A01D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11/30/2023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58244-98FD-472D-AB8C-075F71C10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98D5A-820D-4519-967F-33320971C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4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334F3-0709-471B-A734-C4B404F55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95016-AF78-4708-9C5F-21110C197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EA2D1-B124-4454-AFDC-EA60A14BA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11/30/2023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58000-F9D7-4A53-A6C5-E5E815422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22AAD-0D08-4F47-8D5A-EFE29017E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046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36159-1280-4EE9-96D3-A56BD5826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A27A78-1874-488A-B215-7D763D338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BB3D1-3138-4B69-BF5D-4B1A21345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11/30/2023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F90C5-31F4-4A22-AC00-3FB5ED291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F787E-B946-4091-ABC6-F9DB06BBE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272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CAA11-CC97-44E5-AE4D-808FD741A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AB6CB-9460-4BCA-86C5-5F26357AB8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FAB0F6-401D-4BAF-A300-65AD684DF9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561BBA-B185-4B45-B152-3D320E15F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11/30/2023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1CD760-96AC-4821-A56B-0B805F2FA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50665-D5B5-4D0B-B2F0-CB6B027CD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061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A47C3-C498-415A-A057-E19BCEB5F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6677F-2712-4810-A3AA-56FA75386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71B54A-6775-4978-8E19-32694C9B5E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BA1303-B245-476D-BD02-A4E4A359F6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8E898F-5B79-46F1-89C1-F827997CC4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417A4D-2EC9-4294-BFF4-EAE22EE10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11/30/2023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50E317-3602-42A1-BB7F-0184072E8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CE2C97-E26C-4A8B-93A0-B01E2C7F4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698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F68FC-5755-447A-8D7F-9ADED3E99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B50287-81AA-46CA-8CB3-53A7F8313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11/30/2023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1BA4AA-02C9-459E-9362-3DA60E3B5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2A2C8F-DBB4-4235-A67E-FB4039D9A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395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6ACAA5-F8E7-46E9-8BA7-A510948B6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11/30/2023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F2DEE8-5654-4DCA-A8D0-D883E52B6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B179A5-4329-4057-9DEB-5B6E3AD11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790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1DA80-336B-4DBB-91A1-6E3E4B3C2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0D456-F0A3-4789-A310-A23F01B2E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8A8B05-7071-44D4-80F7-3E8191C9A4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D8562E-E6F1-449B-909C-98426BA86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11/30/2023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B47A9A-FB08-407B-A73A-0AC513F0F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FF841F-796A-4FE6-B5E0-C8A498679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84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D474D-6779-4C23-BD3C-82F5DC3E3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21096C-E430-49C7-A801-21C0BD95DC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24828F-334F-4A50-850D-10684F2452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3293F4-2B70-4BB5-A982-219E4133E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11/30/2023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F9A86F-B378-4759-B50E-2E0BFAE62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A95BDC-FC58-4638-AA59-A3DA9931F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833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80BC3B-525F-4038-9330-0729879F9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29186-93D7-46FA-AE02-36D942604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F1CEB-0530-4996-BAEF-2E6A04DAD6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F21A4-E71B-4D3A-AF45-E989C23A7BB1}" type="datetimeFigureOut">
              <a:rPr lang="en-US" smtClean="0"/>
              <a:t>11/30/2023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CFF3D-7353-4B4D-9E75-FA835E06E7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2C8D6-8B0B-4982-9EE4-AA823C69C3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604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1AC0E-7195-4ACF-AA0A-5E2923A98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4295" y="4522156"/>
            <a:ext cx="5609222" cy="1363215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4400" dirty="0" smtClean="0">
                <a:latin typeface="Franklin Gothic Book" panose="020B0503020102020204" pitchFamily="34" charset="0"/>
                <a:cs typeface="Segoe UI" panose="020B0502040204020203" pitchFamily="34" charset="0"/>
              </a:rPr>
              <a:t>Sign Language to Text converter using Arduino</a:t>
            </a:r>
            <a:endParaRPr lang="en-US" sz="4400" dirty="0">
              <a:latin typeface="Franklin Gothic Book" panose="020B0503020102020204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4253EE-4FA2-4843-BE27-C7D5B08FFB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4296" y="3945418"/>
            <a:ext cx="5609219" cy="576738"/>
          </a:xfrm>
        </p:spPr>
        <p:txBody>
          <a:bodyPr anchor="b">
            <a:normAutofit/>
          </a:bodyPr>
          <a:lstStyle/>
          <a:p>
            <a:pPr algn="l"/>
            <a:r>
              <a:rPr lang="en-US" sz="2000" dirty="0" smtClean="0">
                <a:latin typeface="Franklin Gothic Book" panose="020B0503020102020204" pitchFamily="34" charset="0"/>
              </a:rPr>
              <a:t>MINI PROJECT</a:t>
            </a:r>
            <a:endParaRPr lang="en-US" sz="2000" dirty="0">
              <a:latin typeface="Franklin Gothic Book" panose="020B0503020102020204" pitchFamily="34" charset="0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6E384F5-137A-40B1-97F0-694CC6ECD59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22218"/>
            <a:ext cx="3730752" cy="4735782"/>
          </a:xfrm>
          <a:custGeom>
            <a:avLst/>
            <a:gdLst>
              <a:gd name="connsiteX0" fmla="*/ 640080 w 3730752"/>
              <a:gd name="connsiteY0" fmla="*/ 0 h 4735782"/>
              <a:gd name="connsiteX1" fmla="*/ 3730752 w 3730752"/>
              <a:gd name="connsiteY1" fmla="*/ 3090672 h 4735782"/>
              <a:gd name="connsiteX2" fmla="*/ 3357725 w 3730752"/>
              <a:gd name="connsiteY2" fmla="*/ 4563870 h 4735782"/>
              <a:gd name="connsiteX3" fmla="*/ 3253285 w 3730752"/>
              <a:gd name="connsiteY3" fmla="*/ 4735782 h 4735782"/>
              <a:gd name="connsiteX4" fmla="*/ 0 w 3730752"/>
              <a:gd name="connsiteY4" fmla="*/ 4735782 h 4735782"/>
              <a:gd name="connsiteX5" fmla="*/ 0 w 3730752"/>
              <a:gd name="connsiteY5" fmla="*/ 67215 h 4735782"/>
              <a:gd name="connsiteX6" fmla="*/ 17202 w 3730752"/>
              <a:gd name="connsiteY6" fmla="*/ 62792 h 4735782"/>
              <a:gd name="connsiteX7" fmla="*/ 640080 w 3730752"/>
              <a:gd name="connsiteY7" fmla="*/ 0 h 4735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30752" h="4735782">
                <a:moveTo>
                  <a:pt x="640080" y="0"/>
                </a:moveTo>
                <a:cubicBezTo>
                  <a:pt x="2347011" y="0"/>
                  <a:pt x="3730752" y="1383741"/>
                  <a:pt x="3730752" y="3090672"/>
                </a:cubicBezTo>
                <a:cubicBezTo>
                  <a:pt x="3730752" y="3624088"/>
                  <a:pt x="3595621" y="4125943"/>
                  <a:pt x="3357725" y="4563870"/>
                </a:cubicBezTo>
                <a:lnTo>
                  <a:pt x="3253285" y="4735782"/>
                </a:lnTo>
                <a:lnTo>
                  <a:pt x="0" y="4735782"/>
                </a:lnTo>
                <a:lnTo>
                  <a:pt x="0" y="67215"/>
                </a:lnTo>
                <a:lnTo>
                  <a:pt x="17202" y="62792"/>
                </a:lnTo>
                <a:cubicBezTo>
                  <a:pt x="218397" y="21621"/>
                  <a:pt x="426714" y="0"/>
                  <a:pt x="64008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EBA87361-6D30-46E4-834B-719CF59055E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8332"/>
            <a:ext cx="3564638" cy="4569668"/>
          </a:xfrm>
          <a:custGeom>
            <a:avLst/>
            <a:gdLst>
              <a:gd name="connsiteX0" fmla="*/ 640080 w 3564638"/>
              <a:gd name="connsiteY0" fmla="*/ 0 h 4569668"/>
              <a:gd name="connsiteX1" fmla="*/ 3564638 w 3564638"/>
              <a:gd name="connsiteY1" fmla="*/ 2924558 h 4569668"/>
              <a:gd name="connsiteX2" fmla="*/ 3065170 w 3564638"/>
              <a:gd name="connsiteY2" fmla="*/ 4559707 h 4569668"/>
              <a:gd name="connsiteX3" fmla="*/ 3057720 w 3564638"/>
              <a:gd name="connsiteY3" fmla="*/ 4569668 h 4569668"/>
              <a:gd name="connsiteX4" fmla="*/ 0 w 3564638"/>
              <a:gd name="connsiteY4" fmla="*/ 4569668 h 4569668"/>
              <a:gd name="connsiteX5" fmla="*/ 0 w 3564638"/>
              <a:gd name="connsiteY5" fmla="*/ 72448 h 4569668"/>
              <a:gd name="connsiteX6" fmla="*/ 50679 w 3564638"/>
              <a:gd name="connsiteY6" fmla="*/ 59417 h 4569668"/>
              <a:gd name="connsiteX7" fmla="*/ 640080 w 3564638"/>
              <a:gd name="connsiteY7" fmla="*/ 0 h 4569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64638" h="4569668">
                <a:moveTo>
                  <a:pt x="640080" y="0"/>
                </a:moveTo>
                <a:cubicBezTo>
                  <a:pt x="2255269" y="0"/>
                  <a:pt x="3564638" y="1309369"/>
                  <a:pt x="3564638" y="2924558"/>
                </a:cubicBezTo>
                <a:cubicBezTo>
                  <a:pt x="3564638" y="3530254"/>
                  <a:pt x="3380508" y="4092944"/>
                  <a:pt x="3065170" y="4559707"/>
                </a:cubicBezTo>
                <a:lnTo>
                  <a:pt x="3057720" y="4569668"/>
                </a:lnTo>
                <a:lnTo>
                  <a:pt x="0" y="4569668"/>
                </a:lnTo>
                <a:lnTo>
                  <a:pt x="0" y="72448"/>
                </a:lnTo>
                <a:lnTo>
                  <a:pt x="50679" y="59417"/>
                </a:lnTo>
                <a:cubicBezTo>
                  <a:pt x="241061" y="20459"/>
                  <a:pt x="438181" y="0"/>
                  <a:pt x="64008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9DBC4630-03DA-474F-BBCB-BA3AE6B317A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1982" y="-4332"/>
            <a:ext cx="4242816" cy="2454158"/>
          </a:xfrm>
          <a:custGeom>
            <a:avLst/>
            <a:gdLst>
              <a:gd name="connsiteX0" fmla="*/ 28633 w 4242816"/>
              <a:gd name="connsiteY0" fmla="*/ 0 h 2454158"/>
              <a:gd name="connsiteX1" fmla="*/ 4214183 w 4242816"/>
              <a:gd name="connsiteY1" fmla="*/ 0 h 2454158"/>
              <a:gd name="connsiteX2" fmla="*/ 4231864 w 4242816"/>
              <a:gd name="connsiteY2" fmla="*/ 115848 h 2454158"/>
              <a:gd name="connsiteX3" fmla="*/ 4242816 w 4242816"/>
              <a:gd name="connsiteY3" fmla="*/ 332750 h 2454158"/>
              <a:gd name="connsiteX4" fmla="*/ 2121408 w 4242816"/>
              <a:gd name="connsiteY4" fmla="*/ 2454158 h 2454158"/>
              <a:gd name="connsiteX5" fmla="*/ 0 w 4242816"/>
              <a:gd name="connsiteY5" fmla="*/ 332750 h 2454158"/>
              <a:gd name="connsiteX6" fmla="*/ 10953 w 4242816"/>
              <a:gd name="connsiteY6" fmla="*/ 115848 h 2454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42816" h="2454158">
                <a:moveTo>
                  <a:pt x="28633" y="0"/>
                </a:moveTo>
                <a:lnTo>
                  <a:pt x="4214183" y="0"/>
                </a:lnTo>
                <a:lnTo>
                  <a:pt x="4231864" y="115848"/>
                </a:lnTo>
                <a:cubicBezTo>
                  <a:pt x="4239106" y="187164"/>
                  <a:pt x="4242816" y="259524"/>
                  <a:pt x="4242816" y="332750"/>
                </a:cubicBezTo>
                <a:cubicBezTo>
                  <a:pt x="4242816" y="1504371"/>
                  <a:pt x="3293029" y="2454158"/>
                  <a:pt x="2121408" y="2454158"/>
                </a:cubicBezTo>
                <a:cubicBezTo>
                  <a:pt x="949787" y="2454158"/>
                  <a:pt x="0" y="1504371"/>
                  <a:pt x="0" y="332750"/>
                </a:cubicBezTo>
                <a:cubicBezTo>
                  <a:pt x="0" y="259524"/>
                  <a:pt x="3710" y="187164"/>
                  <a:pt x="10953" y="115848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D89DB1C0-FEEC-4CB6-88B2-F9C5562E09D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574" y="0"/>
            <a:ext cx="3913632" cy="2285234"/>
          </a:xfrm>
          <a:custGeom>
            <a:avLst/>
            <a:gdLst>
              <a:gd name="connsiteX0" fmla="*/ 29691 w 3913632"/>
              <a:gd name="connsiteY0" fmla="*/ 0 h 2285234"/>
              <a:gd name="connsiteX1" fmla="*/ 3883942 w 3913632"/>
              <a:gd name="connsiteY1" fmla="*/ 0 h 2285234"/>
              <a:gd name="connsiteX2" fmla="*/ 3903529 w 3913632"/>
              <a:gd name="connsiteY2" fmla="*/ 128345 h 2285234"/>
              <a:gd name="connsiteX3" fmla="*/ 3913632 w 3913632"/>
              <a:gd name="connsiteY3" fmla="*/ 328418 h 2285234"/>
              <a:gd name="connsiteX4" fmla="*/ 1956816 w 3913632"/>
              <a:gd name="connsiteY4" fmla="*/ 2285234 h 2285234"/>
              <a:gd name="connsiteX5" fmla="*/ 0 w 3913632"/>
              <a:gd name="connsiteY5" fmla="*/ 328418 h 2285234"/>
              <a:gd name="connsiteX6" fmla="*/ 10103 w 3913632"/>
              <a:gd name="connsiteY6" fmla="*/ 128345 h 2285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3632" h="2285234">
                <a:moveTo>
                  <a:pt x="29691" y="0"/>
                </a:moveTo>
                <a:lnTo>
                  <a:pt x="3883942" y="0"/>
                </a:lnTo>
                <a:lnTo>
                  <a:pt x="3903529" y="128345"/>
                </a:lnTo>
                <a:cubicBezTo>
                  <a:pt x="3910210" y="194127"/>
                  <a:pt x="3913632" y="260873"/>
                  <a:pt x="3913632" y="328418"/>
                </a:cubicBezTo>
                <a:cubicBezTo>
                  <a:pt x="3913632" y="1409138"/>
                  <a:pt x="3037536" y="2285234"/>
                  <a:pt x="1956816" y="2285234"/>
                </a:cubicBezTo>
                <a:cubicBezTo>
                  <a:pt x="876096" y="2285234"/>
                  <a:pt x="0" y="1409138"/>
                  <a:pt x="0" y="328418"/>
                </a:cubicBezTo>
                <a:cubicBezTo>
                  <a:pt x="0" y="260873"/>
                  <a:pt x="3422" y="194127"/>
                  <a:pt x="10103" y="12834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8418A25-6EAC-4140-BFE6-284E1925B5E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117" y="615908"/>
            <a:ext cx="3182112" cy="3182112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8163D1C-ED91-4D5F-A33B-CF1256B270D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67709" y="780500"/>
            <a:ext cx="2852928" cy="28529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31103AB2-C090-458F-B752-294F23AFA8A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2568" y="-4331"/>
            <a:ext cx="3439432" cy="3785157"/>
          </a:xfrm>
          <a:custGeom>
            <a:avLst/>
            <a:gdLst>
              <a:gd name="connsiteX0" fmla="*/ 198262 w 3439432"/>
              <a:gd name="connsiteY0" fmla="*/ 0 h 3785157"/>
              <a:gd name="connsiteX1" fmla="*/ 3439432 w 3439432"/>
              <a:gd name="connsiteY1" fmla="*/ 0 h 3785157"/>
              <a:gd name="connsiteX2" fmla="*/ 3439432 w 3439432"/>
              <a:gd name="connsiteY2" fmla="*/ 3697836 h 3785157"/>
              <a:gd name="connsiteX3" fmla="*/ 3318024 w 3439432"/>
              <a:gd name="connsiteY3" fmla="*/ 3729054 h 3785157"/>
              <a:gd name="connsiteX4" fmla="*/ 2761488 w 3439432"/>
              <a:gd name="connsiteY4" fmla="*/ 3785157 h 3785157"/>
              <a:gd name="connsiteX5" fmla="*/ 0 w 3439432"/>
              <a:gd name="connsiteY5" fmla="*/ 1023669 h 3785157"/>
              <a:gd name="connsiteX6" fmla="*/ 124151 w 3439432"/>
              <a:gd name="connsiteY6" fmla="*/ 202487 h 3785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39432" h="3785157">
                <a:moveTo>
                  <a:pt x="198262" y="0"/>
                </a:moveTo>
                <a:lnTo>
                  <a:pt x="3439432" y="0"/>
                </a:lnTo>
                <a:lnTo>
                  <a:pt x="3439432" y="3697836"/>
                </a:lnTo>
                <a:lnTo>
                  <a:pt x="3318024" y="3729054"/>
                </a:lnTo>
                <a:cubicBezTo>
                  <a:pt x="3138258" y="3765839"/>
                  <a:pt x="2952129" y="3785157"/>
                  <a:pt x="2761488" y="3785157"/>
                </a:cubicBezTo>
                <a:cubicBezTo>
                  <a:pt x="1236360" y="3785157"/>
                  <a:pt x="0" y="2548797"/>
                  <a:pt x="0" y="1023669"/>
                </a:cubicBezTo>
                <a:cubicBezTo>
                  <a:pt x="0" y="737708"/>
                  <a:pt x="43466" y="461898"/>
                  <a:pt x="124151" y="202487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83D471F3-782A-4BA1-9CAB-FF5CDF0A75E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8761" y="-4332"/>
            <a:ext cx="3273238" cy="3618965"/>
          </a:xfrm>
          <a:custGeom>
            <a:avLst/>
            <a:gdLst>
              <a:gd name="connsiteX0" fmla="*/ 210437 w 3273238"/>
              <a:gd name="connsiteY0" fmla="*/ 0 h 3618965"/>
              <a:gd name="connsiteX1" fmla="*/ 3273238 w 3273238"/>
              <a:gd name="connsiteY1" fmla="*/ 0 h 3618965"/>
              <a:gd name="connsiteX2" fmla="*/ 3273238 w 3273238"/>
              <a:gd name="connsiteY2" fmla="*/ 3526409 h 3618965"/>
              <a:gd name="connsiteX3" fmla="*/ 3118338 w 3273238"/>
              <a:gd name="connsiteY3" fmla="*/ 3566238 h 3618965"/>
              <a:gd name="connsiteX4" fmla="*/ 2595295 w 3273238"/>
              <a:gd name="connsiteY4" fmla="*/ 3618965 h 3618965"/>
              <a:gd name="connsiteX5" fmla="*/ 0 w 3273238"/>
              <a:gd name="connsiteY5" fmla="*/ 1023670 h 3618965"/>
              <a:gd name="connsiteX6" fmla="*/ 203951 w 3273238"/>
              <a:gd name="connsiteY6" fmla="*/ 13464 h 3618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73238" h="3618965">
                <a:moveTo>
                  <a:pt x="210437" y="0"/>
                </a:moveTo>
                <a:lnTo>
                  <a:pt x="3273238" y="0"/>
                </a:lnTo>
                <a:lnTo>
                  <a:pt x="3273238" y="3526409"/>
                </a:lnTo>
                <a:lnTo>
                  <a:pt x="3118338" y="3566238"/>
                </a:lnTo>
                <a:cubicBezTo>
                  <a:pt x="2949390" y="3600810"/>
                  <a:pt x="2774463" y="3618965"/>
                  <a:pt x="2595295" y="3618965"/>
                </a:cubicBezTo>
                <a:cubicBezTo>
                  <a:pt x="1161953" y="3618965"/>
                  <a:pt x="0" y="2457012"/>
                  <a:pt x="0" y="1023670"/>
                </a:cubicBezTo>
                <a:cubicBezTo>
                  <a:pt x="0" y="665335"/>
                  <a:pt x="72622" y="323961"/>
                  <a:pt x="203951" y="1346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686" y="0"/>
            <a:ext cx="1772223" cy="177222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74" y="3633428"/>
            <a:ext cx="1847751" cy="261181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910" y="1516717"/>
            <a:ext cx="1343692" cy="121100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4794" y="562261"/>
            <a:ext cx="2568205" cy="17229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23989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063" y="494445"/>
            <a:ext cx="7680960" cy="597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834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156868"/>
          </a:xfrm>
        </p:spPr>
        <p:txBody>
          <a:bodyPr/>
          <a:lstStyle/>
          <a:p>
            <a:pPr algn="ctr"/>
            <a:r>
              <a:rPr lang="en-GB" dirty="0" smtClean="0"/>
              <a:t>THANK  YOU</a:t>
            </a:r>
            <a:br>
              <a:rPr lang="en-GB" dirty="0" smtClean="0"/>
            </a:b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101737"/>
            <a:ext cx="10515600" cy="1987913"/>
          </a:xfrm>
        </p:spPr>
        <p:txBody>
          <a:bodyPr/>
          <a:lstStyle/>
          <a:p>
            <a:pPr algn="r"/>
            <a:r>
              <a:rPr lang="en-GB" dirty="0" smtClean="0">
                <a:solidFill>
                  <a:schemeClr val="tx1"/>
                </a:solidFill>
              </a:rPr>
              <a:t>Group Members:</a:t>
            </a:r>
          </a:p>
          <a:p>
            <a:pPr algn="r"/>
            <a:r>
              <a:rPr lang="en-GB" dirty="0" smtClean="0">
                <a:solidFill>
                  <a:schemeClr val="tx1"/>
                </a:solidFill>
              </a:rPr>
              <a:t>Pooja </a:t>
            </a:r>
            <a:r>
              <a:rPr lang="en-GB" dirty="0" err="1" smtClean="0">
                <a:solidFill>
                  <a:schemeClr val="tx1"/>
                </a:solidFill>
              </a:rPr>
              <a:t>Mulbagal</a:t>
            </a:r>
            <a:r>
              <a:rPr lang="en-GB" dirty="0" smtClean="0">
                <a:solidFill>
                  <a:schemeClr val="tx1"/>
                </a:solidFill>
              </a:rPr>
              <a:t> UEC2021235</a:t>
            </a:r>
          </a:p>
          <a:p>
            <a:pPr algn="r"/>
            <a:r>
              <a:rPr lang="en-GB" dirty="0" err="1" smtClean="0">
                <a:solidFill>
                  <a:schemeClr val="tx1"/>
                </a:solidFill>
              </a:rPr>
              <a:t>Anushka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Paranjape</a:t>
            </a:r>
            <a:r>
              <a:rPr lang="en-GB" dirty="0" smtClean="0">
                <a:solidFill>
                  <a:schemeClr val="tx1"/>
                </a:solidFill>
              </a:rPr>
              <a:t> UEC2021243</a:t>
            </a:r>
          </a:p>
          <a:p>
            <a:pPr algn="r"/>
            <a:r>
              <a:rPr lang="en-GB" dirty="0" err="1" smtClean="0">
                <a:solidFill>
                  <a:schemeClr val="tx1"/>
                </a:solidFill>
              </a:rPr>
              <a:t>Poorva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Parmar</a:t>
            </a:r>
            <a:r>
              <a:rPr lang="en-GB" dirty="0" smtClean="0">
                <a:solidFill>
                  <a:schemeClr val="tx1"/>
                </a:solidFill>
              </a:rPr>
              <a:t> UEC2021245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720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>
                <a:latin typeface="Franklin Gothic Book" panose="020B0503020102020204" pitchFamily="34" charset="0"/>
              </a:rPr>
              <a:t>BLOCK DIAGRAM</a:t>
            </a:r>
            <a:endParaRPr lang="en-IN" b="1" dirty="0">
              <a:latin typeface="Franklin Gothic Book" panose="020B0503020102020204" pitchFamily="34" charset="0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1297418" y="1427343"/>
            <a:ext cx="9597164" cy="307934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66651" y="4362994"/>
            <a:ext cx="101498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en-IN" b="1" dirty="0" smtClean="0"/>
              <a:t>Initialization: </a:t>
            </a:r>
            <a:r>
              <a:rPr lang="en-IN" dirty="0" smtClean="0"/>
              <a:t>The </a:t>
            </a:r>
            <a:r>
              <a:rPr lang="en-IN" dirty="0"/>
              <a:t>system initializes and sets up the sensors, user interface, and other components.</a:t>
            </a:r>
          </a:p>
          <a:p>
            <a:pPr lvl="0" algn="just"/>
            <a:r>
              <a:rPr lang="en-IN" b="1" dirty="0"/>
              <a:t>Data </a:t>
            </a:r>
            <a:r>
              <a:rPr lang="en-IN" b="1" dirty="0" smtClean="0"/>
              <a:t>Acquisition: </a:t>
            </a:r>
            <a:r>
              <a:rPr lang="en-IN" dirty="0" smtClean="0"/>
              <a:t>The </a:t>
            </a:r>
            <a:r>
              <a:rPr lang="en-IN" dirty="0"/>
              <a:t>sensors continuously collect data on hand gestures and movements</a:t>
            </a:r>
            <a:r>
              <a:rPr lang="en-IN" dirty="0" smtClean="0"/>
              <a:t>.</a:t>
            </a:r>
            <a:endParaRPr lang="en-IN" dirty="0"/>
          </a:p>
          <a:p>
            <a:pPr lvl="0" algn="just"/>
            <a:r>
              <a:rPr lang="en-IN" b="1" dirty="0"/>
              <a:t>Conditional </a:t>
            </a:r>
            <a:r>
              <a:rPr lang="en-IN" b="1" dirty="0" smtClean="0"/>
              <a:t>Statements: </a:t>
            </a:r>
            <a:r>
              <a:rPr lang="en-IN" dirty="0" smtClean="0"/>
              <a:t>Based </a:t>
            </a:r>
            <a:r>
              <a:rPr lang="en-IN" dirty="0"/>
              <a:t>on the recognized gesture, the system uses conditional statements to determine the corresponding linguistic meaning. Each gesture is associated with specific letters or words</a:t>
            </a:r>
            <a:r>
              <a:rPr lang="en-IN" dirty="0" smtClean="0"/>
              <a:t>.</a:t>
            </a:r>
            <a:endParaRPr lang="en-IN" dirty="0"/>
          </a:p>
          <a:p>
            <a:pPr lvl="0" algn="just"/>
            <a:r>
              <a:rPr lang="en-IN" b="1" dirty="0"/>
              <a:t>Text Generation</a:t>
            </a:r>
            <a:r>
              <a:rPr lang="en-IN" b="1" dirty="0" smtClean="0"/>
              <a:t>: </a:t>
            </a:r>
            <a:r>
              <a:rPr lang="en-IN" dirty="0" smtClean="0"/>
              <a:t>Once </a:t>
            </a:r>
            <a:r>
              <a:rPr lang="en-IN" dirty="0"/>
              <a:t>the gesture is recognized and matched with the corresponding text, the system generates the text output. This text represents the sign language gesture</a:t>
            </a:r>
            <a:r>
              <a:rPr lang="en-IN" dirty="0" smtClean="0"/>
              <a:t>.</a:t>
            </a:r>
            <a:endParaRPr lang="en-IN" dirty="0"/>
          </a:p>
          <a:p>
            <a:pPr lvl="0" algn="just"/>
            <a:r>
              <a:rPr lang="en-IN" b="1" dirty="0"/>
              <a:t>User Interface Display</a:t>
            </a:r>
            <a:r>
              <a:rPr lang="en-IN" b="1" dirty="0" smtClean="0"/>
              <a:t>: </a:t>
            </a:r>
            <a:r>
              <a:rPr lang="en-IN" dirty="0" smtClean="0"/>
              <a:t>The </a:t>
            </a:r>
            <a:r>
              <a:rPr lang="en-IN" dirty="0"/>
              <a:t>recognized text is displayed on the user </a:t>
            </a:r>
            <a:r>
              <a:rPr lang="en-IN" dirty="0" smtClean="0"/>
              <a:t>interface.</a:t>
            </a:r>
          </a:p>
        </p:txBody>
      </p:sp>
    </p:spTree>
    <p:extLst>
      <p:ext uri="{BB962C8B-B14F-4D97-AF65-F5344CB8AC3E}">
        <p14:creationId xmlns:p14="http://schemas.microsoft.com/office/powerpoint/2010/main" val="383907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Hardware Components Used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b="1" dirty="0"/>
              <a:t>Arduino Board:</a:t>
            </a:r>
            <a:r>
              <a:rPr lang="en-GB" dirty="0"/>
              <a:t> The core microcontroller board for processing the input from sensors and buttons and controlling the LCD display</a:t>
            </a:r>
            <a:r>
              <a:rPr lang="en-GB" dirty="0" smtClean="0"/>
              <a:t>.</a:t>
            </a:r>
            <a:endParaRPr lang="en-GB" b="1" dirty="0" smtClean="0"/>
          </a:p>
          <a:p>
            <a:pPr algn="just"/>
            <a:r>
              <a:rPr lang="en-GB" b="1" dirty="0" smtClean="0"/>
              <a:t>Liquid Crystal </a:t>
            </a:r>
            <a:r>
              <a:rPr lang="en-GB" b="1" dirty="0"/>
              <a:t>Display:</a:t>
            </a:r>
            <a:r>
              <a:rPr lang="en-GB" dirty="0"/>
              <a:t> Used for displaying the recognized sign language alphabet or words.</a:t>
            </a:r>
          </a:p>
          <a:p>
            <a:pPr algn="just"/>
            <a:r>
              <a:rPr lang="en-GB" b="1" dirty="0" smtClean="0"/>
              <a:t>Metal Plates:</a:t>
            </a:r>
            <a:r>
              <a:rPr lang="en-GB" dirty="0" smtClean="0"/>
              <a:t> </a:t>
            </a:r>
            <a:r>
              <a:rPr lang="en-GB" dirty="0"/>
              <a:t>Five buttons </a:t>
            </a:r>
            <a:r>
              <a:rPr lang="en-GB" dirty="0" smtClean="0"/>
              <a:t>made with metal plates are </a:t>
            </a:r>
            <a:r>
              <a:rPr lang="en-GB" dirty="0"/>
              <a:t>used for input, representing different finger positions.</a:t>
            </a:r>
          </a:p>
          <a:p>
            <a:pPr algn="just"/>
            <a:r>
              <a:rPr lang="en-GB" b="1" dirty="0" smtClean="0"/>
              <a:t>Jumper cables and wires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315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Arduino UNO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en-GB" b="1" dirty="0" smtClean="0"/>
              <a:t>Flash </a:t>
            </a:r>
            <a:r>
              <a:rPr lang="en-GB" b="1" dirty="0"/>
              <a:t>Memory:</a:t>
            </a:r>
            <a:r>
              <a:rPr lang="en-GB" dirty="0"/>
              <a:t> The Arduino Uno has 32KB of flash memory, which is used for storing the project's code and program.</a:t>
            </a:r>
          </a:p>
          <a:p>
            <a:pPr algn="just"/>
            <a:r>
              <a:rPr lang="en-GB" b="1" dirty="0"/>
              <a:t>SRAM:</a:t>
            </a:r>
            <a:r>
              <a:rPr lang="en-GB" dirty="0"/>
              <a:t> It has 2KB of SRAM (Static Random Access Memory), which is crucial for temporarily storing data and variables during program execution.</a:t>
            </a:r>
          </a:p>
          <a:p>
            <a:pPr algn="just"/>
            <a:r>
              <a:rPr lang="en-GB" b="1" dirty="0"/>
              <a:t>EEPROM:</a:t>
            </a:r>
            <a:r>
              <a:rPr lang="en-GB" dirty="0"/>
              <a:t> The Uno includes 1KB of EEPROM (Electrically Erasable Programmable Read-Only Memory) for storing non-volatile data or configuration settings.</a:t>
            </a:r>
          </a:p>
          <a:p>
            <a:pPr algn="just"/>
            <a:r>
              <a:rPr lang="en-GB" b="1" dirty="0" err="1"/>
              <a:t>Input/Output</a:t>
            </a:r>
            <a:r>
              <a:rPr lang="en-GB" b="1" dirty="0"/>
              <a:t> Pins:</a:t>
            </a:r>
            <a:r>
              <a:rPr lang="en-GB" dirty="0"/>
              <a:t> It offers 14 digital input/output pins, of which six can be used as PWM (Pulse-Width Modulation) outputs, and six </a:t>
            </a:r>
            <a:r>
              <a:rPr lang="en-GB" dirty="0" err="1"/>
              <a:t>analog</a:t>
            </a:r>
            <a:r>
              <a:rPr lang="en-GB" dirty="0"/>
              <a:t> input pins. These pins are critical for connecting and controlling sensors and actuators.</a:t>
            </a:r>
          </a:p>
          <a:p>
            <a:pPr algn="just"/>
            <a:r>
              <a:rPr lang="en-GB" b="1" dirty="0"/>
              <a:t>Voltage Range:</a:t>
            </a:r>
            <a:r>
              <a:rPr lang="en-GB" dirty="0"/>
              <a:t> The Uno can be powered via a USB connection or an external power supply. It accepts a voltage range of 7-12V, which provides flexibility in power source options.</a:t>
            </a:r>
          </a:p>
          <a:p>
            <a:pPr algn="just"/>
            <a:r>
              <a:rPr lang="en-GB" b="1" dirty="0"/>
              <a:t>Operating Voltage:</a:t>
            </a:r>
            <a:r>
              <a:rPr lang="en-GB" dirty="0"/>
              <a:t> The board operates at 5V, which is compatible with many sensors and components commonly used in electronics projects</a:t>
            </a:r>
            <a:r>
              <a:rPr lang="en-GB" dirty="0" smtClean="0"/>
              <a:t>.</a:t>
            </a:r>
          </a:p>
          <a:p>
            <a:pPr algn="just"/>
            <a:r>
              <a:rPr lang="en-GB" b="1" dirty="0"/>
              <a:t>Open-Source Software:</a:t>
            </a:r>
            <a:r>
              <a:rPr lang="en-GB" dirty="0"/>
              <a:t> Arduino IDE is an open-source software environment used to program the board. It supports a large community and extensive libraries, making it accessible for developers.</a:t>
            </a:r>
          </a:p>
          <a:p>
            <a:pPr marL="0" indent="0" algn="just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536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Pin out Diagram</a:t>
            </a:r>
            <a:endParaRPr lang="en-IN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140" y="857794"/>
            <a:ext cx="5648325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88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Interfacing Diagram</a:t>
            </a:r>
            <a:endParaRPr lang="en-IN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1250" y="1873567"/>
            <a:ext cx="6681625" cy="4017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57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WHY ARDUINO?</a:t>
            </a:r>
            <a:endParaRPr lang="en-IN" b="1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893075"/>
              </p:ext>
            </p:extLst>
          </p:nvPr>
        </p:nvGraphicFramePr>
        <p:xfrm>
          <a:off x="418012" y="1335632"/>
          <a:ext cx="11064240" cy="5287286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688080">
                  <a:extLst>
                    <a:ext uri="{9D8B030D-6E8A-4147-A177-3AD203B41FA5}">
                      <a16:colId xmlns:a16="http://schemas.microsoft.com/office/drawing/2014/main" val="212946710"/>
                    </a:ext>
                  </a:extLst>
                </a:gridCol>
                <a:gridCol w="3688080">
                  <a:extLst>
                    <a:ext uri="{9D8B030D-6E8A-4147-A177-3AD203B41FA5}">
                      <a16:colId xmlns:a16="http://schemas.microsoft.com/office/drawing/2014/main" val="2520995385"/>
                    </a:ext>
                  </a:extLst>
                </a:gridCol>
                <a:gridCol w="3688080">
                  <a:extLst>
                    <a:ext uri="{9D8B030D-6E8A-4147-A177-3AD203B41FA5}">
                      <a16:colId xmlns:a16="http://schemas.microsoft.com/office/drawing/2014/main" val="3958287317"/>
                    </a:ext>
                  </a:extLst>
                </a:gridCol>
              </a:tblGrid>
              <a:tr h="329743">
                <a:tc>
                  <a:txBody>
                    <a:bodyPr/>
                    <a:lstStyle/>
                    <a:p>
                      <a:pPr fontAlgn="b"/>
                      <a:r>
                        <a:rPr lang="en-IN" dirty="0" smtClean="0">
                          <a:effectLst/>
                        </a:rPr>
                        <a:t>Aspect</a:t>
                      </a:r>
                      <a:endParaRPr lang="en-IN" b="1" dirty="0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>
                          <a:effectLst/>
                        </a:rPr>
                        <a:t>Arduino</a:t>
                      </a:r>
                      <a:endParaRPr lang="en-IN" b="1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>
                          <a:effectLst/>
                        </a:rPr>
                        <a:t>Raspberry Pi</a:t>
                      </a:r>
                      <a:endParaRPr lang="en-IN" b="1">
                        <a:effectLst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481858231"/>
                  </a:ext>
                </a:extLst>
              </a:tr>
              <a:tr h="558483">
                <a:tc>
                  <a:txBody>
                    <a:bodyPr/>
                    <a:lstStyle/>
                    <a:p>
                      <a:pPr fontAlgn="base"/>
                      <a:r>
                        <a:rPr lang="en-IN" dirty="0">
                          <a:effectLst/>
                        </a:rPr>
                        <a:t>Power Consumption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dirty="0">
                          <a:effectLst/>
                        </a:rPr>
                        <a:t>Low power </a:t>
                      </a:r>
                      <a:r>
                        <a:rPr lang="en-GB" dirty="0" smtClean="0">
                          <a:effectLst/>
                        </a:rPr>
                        <a:t>consumption</a:t>
                      </a:r>
                      <a:endParaRPr lang="en-GB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dirty="0">
                          <a:effectLst/>
                        </a:rPr>
                        <a:t>Higher power </a:t>
                      </a:r>
                      <a:r>
                        <a:rPr lang="en-GB" dirty="0" smtClean="0">
                          <a:effectLst/>
                        </a:rPr>
                        <a:t>consumption</a:t>
                      </a:r>
                      <a:endParaRPr lang="en-GB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7906184"/>
                  </a:ext>
                </a:extLst>
              </a:tr>
              <a:tr h="992777"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Real-time Processing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>
                          <a:effectLst/>
                        </a:rPr>
                        <a:t>Provides deterministic real-time processing capabilities, crucial for time-sensitive applications.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>
                          <a:effectLst/>
                        </a:rPr>
                        <a:t>Not designed for real-time processing, which might introduce delays.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2922546"/>
                  </a:ext>
                </a:extLst>
              </a:tr>
              <a:tr h="1018903">
                <a:tc>
                  <a:txBody>
                    <a:bodyPr/>
                    <a:lstStyle/>
                    <a:p>
                      <a:pPr fontAlgn="base"/>
                      <a:r>
                        <a:rPr lang="en-IN" dirty="0">
                          <a:effectLst/>
                        </a:rPr>
                        <a:t>Processing Power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>
                          <a:effectLst/>
                        </a:rPr>
                        <a:t>Limited processing power, which can be advantageous for specific applications where simplicity and efficiency are key.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>
                          <a:effectLst/>
                        </a:rPr>
                        <a:t>Offers significantly more processing power, which can be overkill for some projects and may introduce unnecessary complexity.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1461813"/>
                  </a:ext>
                </a:extLst>
              </a:tr>
              <a:tr h="1031965"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Customization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>
                          <a:effectLst/>
                        </a:rPr>
                        <a:t>Customizable for specific sensor and input requirements, making it efficient for the project's scope.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>
                          <a:effectLst/>
                        </a:rPr>
                        <a:t>Offers a wide range of capabilities, but this may lead to over-engineering for a simple project.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1252636"/>
                  </a:ext>
                </a:extLst>
              </a:tr>
              <a:tr h="1149581"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Use Cases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>
                          <a:effectLst/>
                        </a:rPr>
                        <a:t>Ideal for simple embedded systems and sensor-based projects where real-time responsiveness is essential.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dirty="0">
                          <a:effectLst/>
                        </a:rPr>
                        <a:t>Better suited for more complex applications and general-purpose computing tasks.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51741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000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445" y="365125"/>
            <a:ext cx="11482251" cy="1325563"/>
          </a:xfrm>
        </p:spPr>
        <p:txBody>
          <a:bodyPr>
            <a:normAutofit/>
          </a:bodyPr>
          <a:lstStyle/>
          <a:p>
            <a:r>
              <a:rPr lang="en-GB" sz="4000" b="1" dirty="0" smtClean="0"/>
              <a:t>Advantages of Combinational Circuit over Flex sensors</a:t>
            </a:r>
            <a:endParaRPr lang="en-IN" sz="4000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972192"/>
              </p:ext>
            </p:extLst>
          </p:nvPr>
        </p:nvGraphicFramePr>
        <p:xfrm>
          <a:off x="300445" y="1371600"/>
          <a:ext cx="11482251" cy="53949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827417">
                  <a:extLst>
                    <a:ext uri="{9D8B030D-6E8A-4147-A177-3AD203B41FA5}">
                      <a16:colId xmlns:a16="http://schemas.microsoft.com/office/drawing/2014/main" val="1428702165"/>
                    </a:ext>
                  </a:extLst>
                </a:gridCol>
                <a:gridCol w="3827417">
                  <a:extLst>
                    <a:ext uri="{9D8B030D-6E8A-4147-A177-3AD203B41FA5}">
                      <a16:colId xmlns:a16="http://schemas.microsoft.com/office/drawing/2014/main" val="3581304890"/>
                    </a:ext>
                  </a:extLst>
                </a:gridCol>
                <a:gridCol w="3827417">
                  <a:extLst>
                    <a:ext uri="{9D8B030D-6E8A-4147-A177-3AD203B41FA5}">
                      <a16:colId xmlns:a16="http://schemas.microsoft.com/office/drawing/2014/main" val="351112427"/>
                    </a:ext>
                  </a:extLst>
                </a:gridCol>
              </a:tblGrid>
              <a:tr h="360447">
                <a:tc>
                  <a:txBody>
                    <a:bodyPr/>
                    <a:lstStyle/>
                    <a:p>
                      <a:pPr fontAlgn="b"/>
                      <a:r>
                        <a:rPr lang="en-IN" dirty="0">
                          <a:effectLst/>
                        </a:rPr>
                        <a:t>Aspect</a:t>
                      </a:r>
                      <a:endParaRPr lang="en-IN" b="1" dirty="0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>
                          <a:effectLst/>
                        </a:rPr>
                        <a:t>Combinational Circuit</a:t>
                      </a:r>
                      <a:endParaRPr lang="en-IN" b="1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>
                          <a:effectLst/>
                        </a:rPr>
                        <a:t>Flex Sensors</a:t>
                      </a:r>
                      <a:endParaRPr lang="en-IN" b="1">
                        <a:effectLst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451286880"/>
                  </a:ext>
                </a:extLst>
              </a:tr>
              <a:tr h="630781"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Cost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>
                          <a:effectLst/>
                        </a:rPr>
                        <a:t>Generally lower cost as it uses basic electronic components.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>
                          <a:effectLst/>
                        </a:rPr>
                        <a:t>Flex sensors can be relatively expensive.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784771"/>
                  </a:ext>
                </a:extLst>
              </a:tr>
              <a:tr h="901116"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Durability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>
                          <a:effectLst/>
                        </a:rPr>
                        <a:t>Components in a combinational circuit can be more robust and have a longer lifespan.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>
                          <a:effectLst/>
                        </a:rPr>
                        <a:t>Flex sensors are prone to wear and tear over time.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5544232"/>
                  </a:ext>
                </a:extLst>
              </a:tr>
              <a:tr h="630781">
                <a:tc>
                  <a:txBody>
                    <a:bodyPr/>
                    <a:lstStyle/>
                    <a:p>
                      <a:pPr fontAlgn="base"/>
                      <a:r>
                        <a:rPr lang="en-IN" dirty="0">
                          <a:effectLst/>
                        </a:rPr>
                        <a:t>Calibration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>
                          <a:effectLst/>
                        </a:rPr>
                        <a:t>Requires minimal calibration compared to flex sensors.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>
                          <a:effectLst/>
                        </a:rPr>
                        <a:t>Flex sensors often need careful calibration for accurate results.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6920754"/>
                  </a:ext>
                </a:extLst>
              </a:tr>
              <a:tr h="630781">
                <a:tc>
                  <a:txBody>
                    <a:bodyPr/>
                    <a:lstStyle/>
                    <a:p>
                      <a:pPr fontAlgn="base"/>
                      <a:r>
                        <a:rPr lang="en-IN" dirty="0">
                          <a:effectLst/>
                        </a:rPr>
                        <a:t>Maintenance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>
                          <a:effectLst/>
                        </a:rPr>
                        <a:t>Easier to maintain and troubleshoot due to the use of discrete components.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dirty="0">
                          <a:effectLst/>
                        </a:rPr>
                        <a:t>Flex sensors might require frequent maintenance and replacement.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5720447"/>
                  </a:ext>
                </a:extLst>
              </a:tr>
              <a:tr h="630781">
                <a:tc>
                  <a:txBody>
                    <a:bodyPr/>
                    <a:lstStyle/>
                    <a:p>
                      <a:pPr fontAlgn="base"/>
                      <a:r>
                        <a:rPr lang="en-IN" dirty="0">
                          <a:effectLst/>
                        </a:rPr>
                        <a:t>Wearable Applications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>
                          <a:effectLst/>
                        </a:rPr>
                        <a:t>Suitable for wearable applications due to compact and robust design.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>
                          <a:effectLst/>
                        </a:rPr>
                        <a:t>Flex sensors might be less suitable for wearables due to their fragility.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0981996"/>
                  </a:ext>
                </a:extLst>
              </a:tr>
              <a:tr h="630781">
                <a:tc>
                  <a:txBody>
                    <a:bodyPr/>
                    <a:lstStyle/>
                    <a:p>
                      <a:pPr fontAlgn="base"/>
                      <a:r>
                        <a:rPr lang="en-IN" dirty="0">
                          <a:effectLst/>
                        </a:rPr>
                        <a:t>User Interface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dirty="0">
                          <a:effectLst/>
                        </a:rPr>
                        <a:t>Can be integrated into user-friendly interfaces and devices.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>
                          <a:effectLst/>
                        </a:rPr>
                        <a:t>Flex sensors may require additional user training and interface complexity.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3745835"/>
                  </a:ext>
                </a:extLst>
              </a:tr>
              <a:tr h="901116">
                <a:tc>
                  <a:txBody>
                    <a:bodyPr/>
                    <a:lstStyle/>
                    <a:p>
                      <a:pPr fontAlgn="base"/>
                      <a:r>
                        <a:rPr lang="en-IN" dirty="0">
                          <a:effectLst/>
                        </a:rPr>
                        <a:t>Sensing 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dirty="0">
                          <a:effectLst/>
                        </a:rPr>
                        <a:t>Utilizes switches or sensors with clear on/off states, simplifying gesture recognition.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dirty="0">
                          <a:effectLst/>
                        </a:rPr>
                        <a:t>Flex sensors rely on variable resistance and may require more advanced algorithms for interpretation.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0708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308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Output</a:t>
            </a:r>
            <a:endParaRPr lang="en-IN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594" y="1494745"/>
            <a:ext cx="8802190" cy="5008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58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44781794_Research presentation_RVA_v3" id="{DF2794B4-2314-4F87-8639-5DCB9EEE28EE}" vid="{3B969E49-204F-4FF6-BD10-D26195B8D4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3C7D9E6-B0D9-433E-BD46-EB60F64F4DA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2AB02E3-5ADF-4BF0-9C1B-35CDF3FE95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CA875DA-F9FD-4F83-A049-3B1027B542D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Research presentation</Template>
  <TotalTime>0</TotalTime>
  <Words>721</Words>
  <Application>Microsoft Office PowerPoint</Application>
  <PresentationFormat>Widescreen</PresentationFormat>
  <Paragraphs>73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Franklin Gothic Book</vt:lpstr>
      <vt:lpstr>Segoe UI</vt:lpstr>
      <vt:lpstr>Office Theme</vt:lpstr>
      <vt:lpstr>Sign Language to Text converter using Arduino</vt:lpstr>
      <vt:lpstr>BLOCK DIAGRAM</vt:lpstr>
      <vt:lpstr>Hardware Components Used</vt:lpstr>
      <vt:lpstr>Arduino UNO</vt:lpstr>
      <vt:lpstr>Pin out Diagram</vt:lpstr>
      <vt:lpstr>Interfacing Diagram</vt:lpstr>
      <vt:lpstr>WHY ARDUINO?</vt:lpstr>
      <vt:lpstr>Advantages of Combinational Circuit over Flex sensors</vt:lpstr>
      <vt:lpstr>Output</vt:lpstr>
      <vt:lpstr>PowerPoint Presentation</vt:lpstr>
      <vt:lpstr>THANK 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2023-11-08T16:24:38Z</dcterms:created>
  <dcterms:modified xsi:type="dcterms:W3CDTF">2023-11-30T06:31:00Z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