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60" r:id="rId3"/>
    <p:sldId id="261" r:id="rId4"/>
    <p:sldId id="262" r:id="rId5"/>
    <p:sldId id="258" r:id="rId6"/>
    <p:sldId id="263" r:id="rId7"/>
    <p:sldId id="257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5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1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0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4899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56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3332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129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76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72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53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1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21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86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0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994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37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69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0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3" Type="http://schemas.openxmlformats.org/officeDocument/2006/relationships/image" Target="../media/image16.svg"/><Relationship Id="rId21" Type="http://schemas.openxmlformats.org/officeDocument/2006/relationships/image" Target="../media/image34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AA3A736-D6E4-4A0C-BA71-6BE278602B3A}"/>
              </a:ext>
            </a:extLst>
          </p:cNvPr>
          <p:cNvSpPr txBox="1">
            <a:spLocks/>
          </p:cNvSpPr>
          <p:nvPr/>
        </p:nvSpPr>
        <p:spPr>
          <a:xfrm>
            <a:off x="1601430" y="2061636"/>
            <a:ext cx="8207203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DATA CYCLE AUTOMATION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DDA32F3-A404-4247-ACB1-027AB926B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1564" y="3830701"/>
            <a:ext cx="7766936" cy="1096899"/>
          </a:xfrm>
        </p:spPr>
        <p:txBody>
          <a:bodyPr/>
          <a:lstStyle/>
          <a:p>
            <a:r>
              <a:rPr lang="en-US" dirty="0"/>
              <a:t>A multitier </a:t>
            </a:r>
            <a:r>
              <a:rPr lang="en-US" dirty="0" err="1"/>
              <a:t>webapp</a:t>
            </a:r>
            <a:r>
              <a:rPr lang="en-US" dirty="0"/>
              <a:t> for Purge Framework GDPR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703685-8D47-4FF5-B905-B7AF5AE9AD79}"/>
              </a:ext>
            </a:extLst>
          </p:cNvPr>
          <p:cNvSpPr txBox="1"/>
          <p:nvPr/>
        </p:nvSpPr>
        <p:spPr>
          <a:xfrm>
            <a:off x="4051300" y="2598003"/>
            <a:ext cx="598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Gracias!</a:t>
            </a:r>
          </a:p>
        </p:txBody>
      </p:sp>
    </p:spTree>
    <p:extLst>
      <p:ext uri="{BB962C8B-B14F-4D97-AF65-F5344CB8AC3E}">
        <p14:creationId xmlns:p14="http://schemas.microsoft.com/office/powerpoint/2010/main" val="346817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1323-E673-4A98-B6A4-5BC2D3E2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631837" cy="746370"/>
          </a:xfrm>
        </p:spPr>
        <p:txBody>
          <a:bodyPr/>
          <a:lstStyle/>
          <a:p>
            <a:r>
              <a:rPr lang="en-US" dirty="0"/>
              <a:t>Use Case Earlier before DCA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3C5C7-A4F6-4C7F-8923-7C92E7CDC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4" y="1868489"/>
            <a:ext cx="10803466" cy="388077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1700" dirty="0"/>
              <a:t>A user had to write lots of SQL queries manually, like to create just one purge table a user had to write queries for: </a:t>
            </a:r>
            <a:endParaRPr lang="en-US" sz="2200" dirty="0"/>
          </a:p>
          <a:p>
            <a:r>
              <a:rPr lang="en-US" sz="1500" dirty="0"/>
              <a:t>Logging in each server</a:t>
            </a:r>
          </a:p>
          <a:p>
            <a:r>
              <a:rPr lang="en-US" sz="1500" dirty="0"/>
              <a:t>Inserting the query</a:t>
            </a:r>
          </a:p>
          <a:p>
            <a:r>
              <a:rPr lang="en-US" sz="1500" dirty="0"/>
              <a:t>Creating a purge schema in the purge DB</a:t>
            </a:r>
          </a:p>
          <a:p>
            <a:r>
              <a:rPr lang="en-US" sz="1500" dirty="0"/>
              <a:t>Deploying a job took a lot of time(build -&gt; deploy -&gt; verify 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700" dirty="0"/>
              <a:t>Imagine for a bigger scenario! (Such tasks may take </a:t>
            </a:r>
            <a:r>
              <a:rPr lang="en-US" sz="1700" dirty="0" err="1"/>
              <a:t>upto</a:t>
            </a:r>
            <a:r>
              <a:rPr lang="en-US" sz="1700" dirty="0"/>
              <a:t> a lot of time{</a:t>
            </a:r>
            <a:r>
              <a:rPr lang="en-US" sz="1700" dirty="0" err="1"/>
              <a:t>eg</a:t>
            </a:r>
            <a:r>
              <a:rPr lang="en-US" sz="1700" dirty="0"/>
              <a:t>: 3-4  </a:t>
            </a:r>
            <a:r>
              <a:rPr lang="en-US" sz="1700" dirty="0" err="1"/>
              <a:t>hrs</a:t>
            </a:r>
            <a:r>
              <a:rPr lang="en-US" sz="1700" dirty="0"/>
              <a:t> for one table})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Lot's of time, efforts and resources consumed. Even the queries weren't stored or managed properly.</a:t>
            </a:r>
          </a:p>
          <a:p>
            <a:pPr marL="0" indent="0">
              <a:buNone/>
            </a:pPr>
            <a:r>
              <a:rPr lang="en-US" sz="1700" dirty="0"/>
              <a:t>Anything that is manually done, is prone to various errors.</a:t>
            </a:r>
          </a:p>
        </p:txBody>
      </p:sp>
      <p:pic>
        <p:nvPicPr>
          <p:cNvPr id="5" name="Graphic 4" descr="Sad Face with No Fill">
            <a:extLst>
              <a:ext uri="{FF2B5EF4-FFF2-40B4-BE49-F238E27FC236}">
                <a16:creationId xmlns:a16="http://schemas.microsoft.com/office/drawing/2014/main" id="{2043AC78-3B27-4879-BF25-6301F6A6D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5400" y="5255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0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7D6C-A7D4-481C-A8CA-8AB0E5BF3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4985"/>
          </a:xfrm>
        </p:spPr>
        <p:txBody>
          <a:bodyPr/>
          <a:lstStyle/>
          <a:p>
            <a:r>
              <a:rPr lang="en-US"/>
              <a:t>Use Case with the help of the DCA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CDEF3-D77A-46E9-9354-758652AF6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4066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/>
              <a:t>User friendly UI has been provided, which provides quick results</a:t>
            </a:r>
          </a:p>
          <a:p>
            <a:r>
              <a:rPr lang="en-US" sz="1600" dirty="0"/>
              <a:t>Most of the things are automated</a:t>
            </a:r>
          </a:p>
          <a:p>
            <a:r>
              <a:rPr lang="en-US" sz="1600" dirty="0"/>
              <a:t>Less time, efforts and resources consumed ({for one table &lt;1min })</a:t>
            </a:r>
          </a:p>
          <a:p>
            <a:r>
              <a:rPr lang="en-US" sz="1600" dirty="0"/>
              <a:t>Less prone to errors(SQL Queries validation is also implemented)</a:t>
            </a:r>
          </a:p>
          <a:p>
            <a:r>
              <a:rPr lang="en-US" sz="1600" dirty="0"/>
              <a:t>Queries used to carry out operations are now stored in a DB, thus better management of data</a:t>
            </a:r>
          </a:p>
          <a:p>
            <a:r>
              <a:rPr lang="en-US" sz="1600" dirty="0"/>
              <a:t>Reports are generated which can be used to monitor the jobs being carried out in the respective servers</a:t>
            </a:r>
          </a:p>
        </p:txBody>
      </p:sp>
      <p:pic>
        <p:nvPicPr>
          <p:cNvPr id="5" name="Graphic 4" descr="Smiling Face with No Fill">
            <a:extLst>
              <a:ext uri="{FF2B5EF4-FFF2-40B4-BE49-F238E27FC236}">
                <a16:creationId xmlns:a16="http://schemas.microsoft.com/office/drawing/2014/main" id="{C284D559-BD21-4B79-BF0F-0FA124F36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6200" y="4835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4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2EBC3A4-BC2C-4DA8-A94B-54294E7209D0}"/>
              </a:ext>
            </a:extLst>
          </p:cNvPr>
          <p:cNvSpPr/>
          <p:nvPr/>
        </p:nvSpPr>
        <p:spPr>
          <a:xfrm>
            <a:off x="3444235" y="4477327"/>
            <a:ext cx="3302000" cy="1600671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651F86-1281-4DEA-9351-53A8A923B5BC}"/>
              </a:ext>
            </a:extLst>
          </p:cNvPr>
          <p:cNvSpPr/>
          <p:nvPr/>
        </p:nvSpPr>
        <p:spPr>
          <a:xfrm>
            <a:off x="876754" y="1917157"/>
            <a:ext cx="3302000" cy="1607772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6D93B6-6B84-40B3-9C11-EB9322378AB5}"/>
              </a:ext>
            </a:extLst>
          </p:cNvPr>
          <p:cNvSpPr/>
          <p:nvPr/>
        </p:nvSpPr>
        <p:spPr>
          <a:xfrm>
            <a:off x="2116087" y="3145332"/>
            <a:ext cx="3302000" cy="1600671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FE1F658-2733-4270-85C8-2E0F2D3A0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154" y="3506750"/>
            <a:ext cx="1674673" cy="797194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E93EAB6-F99B-4904-90AB-BEE22DE15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128" y="1970411"/>
            <a:ext cx="1054101" cy="1054101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1DCFFDA-8B8E-4F00-B731-11154E310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3289" y="1443157"/>
            <a:ext cx="682171" cy="962202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6042497-EE59-4DB3-9832-C7536E869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1871" y="2317168"/>
            <a:ext cx="1280183" cy="776288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28D071C-A358-4B94-86E9-DE0D213B1C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2624" y="4663106"/>
            <a:ext cx="1549621" cy="1000701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CF6D4AD8-0472-4496-8F35-E8D668DA410A}"/>
              </a:ext>
            </a:extLst>
          </p:cNvPr>
          <p:cNvSpPr txBox="1">
            <a:spLocks/>
          </p:cNvSpPr>
          <p:nvPr/>
        </p:nvSpPr>
        <p:spPr>
          <a:xfrm>
            <a:off x="231158" y="234418"/>
            <a:ext cx="6942666" cy="5206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Technologies Used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551079-8355-4A09-8F2A-90C5DAF0F97A}"/>
              </a:ext>
            </a:extLst>
          </p:cNvPr>
          <p:cNvSpPr txBox="1"/>
          <p:nvPr/>
        </p:nvSpPr>
        <p:spPr>
          <a:xfrm>
            <a:off x="4222624" y="2531071"/>
            <a:ext cx="252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FRONTEND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B5D1DB-0CC3-4106-BA27-7A7F87DE037A}"/>
              </a:ext>
            </a:extLst>
          </p:cNvPr>
          <p:cNvSpPr txBox="1"/>
          <p:nvPr/>
        </p:nvSpPr>
        <p:spPr>
          <a:xfrm>
            <a:off x="5416975" y="3830440"/>
            <a:ext cx="227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MIDDLEWARE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A03D27-C8BD-46A0-AE32-2AC5E8B75972}"/>
              </a:ext>
            </a:extLst>
          </p:cNvPr>
          <p:cNvSpPr txBox="1"/>
          <p:nvPr/>
        </p:nvSpPr>
        <p:spPr>
          <a:xfrm>
            <a:off x="6746235" y="5216617"/>
            <a:ext cx="166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C08EAE-46AA-42CE-8249-03C3FE7B85DA}"/>
              </a:ext>
            </a:extLst>
          </p:cNvPr>
          <p:cNvCxnSpPr>
            <a:cxnSpLocks/>
          </p:cNvCxnSpPr>
          <p:nvPr/>
        </p:nvCxnSpPr>
        <p:spPr>
          <a:xfrm>
            <a:off x="7824710" y="927583"/>
            <a:ext cx="48050" cy="5805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776B3A3-DB20-41AD-ACAF-9F4F7578A989}"/>
              </a:ext>
            </a:extLst>
          </p:cNvPr>
          <p:cNvSpPr/>
          <p:nvPr/>
        </p:nvSpPr>
        <p:spPr>
          <a:xfrm>
            <a:off x="8428345" y="2876915"/>
            <a:ext cx="3165666" cy="1030515"/>
          </a:xfrm>
          <a:prstGeom prst="round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Relaxed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D2B5B7A-F17D-4A9C-B6E5-B9B6B0C612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6750" y="2168442"/>
            <a:ext cx="2344002" cy="126215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33BF90C-C1C1-4D18-8DB3-371DCCBDA0E0}"/>
              </a:ext>
            </a:extLst>
          </p:cNvPr>
          <p:cNvSpPr txBox="1"/>
          <p:nvPr/>
        </p:nvSpPr>
        <p:spPr>
          <a:xfrm>
            <a:off x="8016564" y="4939062"/>
            <a:ext cx="5257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 GENERATION AND MONITORING</a:t>
            </a:r>
          </a:p>
        </p:txBody>
      </p:sp>
      <p:pic>
        <p:nvPicPr>
          <p:cNvPr id="53" name="Graphic 52" descr="Bar chart">
            <a:extLst>
              <a:ext uri="{FF2B5EF4-FFF2-40B4-BE49-F238E27FC236}">
                <a16:creationId xmlns:a16="http://schemas.microsoft.com/office/drawing/2014/main" id="{3E393228-841E-4D56-99A0-D0899A9F2F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93966" y="40838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2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672C-3609-46B8-A0E9-9417BF565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338761" cy="722924"/>
          </a:xfrm>
        </p:spPr>
        <p:txBody>
          <a:bodyPr/>
          <a:lstStyle/>
          <a:p>
            <a:r>
              <a:rPr lang="en-US" dirty="0"/>
              <a:t>The functionalities of the DCA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7EECF-1F56-4113-AEBD-B5FFF9A57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672" y="2113697"/>
            <a:ext cx="10472360" cy="179406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Deploy GDPR framework directly to Production like data purging with the help of a user friendly UI, which provides quick results</a:t>
            </a:r>
          </a:p>
          <a:p>
            <a:r>
              <a:rPr lang="en-US" dirty="0"/>
              <a:t>Execute Jobs, just by a click of a button</a:t>
            </a:r>
          </a:p>
          <a:p>
            <a:r>
              <a:rPr lang="en-US" dirty="0"/>
              <a:t>Edit and have a quick glance at the current requests and history of requests made as well</a:t>
            </a:r>
          </a:p>
          <a:p>
            <a:r>
              <a:rPr lang="en-US" dirty="0"/>
              <a:t>Monitor reports regarding the jobs being held in various servers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07C928-1CA4-4CDF-AC19-9CAB3CF55860}"/>
              </a:ext>
            </a:extLst>
          </p:cNvPr>
          <p:cNvSpPr txBox="1">
            <a:spLocks/>
          </p:cNvSpPr>
          <p:nvPr/>
        </p:nvSpPr>
        <p:spPr>
          <a:xfrm>
            <a:off x="677334" y="4598989"/>
            <a:ext cx="10472360" cy="1794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Sign in process, to authenticate users to use the DCA tool</a:t>
            </a:r>
          </a:p>
          <a:p>
            <a:r>
              <a:rPr lang="en-US" dirty="0"/>
              <a:t>Register new servers, along with the database and users' permissions details</a:t>
            </a:r>
          </a:p>
          <a:p>
            <a:r>
              <a:rPr lang="en-US" dirty="0"/>
              <a:t>Approval process and checking the previously approved/rejected requests</a:t>
            </a:r>
          </a:p>
          <a:p>
            <a:r>
              <a:rPr lang="en-US" dirty="0"/>
              <a:t>Date based purging can be implemented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2751F-C96E-4784-AFDD-DEF7A36FBA5E}"/>
              </a:ext>
            </a:extLst>
          </p:cNvPr>
          <p:cNvSpPr txBox="1"/>
          <p:nvPr/>
        </p:nvSpPr>
        <p:spPr>
          <a:xfrm>
            <a:off x="679938" y="152986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Phase 1 (Implemented)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8B45E-9B0C-4E9F-A047-F53061F3D548}"/>
              </a:ext>
            </a:extLst>
          </p:cNvPr>
          <p:cNvSpPr txBox="1"/>
          <p:nvPr/>
        </p:nvSpPr>
        <p:spPr>
          <a:xfrm>
            <a:off x="644768" y="401515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Phase 2 (Future Scope)</a:t>
            </a:r>
          </a:p>
        </p:txBody>
      </p:sp>
    </p:spTree>
    <p:extLst>
      <p:ext uri="{BB962C8B-B14F-4D97-AF65-F5344CB8AC3E}">
        <p14:creationId xmlns:p14="http://schemas.microsoft.com/office/powerpoint/2010/main" val="41220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36FA-8BE3-43E2-A3C7-94BE092F2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4" y="88900"/>
            <a:ext cx="5555634" cy="736600"/>
          </a:xfrm>
        </p:spPr>
        <p:txBody>
          <a:bodyPr/>
          <a:lstStyle/>
          <a:p>
            <a:r>
              <a:rPr lang="en-US" dirty="0"/>
              <a:t>Workflow of the DCA Tool</a:t>
            </a:r>
          </a:p>
        </p:txBody>
      </p:sp>
      <p:pic>
        <p:nvPicPr>
          <p:cNvPr id="7" name="Graphic 6" descr="Man">
            <a:extLst>
              <a:ext uri="{FF2B5EF4-FFF2-40B4-BE49-F238E27FC236}">
                <a16:creationId xmlns:a16="http://schemas.microsoft.com/office/drawing/2014/main" id="{13B36C70-9B20-468A-BBE3-8789A104B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7768" y="3429000"/>
            <a:ext cx="914400" cy="9144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E844324-0D15-4DA5-8B3D-CA8314E2A00E}"/>
              </a:ext>
            </a:extLst>
          </p:cNvPr>
          <p:cNvSpPr/>
          <p:nvPr/>
        </p:nvSpPr>
        <p:spPr>
          <a:xfrm>
            <a:off x="4416868" y="1079500"/>
            <a:ext cx="2616200" cy="736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Register/modify server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FF8A30-441F-4FF5-BE7C-6A1E26BB712A}"/>
              </a:ext>
            </a:extLst>
          </p:cNvPr>
          <p:cNvSpPr/>
          <p:nvPr/>
        </p:nvSpPr>
        <p:spPr>
          <a:xfrm>
            <a:off x="1483168" y="2235200"/>
            <a:ext cx="2616200" cy="736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Reports and Monitoring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BDEBBD-62F4-4C04-AAF7-ED7D8E1EE88B}"/>
              </a:ext>
            </a:extLst>
          </p:cNvPr>
          <p:cNvSpPr/>
          <p:nvPr/>
        </p:nvSpPr>
        <p:spPr>
          <a:xfrm>
            <a:off x="1800668" y="5283200"/>
            <a:ext cx="2616200" cy="736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Jobs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F212C0-E724-4E1F-9922-5AAAFD9BB70C}"/>
              </a:ext>
            </a:extLst>
          </p:cNvPr>
          <p:cNvSpPr/>
          <p:nvPr/>
        </p:nvSpPr>
        <p:spPr>
          <a:xfrm>
            <a:off x="7345603" y="5080897"/>
            <a:ext cx="2616200" cy="736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User’s Approvals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BFFE69-F2D8-414B-AFE7-21DAE6B134AF}"/>
              </a:ext>
            </a:extLst>
          </p:cNvPr>
          <p:cNvSpPr/>
          <p:nvPr/>
        </p:nvSpPr>
        <p:spPr>
          <a:xfrm>
            <a:off x="7694034" y="2120900"/>
            <a:ext cx="2616200" cy="736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User’s Requests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9A9C86C5-86E3-414B-B4D6-7B8F3B89C1DE}"/>
              </a:ext>
            </a:extLst>
          </p:cNvPr>
          <p:cNvSpPr/>
          <p:nvPr/>
        </p:nvSpPr>
        <p:spPr>
          <a:xfrm rot="10800000">
            <a:off x="5610668" y="1892300"/>
            <a:ext cx="228600" cy="142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347708D-D6DA-4F2C-9730-A4E20CE2BCAF}"/>
              </a:ext>
            </a:extLst>
          </p:cNvPr>
          <p:cNvSpPr/>
          <p:nvPr/>
        </p:nvSpPr>
        <p:spPr>
          <a:xfrm rot="7472648">
            <a:off x="4640654" y="2463800"/>
            <a:ext cx="228600" cy="142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75C06DA-C73C-4747-913F-64B45E6EF5BD}"/>
              </a:ext>
            </a:extLst>
          </p:cNvPr>
          <p:cNvSpPr/>
          <p:nvPr/>
        </p:nvSpPr>
        <p:spPr>
          <a:xfrm rot="14377448">
            <a:off x="6753888" y="2129336"/>
            <a:ext cx="259650" cy="1909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2DC1D4C-EF3B-4133-A51E-9A8EF436DEE2}"/>
              </a:ext>
            </a:extLst>
          </p:cNvPr>
          <p:cNvSpPr/>
          <p:nvPr/>
        </p:nvSpPr>
        <p:spPr>
          <a:xfrm rot="2939656">
            <a:off x="4716805" y="4185098"/>
            <a:ext cx="228600" cy="142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778A09C5-6934-4AC8-B1A1-775FE0F7E76D}"/>
              </a:ext>
            </a:extLst>
          </p:cNvPr>
          <p:cNvSpPr/>
          <p:nvPr/>
        </p:nvSpPr>
        <p:spPr>
          <a:xfrm rot="18381907">
            <a:off x="6522377" y="4101609"/>
            <a:ext cx="295389" cy="14603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EDEB4-B94F-4B3B-9B6B-FB3E431C0F20}"/>
              </a:ext>
            </a:extLst>
          </p:cNvPr>
          <p:cNvSpPr txBox="1"/>
          <p:nvPr/>
        </p:nvSpPr>
        <p:spPr>
          <a:xfrm>
            <a:off x="5415763" y="4309513"/>
            <a:ext cx="122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149077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87C727-D5A5-4692-882B-3B82EA187BE3}"/>
              </a:ext>
            </a:extLst>
          </p:cNvPr>
          <p:cNvSpPr/>
          <p:nvPr/>
        </p:nvSpPr>
        <p:spPr>
          <a:xfrm>
            <a:off x="2110153" y="808892"/>
            <a:ext cx="949569" cy="293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Sign In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300FCF-7EA0-4AE7-A639-82947A4C3299}"/>
              </a:ext>
            </a:extLst>
          </p:cNvPr>
          <p:cNvCxnSpPr>
            <a:cxnSpLocks/>
          </p:cNvCxnSpPr>
          <p:nvPr/>
        </p:nvCxnSpPr>
        <p:spPr>
          <a:xfrm flipV="1">
            <a:off x="3059721" y="961291"/>
            <a:ext cx="4454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amond 12">
            <a:extLst>
              <a:ext uri="{FF2B5EF4-FFF2-40B4-BE49-F238E27FC236}">
                <a16:creationId xmlns:a16="http://schemas.microsoft.com/office/drawing/2014/main" id="{7423985E-7C4B-43E3-B221-0475A4B25EED}"/>
              </a:ext>
            </a:extLst>
          </p:cNvPr>
          <p:cNvSpPr/>
          <p:nvPr/>
        </p:nvSpPr>
        <p:spPr>
          <a:xfrm>
            <a:off x="3505199" y="363415"/>
            <a:ext cx="2461846" cy="118403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Register/Modify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48F352-4016-4A51-B7C3-AC18DCAD5CFA}"/>
              </a:ext>
            </a:extLst>
          </p:cNvPr>
          <p:cNvCxnSpPr>
            <a:cxnSpLocks/>
          </p:cNvCxnSpPr>
          <p:nvPr/>
        </p:nvCxnSpPr>
        <p:spPr>
          <a:xfrm flipV="1">
            <a:off x="5967044" y="937845"/>
            <a:ext cx="1008185" cy="23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1670120-35D6-41AC-BC33-822D9EEDEA49}"/>
              </a:ext>
            </a:extLst>
          </p:cNvPr>
          <p:cNvSpPr/>
          <p:nvPr/>
        </p:nvSpPr>
        <p:spPr>
          <a:xfrm>
            <a:off x="6975230" y="703385"/>
            <a:ext cx="1746738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Details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EEF583-F833-4141-AA4B-4BB1C3A7B3B7}"/>
              </a:ext>
            </a:extLst>
          </p:cNvPr>
          <p:cNvCxnSpPr>
            <a:cxnSpLocks/>
          </p:cNvCxnSpPr>
          <p:nvPr/>
        </p:nvCxnSpPr>
        <p:spPr>
          <a:xfrm flipV="1">
            <a:off x="8721968" y="902676"/>
            <a:ext cx="527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3184A4-FA8F-4A53-BBB4-43A118F975FD}"/>
              </a:ext>
            </a:extLst>
          </p:cNvPr>
          <p:cNvCxnSpPr>
            <a:cxnSpLocks/>
          </p:cNvCxnSpPr>
          <p:nvPr/>
        </p:nvCxnSpPr>
        <p:spPr>
          <a:xfrm>
            <a:off x="1611507" y="2497016"/>
            <a:ext cx="0" cy="304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81952E6-F812-47CB-8FF2-848501BD7CE6}"/>
              </a:ext>
            </a:extLst>
          </p:cNvPr>
          <p:cNvSpPr/>
          <p:nvPr/>
        </p:nvSpPr>
        <p:spPr>
          <a:xfrm>
            <a:off x="9249506" y="574431"/>
            <a:ext cx="2883875" cy="6213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Users and permissions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0CF5D1-652A-400A-BB19-B8894D639651}"/>
              </a:ext>
            </a:extLst>
          </p:cNvPr>
          <p:cNvSpPr txBox="1"/>
          <p:nvPr/>
        </p:nvSpPr>
        <p:spPr>
          <a:xfrm>
            <a:off x="5931876" y="709245"/>
            <a:ext cx="1008186" cy="2616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/>
              <a:t>Register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EDB5A8-B6CE-4992-867A-560C351CBD5C}"/>
              </a:ext>
            </a:extLst>
          </p:cNvPr>
          <p:cNvSpPr txBox="1"/>
          <p:nvPr/>
        </p:nvSpPr>
        <p:spPr>
          <a:xfrm>
            <a:off x="4689230" y="1764322"/>
            <a:ext cx="691662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Modify</a:t>
            </a:r>
            <a:endParaRPr lang="en-US" sz="12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0B8E81-7550-457B-95BE-EE12B27067F7}"/>
              </a:ext>
            </a:extLst>
          </p:cNvPr>
          <p:cNvCxnSpPr/>
          <p:nvPr/>
        </p:nvCxnSpPr>
        <p:spPr>
          <a:xfrm>
            <a:off x="4741568" y="1542001"/>
            <a:ext cx="0" cy="100818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882280-2C36-418E-A57B-B5C8F3DDCCB5}"/>
              </a:ext>
            </a:extLst>
          </p:cNvPr>
          <p:cNvCxnSpPr>
            <a:cxnSpLocks/>
          </p:cNvCxnSpPr>
          <p:nvPr/>
        </p:nvCxnSpPr>
        <p:spPr>
          <a:xfrm flipH="1" flipV="1">
            <a:off x="1611507" y="2499972"/>
            <a:ext cx="3124617" cy="3221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6CF3B66-EB6C-424F-9538-ADCB81E4B74C}"/>
              </a:ext>
            </a:extLst>
          </p:cNvPr>
          <p:cNvSpPr/>
          <p:nvPr/>
        </p:nvSpPr>
        <p:spPr>
          <a:xfrm>
            <a:off x="422031" y="2801815"/>
            <a:ext cx="2602523" cy="3516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Select the Server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84356F-569E-4634-BAD3-FF8FB8C09849}"/>
              </a:ext>
            </a:extLst>
          </p:cNvPr>
          <p:cNvCxnSpPr/>
          <p:nvPr/>
        </p:nvCxnSpPr>
        <p:spPr>
          <a:xfrm>
            <a:off x="1611507" y="3194955"/>
            <a:ext cx="0" cy="1184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C557-B528-4D2F-B8D1-E26EE8714578}"/>
              </a:ext>
            </a:extLst>
          </p:cNvPr>
          <p:cNvSpPr/>
          <p:nvPr/>
        </p:nvSpPr>
        <p:spPr>
          <a:xfrm>
            <a:off x="422032" y="4384431"/>
            <a:ext cx="2719753" cy="4103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Select the Database and tables to perform actions 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9A7466B-BD93-47FC-8445-600281461837}"/>
              </a:ext>
            </a:extLst>
          </p:cNvPr>
          <p:cNvCxnSpPr/>
          <p:nvPr/>
        </p:nvCxnSpPr>
        <p:spPr>
          <a:xfrm flipV="1">
            <a:off x="3141784" y="4595446"/>
            <a:ext cx="2813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F04080F-923F-4F66-AA5A-3275CDD55EB2}"/>
              </a:ext>
            </a:extLst>
          </p:cNvPr>
          <p:cNvSpPr/>
          <p:nvPr/>
        </p:nvSpPr>
        <p:spPr>
          <a:xfrm>
            <a:off x="3387971" y="4384430"/>
            <a:ext cx="2708030" cy="4103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Write the queries and other details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8C1A3A-7936-47BE-BA0B-5169162792E8}"/>
              </a:ext>
            </a:extLst>
          </p:cNvPr>
          <p:cNvCxnSpPr>
            <a:cxnSpLocks/>
          </p:cNvCxnSpPr>
          <p:nvPr/>
        </p:nvCxnSpPr>
        <p:spPr>
          <a:xfrm flipV="1">
            <a:off x="6049107" y="4595445"/>
            <a:ext cx="3516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A975909-CF84-4DAD-A181-5DBFC044676F}"/>
              </a:ext>
            </a:extLst>
          </p:cNvPr>
          <p:cNvSpPr/>
          <p:nvPr/>
        </p:nvSpPr>
        <p:spPr>
          <a:xfrm>
            <a:off x="6400799" y="4384429"/>
            <a:ext cx="2121877" cy="3751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Request for approval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324F488-6E46-411F-80E2-1CF7B6A1C026}"/>
              </a:ext>
            </a:extLst>
          </p:cNvPr>
          <p:cNvCxnSpPr>
            <a:cxnSpLocks/>
          </p:cNvCxnSpPr>
          <p:nvPr/>
        </p:nvCxnSpPr>
        <p:spPr>
          <a:xfrm flipV="1">
            <a:off x="8522675" y="4595444"/>
            <a:ext cx="5978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3A3CEAC-78D7-47A4-8410-D06F6E6304A7}"/>
              </a:ext>
            </a:extLst>
          </p:cNvPr>
          <p:cNvSpPr/>
          <p:nvPr/>
        </p:nvSpPr>
        <p:spPr>
          <a:xfrm>
            <a:off x="9120551" y="4384428"/>
            <a:ext cx="1570894" cy="3751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Approver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911238-84F3-4A7D-B45B-B835D1E3AA4E}"/>
              </a:ext>
            </a:extLst>
          </p:cNvPr>
          <p:cNvSpPr txBox="1"/>
          <p:nvPr/>
        </p:nvSpPr>
        <p:spPr>
          <a:xfrm>
            <a:off x="8464061" y="4319954"/>
            <a:ext cx="621324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Mail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AF86421-8B31-4F5E-A9BE-8DE6E3E0D2E9}"/>
              </a:ext>
            </a:extLst>
          </p:cNvPr>
          <p:cNvCxnSpPr>
            <a:cxnSpLocks/>
          </p:cNvCxnSpPr>
          <p:nvPr/>
        </p:nvCxnSpPr>
        <p:spPr>
          <a:xfrm flipH="1" flipV="1">
            <a:off x="9760432" y="3657599"/>
            <a:ext cx="11723" cy="715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84BF0D0-B3E3-4C25-9287-DFF8C2C264A7}"/>
              </a:ext>
            </a:extLst>
          </p:cNvPr>
          <p:cNvSpPr/>
          <p:nvPr/>
        </p:nvSpPr>
        <p:spPr>
          <a:xfrm>
            <a:off x="8522678" y="5345721"/>
            <a:ext cx="2708030" cy="4103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Deploy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2F32A61-7B92-495F-992B-308412E7A9D5}"/>
              </a:ext>
            </a:extLst>
          </p:cNvPr>
          <p:cNvSpPr/>
          <p:nvPr/>
        </p:nvSpPr>
        <p:spPr>
          <a:xfrm>
            <a:off x="8464063" y="3247290"/>
            <a:ext cx="2708030" cy="4103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Send details to user due to which the request got rejected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114D16C-AC06-42D4-8BBB-47FF28E5E086}"/>
              </a:ext>
            </a:extLst>
          </p:cNvPr>
          <p:cNvCxnSpPr>
            <a:cxnSpLocks/>
          </p:cNvCxnSpPr>
          <p:nvPr/>
        </p:nvCxnSpPr>
        <p:spPr>
          <a:xfrm>
            <a:off x="9788766" y="4759567"/>
            <a:ext cx="0" cy="561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AAF9BFC-6BD4-4FBC-B3EB-F6EBCA727600}"/>
              </a:ext>
            </a:extLst>
          </p:cNvPr>
          <p:cNvSpPr txBox="1"/>
          <p:nvPr/>
        </p:nvSpPr>
        <p:spPr>
          <a:xfrm>
            <a:off x="9554305" y="3933091"/>
            <a:ext cx="1184031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Rejected</a:t>
            </a:r>
            <a:endParaRPr 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4739FF-B0C4-4C95-B0AF-29E09DCBC3E4}"/>
              </a:ext>
            </a:extLst>
          </p:cNvPr>
          <p:cNvSpPr txBox="1"/>
          <p:nvPr/>
        </p:nvSpPr>
        <p:spPr>
          <a:xfrm>
            <a:off x="9472245" y="4906107"/>
            <a:ext cx="1348154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Accepted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862B97B0-B3DF-4342-A778-345FF62CF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9260" y="2795537"/>
            <a:ext cx="427438" cy="427438"/>
          </a:xfrm>
          <a:prstGeom prst="rect">
            <a:avLst/>
          </a:prstGeom>
        </p:spPr>
      </p:pic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BB69E726-A2C3-4A64-9DFF-BFCED4380B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54635" y="4929547"/>
            <a:ext cx="391330" cy="391330"/>
          </a:xfrm>
          <a:prstGeom prst="rect">
            <a:avLst/>
          </a:prstGeom>
        </p:spPr>
      </p:pic>
      <p:pic>
        <p:nvPicPr>
          <p:cNvPr id="43" name="Graphic 42" descr="Table">
            <a:extLst>
              <a:ext uri="{FF2B5EF4-FFF2-40B4-BE49-F238E27FC236}">
                <a16:creationId xmlns:a16="http://schemas.microsoft.com/office/drawing/2014/main" id="{AA38E547-0F41-4DD3-A91E-66680F0FE0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93564" y="4867862"/>
            <a:ext cx="586153" cy="586153"/>
          </a:xfrm>
          <a:prstGeom prst="rect">
            <a:avLst/>
          </a:prstGeom>
        </p:spPr>
      </p:pic>
      <p:pic>
        <p:nvPicPr>
          <p:cNvPr id="45" name="Graphic 44" descr="Checklist">
            <a:extLst>
              <a:ext uri="{FF2B5EF4-FFF2-40B4-BE49-F238E27FC236}">
                <a16:creationId xmlns:a16="http://schemas.microsoft.com/office/drawing/2014/main" id="{F3092770-FE68-4C14-98E1-AA9637A26E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56585" y="4875820"/>
            <a:ext cx="457199" cy="457199"/>
          </a:xfrm>
          <a:prstGeom prst="rect">
            <a:avLst/>
          </a:prstGeom>
        </p:spPr>
      </p:pic>
      <p:pic>
        <p:nvPicPr>
          <p:cNvPr id="47" name="Graphic 46" descr="User">
            <a:extLst>
              <a:ext uri="{FF2B5EF4-FFF2-40B4-BE49-F238E27FC236}">
                <a16:creationId xmlns:a16="http://schemas.microsoft.com/office/drawing/2014/main" id="{EB353A67-E19B-4E8D-A4FD-3B4136576B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5894" y="445476"/>
            <a:ext cx="914400" cy="914400"/>
          </a:xfrm>
          <a:prstGeom prst="rect">
            <a:avLst/>
          </a:prstGeom>
        </p:spPr>
      </p:pic>
      <p:sp>
        <p:nvSpPr>
          <p:cNvPr id="48" name="Arrow: Right 47">
            <a:extLst>
              <a:ext uri="{FF2B5EF4-FFF2-40B4-BE49-F238E27FC236}">
                <a16:creationId xmlns:a16="http://schemas.microsoft.com/office/drawing/2014/main" id="{DEB1D233-DA5F-4635-987F-23AC2A0DF5E3}"/>
              </a:ext>
            </a:extLst>
          </p:cNvPr>
          <p:cNvSpPr/>
          <p:nvPr/>
        </p:nvSpPr>
        <p:spPr>
          <a:xfrm>
            <a:off x="1263927" y="808893"/>
            <a:ext cx="787610" cy="29113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BAD148-B714-4EFA-A3DF-433D9BB19143}"/>
              </a:ext>
            </a:extLst>
          </p:cNvPr>
          <p:cNvSpPr txBox="1"/>
          <p:nvPr/>
        </p:nvSpPr>
        <p:spPr>
          <a:xfrm>
            <a:off x="542261" y="1234830"/>
            <a:ext cx="72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pic>
        <p:nvPicPr>
          <p:cNvPr id="50" name="Graphic 49" descr="Checklist">
            <a:extLst>
              <a:ext uri="{FF2B5EF4-FFF2-40B4-BE49-F238E27FC236}">
                <a16:creationId xmlns:a16="http://schemas.microsoft.com/office/drawing/2014/main" id="{8559155D-6F6F-477C-A89A-D2094B1A4A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46177" y="1242646"/>
            <a:ext cx="457199" cy="457199"/>
          </a:xfrm>
          <a:prstGeom prst="rect">
            <a:avLst/>
          </a:prstGeom>
        </p:spPr>
      </p:pic>
      <p:pic>
        <p:nvPicPr>
          <p:cNvPr id="51" name="Graphic 50" descr="Table">
            <a:extLst>
              <a:ext uri="{FF2B5EF4-FFF2-40B4-BE49-F238E27FC236}">
                <a16:creationId xmlns:a16="http://schemas.microsoft.com/office/drawing/2014/main" id="{67F30940-5979-4E9F-A456-DE8951B282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75964" y="1189106"/>
            <a:ext cx="391330" cy="391330"/>
          </a:xfrm>
          <a:prstGeom prst="rect">
            <a:avLst/>
          </a:prstGeom>
        </p:spPr>
      </p:pic>
      <p:pic>
        <p:nvPicPr>
          <p:cNvPr id="53" name="Graphic 52" descr="Checkmark">
            <a:extLst>
              <a:ext uri="{FF2B5EF4-FFF2-40B4-BE49-F238E27FC236}">
                <a16:creationId xmlns:a16="http://schemas.microsoft.com/office/drawing/2014/main" id="{B78DB56A-E783-49E6-98D2-6F1EE919BE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17393" y="4912689"/>
            <a:ext cx="263834" cy="263834"/>
          </a:xfrm>
          <a:prstGeom prst="rect">
            <a:avLst/>
          </a:prstGeom>
        </p:spPr>
      </p:pic>
      <p:pic>
        <p:nvPicPr>
          <p:cNvPr id="55" name="Graphic 54" descr="Close">
            <a:extLst>
              <a:ext uri="{FF2B5EF4-FFF2-40B4-BE49-F238E27FC236}">
                <a16:creationId xmlns:a16="http://schemas.microsoft.com/office/drawing/2014/main" id="{4406FC15-069E-4D76-8742-B6B88D7BD4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03872" y="3950927"/>
            <a:ext cx="259163" cy="259163"/>
          </a:xfrm>
          <a:prstGeom prst="rect">
            <a:avLst/>
          </a:prstGeom>
        </p:spPr>
      </p:pic>
      <p:pic>
        <p:nvPicPr>
          <p:cNvPr id="57" name="Graphic 56" descr="Envelope">
            <a:extLst>
              <a:ext uri="{FF2B5EF4-FFF2-40B4-BE49-F238E27FC236}">
                <a16:creationId xmlns:a16="http://schemas.microsoft.com/office/drawing/2014/main" id="{FED2158A-99AF-4328-82C0-A5D44F4FC8A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49064" y="4596953"/>
            <a:ext cx="290881" cy="290881"/>
          </a:xfrm>
          <a:prstGeom prst="rect">
            <a:avLst/>
          </a:prstGeom>
        </p:spPr>
      </p:pic>
      <p:pic>
        <p:nvPicPr>
          <p:cNvPr id="59" name="Graphic 58" descr="Contract">
            <a:extLst>
              <a:ext uri="{FF2B5EF4-FFF2-40B4-BE49-F238E27FC236}">
                <a16:creationId xmlns:a16="http://schemas.microsoft.com/office/drawing/2014/main" id="{89F350C8-6E94-4DCB-9063-BD64F431214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524993" y="2614238"/>
            <a:ext cx="550992" cy="550992"/>
          </a:xfrm>
          <a:prstGeom prst="rect">
            <a:avLst/>
          </a:prstGeom>
        </p:spPr>
      </p:pic>
      <p:pic>
        <p:nvPicPr>
          <p:cNvPr id="63" name="Graphic 62" descr="Rocket">
            <a:extLst>
              <a:ext uri="{FF2B5EF4-FFF2-40B4-BE49-F238E27FC236}">
                <a16:creationId xmlns:a16="http://schemas.microsoft.com/office/drawing/2014/main" id="{770A7ABC-56D3-4F16-ADB6-9ABA217A5F2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648093" y="5846671"/>
            <a:ext cx="457200" cy="457200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4FFB861-F74C-40BF-B030-70CEBE56DE0B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4741986" y="3835400"/>
            <a:ext cx="0" cy="549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7D83319-AD91-4EDD-BC2C-9141409FF22C}"/>
              </a:ext>
            </a:extLst>
          </p:cNvPr>
          <p:cNvCxnSpPr/>
          <p:nvPr/>
        </p:nvCxnSpPr>
        <p:spPr>
          <a:xfrm flipH="1">
            <a:off x="1611507" y="3835400"/>
            <a:ext cx="31246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63889FD-B978-4753-A974-C188DE247109}"/>
              </a:ext>
            </a:extLst>
          </p:cNvPr>
          <p:cNvSpPr txBox="1"/>
          <p:nvPr/>
        </p:nvSpPr>
        <p:spPr>
          <a:xfrm>
            <a:off x="2862388" y="3528892"/>
            <a:ext cx="1121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Add More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6F973C45-51DA-4707-844E-9823582BDE93}"/>
              </a:ext>
            </a:extLst>
          </p:cNvPr>
          <p:cNvCxnSpPr>
            <a:stCxn id="19" idx="0"/>
            <a:endCxn id="13" idx="0"/>
          </p:cNvCxnSpPr>
          <p:nvPr/>
        </p:nvCxnSpPr>
        <p:spPr>
          <a:xfrm rot="16200000" flipV="1">
            <a:off x="7608275" y="-2508738"/>
            <a:ext cx="211016" cy="5955322"/>
          </a:xfrm>
          <a:prstGeom prst="bentConnector3">
            <a:avLst>
              <a:gd name="adj1" fmla="val 2083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62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85092CA9-BCAF-4D46-9C28-7E861658D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596" y="369523"/>
            <a:ext cx="760061" cy="76006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4B19FFC-C988-4E19-A499-263BE128B5B2}"/>
              </a:ext>
            </a:extLst>
          </p:cNvPr>
          <p:cNvSpPr txBox="1"/>
          <p:nvPr/>
        </p:nvSpPr>
        <p:spPr>
          <a:xfrm>
            <a:off x="535394" y="1097461"/>
            <a:ext cx="905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671F9D89-9617-4A58-9C4D-C57AE1378123}"/>
              </a:ext>
            </a:extLst>
          </p:cNvPr>
          <p:cNvSpPr/>
          <p:nvPr/>
        </p:nvSpPr>
        <p:spPr>
          <a:xfrm>
            <a:off x="1128079" y="771455"/>
            <a:ext cx="611807" cy="162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A408F52-CA10-4EC1-9E4E-A81A06055AB1}"/>
              </a:ext>
            </a:extLst>
          </p:cNvPr>
          <p:cNvSpPr/>
          <p:nvPr/>
        </p:nvSpPr>
        <p:spPr>
          <a:xfrm>
            <a:off x="1772754" y="508001"/>
            <a:ext cx="1777986" cy="5544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  requests/approvals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DE358AF-6B58-474F-A0EA-31EA77DDBB8B}"/>
              </a:ext>
            </a:extLst>
          </p:cNvPr>
          <p:cNvCxnSpPr>
            <a:cxnSpLocks/>
            <a:stCxn id="51" idx="2"/>
          </p:cNvCxnSpPr>
          <p:nvPr/>
        </p:nvCxnSpPr>
        <p:spPr>
          <a:xfrm rot="16200000" flipH="1">
            <a:off x="3203154" y="521003"/>
            <a:ext cx="974590" cy="20574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5D9EF3C-CEAF-4DF6-ABD2-9DE2B1461777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3550740" y="771455"/>
            <a:ext cx="932360" cy="13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410832B-1752-475B-BB0A-6E055D680A0E}"/>
              </a:ext>
            </a:extLst>
          </p:cNvPr>
          <p:cNvSpPr/>
          <p:nvPr/>
        </p:nvSpPr>
        <p:spPr>
          <a:xfrm>
            <a:off x="4734073" y="1666316"/>
            <a:ext cx="1935646" cy="74071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 requests’/approvals’  history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3221ECD-1362-42FC-B21B-4BDF5E0EE961}"/>
              </a:ext>
            </a:extLst>
          </p:cNvPr>
          <p:cNvSpPr/>
          <p:nvPr/>
        </p:nvSpPr>
        <p:spPr>
          <a:xfrm>
            <a:off x="4522276" y="546574"/>
            <a:ext cx="1810854" cy="44976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 current requests/approvals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BA484C6-744C-42F6-9BDA-74EE200DC683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6333130" y="771455"/>
            <a:ext cx="13895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B1522E1-48E2-4410-BA8C-6BD2A3B0FD20}"/>
              </a:ext>
            </a:extLst>
          </p:cNvPr>
          <p:cNvSpPr/>
          <p:nvPr/>
        </p:nvSpPr>
        <p:spPr>
          <a:xfrm>
            <a:off x="7722676" y="69689"/>
            <a:ext cx="2226642" cy="17871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Deploy Requests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/reject Approvals</a:t>
            </a:r>
          </a:p>
        </p:txBody>
      </p:sp>
      <p:pic>
        <p:nvPicPr>
          <p:cNvPr id="66" name="Graphic 65" descr="User">
            <a:extLst>
              <a:ext uri="{FF2B5EF4-FFF2-40B4-BE49-F238E27FC236}">
                <a16:creationId xmlns:a16="http://schemas.microsoft.com/office/drawing/2014/main" id="{14654C66-F8CC-482C-9A2D-723EF210E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338" y="3430924"/>
            <a:ext cx="760061" cy="760061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BBF5F20E-7196-4AEE-9E62-895D7F21A90D}"/>
              </a:ext>
            </a:extLst>
          </p:cNvPr>
          <p:cNvSpPr txBox="1"/>
          <p:nvPr/>
        </p:nvSpPr>
        <p:spPr>
          <a:xfrm>
            <a:off x="514136" y="4158862"/>
            <a:ext cx="905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01AFB1C2-F371-4672-867D-08FB2994CE41}"/>
              </a:ext>
            </a:extLst>
          </p:cNvPr>
          <p:cNvSpPr/>
          <p:nvPr/>
        </p:nvSpPr>
        <p:spPr>
          <a:xfrm>
            <a:off x="1106821" y="3832856"/>
            <a:ext cx="611807" cy="162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542508E-35DD-4521-9709-FFEC8A9AC960}"/>
              </a:ext>
            </a:extLst>
          </p:cNvPr>
          <p:cNvSpPr/>
          <p:nvPr/>
        </p:nvSpPr>
        <p:spPr>
          <a:xfrm>
            <a:off x="1751496" y="3674049"/>
            <a:ext cx="1275646" cy="44976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Execute Jobs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38FB00D-0D9A-4478-A704-5DEA09BBEADD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3027142" y="3898930"/>
            <a:ext cx="1549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B269A79D-F37A-4008-AD81-977F91FF2BAA}"/>
              </a:ext>
            </a:extLst>
          </p:cNvPr>
          <p:cNvSpPr/>
          <p:nvPr/>
        </p:nvSpPr>
        <p:spPr>
          <a:xfrm>
            <a:off x="4588842" y="3659455"/>
            <a:ext cx="1810854" cy="44976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Select the Server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D7AEC3B-2FF3-4757-AADC-C4CCE59359AC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6399696" y="3884336"/>
            <a:ext cx="13895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13FF546-D732-42CE-A237-D9C9C91DCEAD}"/>
              </a:ext>
            </a:extLst>
          </p:cNvPr>
          <p:cNvSpPr/>
          <p:nvPr/>
        </p:nvSpPr>
        <p:spPr>
          <a:xfrm>
            <a:off x="7810500" y="3712612"/>
            <a:ext cx="2912442" cy="3726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Execute the required job</a:t>
            </a:r>
          </a:p>
        </p:txBody>
      </p:sp>
      <p:pic>
        <p:nvPicPr>
          <p:cNvPr id="103" name="Graphic 102" descr="User">
            <a:extLst>
              <a:ext uri="{FF2B5EF4-FFF2-40B4-BE49-F238E27FC236}">
                <a16:creationId xmlns:a16="http://schemas.microsoft.com/office/drawing/2014/main" id="{11677E38-ACCF-4132-98C8-EB307E0D9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596" y="5225428"/>
            <a:ext cx="760061" cy="760061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F938961D-890C-4797-A5C2-EB9738322ED4}"/>
              </a:ext>
            </a:extLst>
          </p:cNvPr>
          <p:cNvSpPr txBox="1"/>
          <p:nvPr/>
        </p:nvSpPr>
        <p:spPr>
          <a:xfrm>
            <a:off x="535394" y="5953366"/>
            <a:ext cx="905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</a:t>
            </a:r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1A1A870B-5471-451A-B470-D3E11B8BCA70}"/>
              </a:ext>
            </a:extLst>
          </p:cNvPr>
          <p:cNvSpPr/>
          <p:nvPr/>
        </p:nvSpPr>
        <p:spPr>
          <a:xfrm>
            <a:off x="1128079" y="5627360"/>
            <a:ext cx="611807" cy="162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E667A1E-C4E7-4244-A315-379D12A11650}"/>
              </a:ext>
            </a:extLst>
          </p:cNvPr>
          <p:cNvSpPr/>
          <p:nvPr/>
        </p:nvSpPr>
        <p:spPr>
          <a:xfrm>
            <a:off x="1772754" y="5468553"/>
            <a:ext cx="1275646" cy="44976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Monitoring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86C101E-9F85-4EA0-BE25-8B39E805C8C8}"/>
              </a:ext>
            </a:extLst>
          </p:cNvPr>
          <p:cNvCxnSpPr>
            <a:cxnSpLocks/>
            <a:stCxn id="106" idx="3"/>
          </p:cNvCxnSpPr>
          <p:nvPr/>
        </p:nvCxnSpPr>
        <p:spPr>
          <a:xfrm>
            <a:off x="3048400" y="5693434"/>
            <a:ext cx="1549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9921300-D0C6-408B-8975-38372D59BD01}"/>
              </a:ext>
            </a:extLst>
          </p:cNvPr>
          <p:cNvSpPr/>
          <p:nvPr/>
        </p:nvSpPr>
        <p:spPr>
          <a:xfrm>
            <a:off x="4610100" y="5453959"/>
            <a:ext cx="1810854" cy="44976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Select the Server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0C0B132-2DF3-4EE9-A3DA-CBFD096BB317}"/>
              </a:ext>
            </a:extLst>
          </p:cNvPr>
          <p:cNvCxnSpPr>
            <a:cxnSpLocks/>
            <a:stCxn id="108" idx="3"/>
          </p:cNvCxnSpPr>
          <p:nvPr/>
        </p:nvCxnSpPr>
        <p:spPr>
          <a:xfrm>
            <a:off x="6420954" y="5678840"/>
            <a:ext cx="13895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48D2A2B-9A74-435F-8D68-E1E3667A6CE7}"/>
              </a:ext>
            </a:extLst>
          </p:cNvPr>
          <p:cNvSpPr/>
          <p:nvPr/>
        </p:nvSpPr>
        <p:spPr>
          <a:xfrm>
            <a:off x="7810500" y="5391922"/>
            <a:ext cx="3077542" cy="5761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Monitor the reports generated by POWER BI</a:t>
            </a:r>
          </a:p>
        </p:txBody>
      </p:sp>
    </p:spTree>
    <p:extLst>
      <p:ext uri="{BB962C8B-B14F-4D97-AF65-F5344CB8AC3E}">
        <p14:creationId xmlns:p14="http://schemas.microsoft.com/office/powerpoint/2010/main" val="2928528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068A-8F32-4515-9343-F6028780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609600"/>
            <a:ext cx="10985500" cy="1320800"/>
          </a:xfrm>
        </p:spPr>
        <p:txBody>
          <a:bodyPr/>
          <a:lstStyle/>
          <a:p>
            <a:r>
              <a:rPr lang="en-US" dirty="0"/>
              <a:t>If I had more time, what else I could have contributed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926A4-4ABB-4B5F-8CAA-7189D9A71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634" y="2579689"/>
            <a:ext cx="8596668" cy="3880773"/>
          </a:xfrm>
        </p:spPr>
        <p:txBody>
          <a:bodyPr/>
          <a:lstStyle/>
          <a:p>
            <a:r>
              <a:rPr lang="en-US" dirty="0"/>
              <a:t>I would have made the UI more attractive and more scalable</a:t>
            </a:r>
          </a:p>
          <a:p>
            <a:r>
              <a:rPr lang="en-US" dirty="0"/>
              <a:t>Would have worked on phase 2 of the project(Registration of new servers, approval process, date based purging etc.)</a:t>
            </a:r>
          </a:p>
          <a:p>
            <a:r>
              <a:rPr lang="en-US" dirty="0"/>
              <a:t>Would have tried to make the overall project more general and flexible</a:t>
            </a:r>
          </a:p>
        </p:txBody>
      </p:sp>
    </p:spTree>
    <p:extLst>
      <p:ext uri="{BB962C8B-B14F-4D97-AF65-F5344CB8AC3E}">
        <p14:creationId xmlns:p14="http://schemas.microsoft.com/office/powerpoint/2010/main" val="29417371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1849</TotalTime>
  <Words>431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PowerPoint Presentation</vt:lpstr>
      <vt:lpstr>Use Case Earlier before DCA Tool</vt:lpstr>
      <vt:lpstr>Use Case with the help of the DCA Tool</vt:lpstr>
      <vt:lpstr>PowerPoint Presentation</vt:lpstr>
      <vt:lpstr>The functionalities of the DCA tool</vt:lpstr>
      <vt:lpstr>Workflow of the DCA Tool</vt:lpstr>
      <vt:lpstr>PowerPoint Presentation</vt:lpstr>
      <vt:lpstr>PowerPoint Presentation</vt:lpstr>
      <vt:lpstr>If I had more time, what else I could have contributed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Yash Sharma</cp:lastModifiedBy>
  <cp:revision>150</cp:revision>
  <dcterms:created xsi:type="dcterms:W3CDTF">2014-09-12T02:18:09Z</dcterms:created>
  <dcterms:modified xsi:type="dcterms:W3CDTF">2018-07-25T13:26:22Z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t-yashar@microsoft.com</vt:lpwstr>
  </property>
  <property fmtid="{D5CDD505-2E9C-101B-9397-08002B2CF9AE}" pid="5" name="MSIP_Label_f42aa342-8706-4288-bd11-ebb85995028c_SetDate">
    <vt:lpwstr>2018-07-24T06:52:12.6532323Z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