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3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ash Sharma" initials="YS" lastIdx="1" clrIdx="0">
    <p:extLst>
      <p:ext uri="{19B8F6BF-5375-455C-9EA6-DF929625EA0E}">
        <p15:presenceInfo xmlns:p15="http://schemas.microsoft.com/office/powerpoint/2012/main" userId="S-1-5-21-2146773085-903363285-719344707-236782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09" autoAdjust="0"/>
    <p:restoredTop sz="92231" autoAdjust="0"/>
  </p:normalViewPr>
  <p:slideViewPr>
    <p:cSldViewPr snapToGrid="0">
      <p:cViewPr varScale="1">
        <p:scale>
          <a:sx n="84" d="100"/>
          <a:sy n="84" d="100"/>
        </p:scale>
        <p:origin x="114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D678F8-DFD2-44ED-85CA-01C1F78A973F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07B382-5F56-41A9-AAA8-B760274CE8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5225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07B382-5F56-41A9-AAA8-B760274CE8D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9544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more button redirects to DB selection</a:t>
            </a:r>
          </a:p>
          <a:p>
            <a:r>
              <a:rPr lang="en-US" dirty="0"/>
              <a:t>Add database name column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07B382-5F56-41A9-AAA8-B760274CE8D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5276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Deploy would take the user to Monitoring page!</a:t>
            </a:r>
          </a:p>
          <a:p>
            <a:endParaRPr lang="en-US" dirty="0"/>
          </a:p>
          <a:p>
            <a:r>
              <a:rPr lang="en-US" dirty="0"/>
              <a:t>If it fails probably we can see the suggestions from the approvers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07B382-5F56-41A9-AAA8-B760274CE8D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6590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DB name on every page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07B382-5F56-41A9-AAA8-B760274CE8D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4220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Status: running, idle, succeeded, failed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07B382-5F56-41A9-AAA8-B760274CE8D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3719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*The Numbers written next to a button represents the slide number we would reach on clicking of that button*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07B382-5F56-41A9-AAA8-B760274CE8D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714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page numbers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07B382-5F56-41A9-AAA8-B760274CE8D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1058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07B382-5F56-41A9-AAA8-B760274CE8D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7986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Change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07B382-5F56-41A9-AAA8-B760274CE8D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8024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DS data source</a:t>
            </a:r>
          </a:p>
          <a:p>
            <a:r>
              <a:rPr lang="en-US" dirty="0"/>
              <a:t>(Display only those servers to which the user </a:t>
            </a:r>
            <a:r>
              <a:rPr lang="en-US"/>
              <a:t>have access)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07B382-5F56-41A9-AAA8-B760274CE8D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2040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Initially the select tables section would be blank, once DB is selected then list would appear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07B382-5F56-41A9-AAA8-B760274CE8D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5529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Save and Validate buttons when clicked can show the message that the data has been saved successfully.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07B382-5F56-41A9-AAA8-B760274CE8D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3778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Select all date and all </a:t>
            </a:r>
            <a:r>
              <a:rPr lang="en-US" dirty="0" err="1"/>
              <a:t>queiries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07B382-5F56-41A9-AAA8-B760274CE8D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0381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F6586-00BE-4C5D-A1A7-CE9A940EDB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A1D5AB-85BD-4B63-9D93-843622AE7E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DBC333-8A28-4D72-9884-326EF02BF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EC325-F998-4586-B3F3-AB8F75C411DF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06395-2244-4243-B91B-183E82762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AAAC4A-503E-454E-8799-000ED4416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4EA2D-3A9C-41C2-9024-9054AC83F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970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01F6E-E11E-4755-A69C-FDE0D8660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7B82F6-F29D-4993-A5D9-96AE270390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4F4A3-A74F-408B-A257-4A9E4A8AE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EC325-F998-4586-B3F3-AB8F75C411DF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21560-F434-4436-918D-ABF589387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D45330-1FC3-4590-B229-C7699D799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4EA2D-3A9C-41C2-9024-9054AC83F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471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F363E8-84A1-4236-AACC-DA5E3D6B56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5D2B86-621C-43DF-922A-21A527CEE0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9FD9AB-B075-4256-923C-263C7388C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EC325-F998-4586-B3F3-AB8F75C411DF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EC6652-FA95-4F7E-8D17-CE174F947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21474A-DA60-4F3A-B830-7E78D05D5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4EA2D-3A9C-41C2-9024-9054AC83F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349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1457C-BB74-4D0B-B1B8-46894DAC2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8A60E-E794-4EE7-9D20-D865D7F00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7F6AE9-2FBC-4117-B86A-361DD76DD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EC325-F998-4586-B3F3-AB8F75C411DF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E62B42-F3A4-4547-A039-C1B153D80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800BEC-5A40-4A49-8BE9-447D79F75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4EA2D-3A9C-41C2-9024-9054AC83F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191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537D2-E813-4AFF-924B-7B8B26591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74503-D654-43F9-B692-B4548F8127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C22C5-65D8-437D-8852-284E39F47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EC325-F998-4586-B3F3-AB8F75C411DF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BE8DCB-C6A7-47C5-A337-7D85CA2A0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8592E-4656-4A2A-B84C-CBEFEAD48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4EA2D-3A9C-41C2-9024-9054AC83F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029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F2192-D96D-4D63-A634-C1A6C41D6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90266-E1F2-4D11-B30C-33F2A3F28D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5FEE8D-2ED0-4D2B-A9D0-7C44AA5FA9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42311A-BF73-4037-A77F-9CE6A1F4E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EC325-F998-4586-B3F3-AB8F75C411DF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C7C35F-55E9-486C-A5AE-1CDFADB56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25F89A-8DF3-4447-A956-003144278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4EA2D-3A9C-41C2-9024-9054AC83F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546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4D94E-8F2C-49F3-AE4A-033EA60EF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476FF0-D1FC-46BD-B1E4-A13AE60A38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414ECC-C29F-4785-8FD1-896E9183EB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DE6D52-A980-4900-B706-FE9E23B59A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C6CF27-DFCA-4967-8694-2BCECA87A7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254B63-FEE7-4E53-9B1A-970648E39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EC325-F998-4586-B3F3-AB8F75C411DF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A6F586-468E-42E7-9908-FC8DA5F13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1CFD72-382F-46C1-8D74-263A2603F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4EA2D-3A9C-41C2-9024-9054AC83F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666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8D284-D7E5-431A-8679-23AAF4822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EDC409-F91D-4D08-9713-884CA8580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EC325-F998-4586-B3F3-AB8F75C411DF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8C939E-61D6-4D76-AB74-C376FB8B6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A24227-FA96-41FC-BC76-2E7A4FD88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4EA2D-3A9C-41C2-9024-9054AC83F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121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ABB2DA-E884-4831-A3AD-EC1601CDD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EC325-F998-4586-B3F3-AB8F75C411DF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49F821-B127-43C1-963C-22E23D201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F7971A-8FF1-45DA-8513-985718394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4EA2D-3A9C-41C2-9024-9054AC83F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508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276F4-A23F-46EB-BE0F-B3CEF4E23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2C407-8D11-4557-B9F7-A3B1C351D6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9B737A-BECB-4555-A9C9-AB41435570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BC6957-E9E1-4A89-9B6F-1E4F8DBA3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EC325-F998-4586-B3F3-AB8F75C411DF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1D40E7-F827-4DFF-BA9D-22319B82E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1AECE3-EF52-4C6A-91C2-43724A483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4EA2D-3A9C-41C2-9024-9054AC83F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14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E1C08-2C73-4312-B7A2-3200DB4C2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D6DE63-91FA-4A7C-99B3-4DBB0E9582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E5A094-798D-40D6-987C-4FD05FF088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39A33-DE50-46D0-9486-C309EEFA2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EC325-F998-4586-B3F3-AB8F75C411DF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E2B1FC-773A-4DA5-ACB7-A41611114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053C77-DD64-4C0E-87C8-F0FC235C0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4EA2D-3A9C-41C2-9024-9054AC83F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92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4F5864-5E77-47B4-AC55-1314D9F7E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98E04C-C0D8-439C-B29A-777AB09B2B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1A164C-8BD0-4386-BDAA-EB20659615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EC325-F998-4586-B3F3-AB8F75C411DF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40BEDD-3C55-4303-BB27-FD852BF076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47FDF-887D-49F2-9208-4D16CEEC3A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54EA2D-3A9C-41C2-9024-9054AC83F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836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3.png"/><Relationship Id="rId9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3.png"/><Relationship Id="rId9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3.png"/><Relationship Id="rId9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1.png"/><Relationship Id="rId4" Type="http://schemas.openxmlformats.org/officeDocument/2006/relationships/image" Target="../media/image3.pn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6.svg"/><Relationship Id="rId10" Type="http://schemas.openxmlformats.org/officeDocument/2006/relationships/image" Target="../media/image14.png"/><Relationship Id="rId4" Type="http://schemas.openxmlformats.org/officeDocument/2006/relationships/image" Target="../media/image5.png"/><Relationship Id="rId9" Type="http://schemas.openxmlformats.org/officeDocument/2006/relationships/image" Target="../media/image13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3.png"/><Relationship Id="rId9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11" Type="http://schemas.openxmlformats.org/officeDocument/2006/relationships/image" Target="../media/image15.png"/><Relationship Id="rId5" Type="http://schemas.openxmlformats.org/officeDocument/2006/relationships/image" Target="../media/image5.png"/><Relationship Id="rId10" Type="http://schemas.openxmlformats.org/officeDocument/2006/relationships/image" Target="../media/image13.svg"/><Relationship Id="rId4" Type="http://schemas.openxmlformats.org/officeDocument/2006/relationships/image" Target="../media/image3.png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EE979-5E28-47CB-B18B-47E4B76305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Purging UI Layer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DC9363-0AFA-4EE9-9C45-89AEE49C59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UI Mock Up Presentation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6FB21A-12BD-48AA-BFF5-C81BC84701FC}"/>
              </a:ext>
            </a:extLst>
          </p:cNvPr>
          <p:cNvSpPr txBox="1"/>
          <p:nvPr/>
        </p:nvSpPr>
        <p:spPr>
          <a:xfrm>
            <a:off x="9844644" y="5593278"/>
            <a:ext cx="18525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Yash Sharma</a:t>
            </a:r>
          </a:p>
          <a:p>
            <a:r>
              <a:rPr lang="en-US" dirty="0"/>
              <a:t>   SE Intern</a:t>
            </a:r>
          </a:p>
        </p:txBody>
      </p:sp>
    </p:spTree>
    <p:extLst>
      <p:ext uri="{BB962C8B-B14F-4D97-AF65-F5344CB8AC3E}">
        <p14:creationId xmlns:p14="http://schemas.microsoft.com/office/powerpoint/2010/main" val="8694309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8246531-C91A-4901-A1B3-F2C7CEB05D13}"/>
              </a:ext>
            </a:extLst>
          </p:cNvPr>
          <p:cNvSpPr txBox="1"/>
          <p:nvPr/>
        </p:nvSpPr>
        <p:spPr>
          <a:xfrm>
            <a:off x="106879" y="118755"/>
            <a:ext cx="1650670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Purge</a:t>
            </a:r>
          </a:p>
          <a:p>
            <a:endParaRPr lang="en-US" sz="1000" dirty="0"/>
          </a:p>
          <a:p>
            <a:r>
              <a:rPr lang="en-US" sz="1400" dirty="0"/>
              <a:t>-&gt; Data/Query purging</a:t>
            </a:r>
          </a:p>
          <a:p>
            <a:endParaRPr lang="en-US" sz="2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1F5A8ED-FB75-48B7-96A6-BC7A6A605EDD}"/>
              </a:ext>
            </a:extLst>
          </p:cNvPr>
          <p:cNvSpPr/>
          <p:nvPr/>
        </p:nvSpPr>
        <p:spPr>
          <a:xfrm>
            <a:off x="2802577" y="13326"/>
            <a:ext cx="6032665" cy="654551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BCE57D6-C318-43A9-8A23-CDD562258EF2}"/>
              </a:ext>
            </a:extLst>
          </p:cNvPr>
          <p:cNvCxnSpPr/>
          <p:nvPr/>
        </p:nvCxnSpPr>
        <p:spPr>
          <a:xfrm>
            <a:off x="2802577" y="783771"/>
            <a:ext cx="60326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AC77134D-A455-41CC-957B-E3C56BCB50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29" y="181294"/>
            <a:ext cx="1139371" cy="58995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FFC76E1-AC85-4721-9F04-784B86235238}"/>
              </a:ext>
            </a:extLst>
          </p:cNvPr>
          <p:cNvSpPr txBox="1"/>
          <p:nvPr/>
        </p:nvSpPr>
        <p:spPr>
          <a:xfrm>
            <a:off x="4914761" y="229065"/>
            <a:ext cx="2375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GDPR LIFECYCLE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5B4CB73-387C-49E1-9C00-A72BA5B455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5094" y="266597"/>
            <a:ext cx="446465" cy="446465"/>
          </a:xfrm>
          <a:prstGeom prst="rect">
            <a:avLst/>
          </a:prstGeom>
        </p:spPr>
      </p:pic>
      <p:pic>
        <p:nvPicPr>
          <p:cNvPr id="8" name="Graphic 7" descr="Lock">
            <a:extLst>
              <a:ext uri="{FF2B5EF4-FFF2-40B4-BE49-F238E27FC236}">
                <a16:creationId xmlns:a16="http://schemas.microsoft.com/office/drawing/2014/main" id="{AD4DC51E-D86D-480A-A374-8E3C41BBFC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43676" y="265676"/>
            <a:ext cx="334791" cy="33479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31E6591-91B5-4C13-8F59-A7458367EC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38203" y="6140617"/>
            <a:ext cx="5916985" cy="16493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2F06518-DED6-40B6-909F-3FDFDEA87E6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43676" y="2122108"/>
            <a:ext cx="2525836" cy="472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8B0AA9E-5913-44BA-8033-9E78899E2D21}"/>
              </a:ext>
            </a:extLst>
          </p:cNvPr>
          <p:cNvSpPr txBox="1"/>
          <p:nvPr/>
        </p:nvSpPr>
        <p:spPr>
          <a:xfrm>
            <a:off x="3113747" y="2868033"/>
            <a:ext cx="25611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Purging Details &lt;DB Name&gt;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9A0FC5A-F7A2-4A0C-A013-BFA8BC53131E}"/>
              </a:ext>
            </a:extLst>
          </p:cNvPr>
          <p:cNvSpPr/>
          <p:nvPr/>
        </p:nvSpPr>
        <p:spPr>
          <a:xfrm>
            <a:off x="7839586" y="5781595"/>
            <a:ext cx="761973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Next   &gt;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AF4C366-70F6-43E6-98CD-EB5B0A6B23C4}"/>
              </a:ext>
            </a:extLst>
          </p:cNvPr>
          <p:cNvSpPr/>
          <p:nvPr/>
        </p:nvSpPr>
        <p:spPr>
          <a:xfrm>
            <a:off x="6867161" y="5777646"/>
            <a:ext cx="845332" cy="2960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&lt;   </a:t>
            </a:r>
            <a:r>
              <a:rPr lang="en-US" sz="1400" dirty="0" err="1"/>
              <a:t>Prev</a:t>
            </a:r>
            <a:endParaRPr lang="en-US" dirty="0"/>
          </a:p>
        </p:txBody>
      </p: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FD467C50-88B6-46D0-AB37-1AF33A1E27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1597289"/>
              </p:ext>
            </p:extLst>
          </p:nvPr>
        </p:nvGraphicFramePr>
        <p:xfrm>
          <a:off x="3224944" y="3248489"/>
          <a:ext cx="2747231" cy="20004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732">
                  <a:extLst>
                    <a:ext uri="{9D8B030D-6E8A-4147-A177-3AD203B41FA5}">
                      <a16:colId xmlns:a16="http://schemas.microsoft.com/office/drawing/2014/main" val="358187735"/>
                    </a:ext>
                  </a:extLst>
                </a:gridCol>
                <a:gridCol w="963827">
                  <a:extLst>
                    <a:ext uri="{9D8B030D-6E8A-4147-A177-3AD203B41FA5}">
                      <a16:colId xmlns:a16="http://schemas.microsoft.com/office/drawing/2014/main" val="2150283853"/>
                    </a:ext>
                  </a:extLst>
                </a:gridCol>
                <a:gridCol w="781822">
                  <a:extLst>
                    <a:ext uri="{9D8B030D-6E8A-4147-A177-3AD203B41FA5}">
                      <a16:colId xmlns:a16="http://schemas.microsoft.com/office/drawing/2014/main" val="1848782607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903974777"/>
                    </a:ext>
                  </a:extLst>
                </a:gridCol>
              </a:tblGrid>
              <a:tr h="410725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Table 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      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Type of Purging </a:t>
                      </a:r>
                    </a:p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sz="105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600" dirty="0">
                          <a:solidFill>
                            <a:schemeClr val="tx1"/>
                          </a:solidFill>
                        </a:rPr>
                        <a:t>        Select All                           Select All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6172232"/>
                  </a:ext>
                </a:extLst>
              </a:tr>
              <a:tr h="486221"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u="sng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000" u="sng" dirty="0">
                          <a:solidFill>
                            <a:srgbClr val="0070C0"/>
                          </a:solidFill>
                        </a:rPr>
                        <a:t>TB1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      Date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    Query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6407846"/>
                  </a:ext>
                </a:extLst>
              </a:tr>
              <a:tr h="487953"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u="sng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000" u="sng" dirty="0">
                          <a:solidFill>
                            <a:srgbClr val="0070C0"/>
                          </a:solidFill>
                        </a:rPr>
                        <a:t>TB2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      Date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    Query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707872"/>
                  </a:ext>
                </a:extLst>
              </a:tr>
              <a:tr h="492870">
                <a:tc>
                  <a:txBody>
                    <a:bodyPr/>
                    <a:lstStyle/>
                    <a:p>
                      <a:r>
                        <a:rPr lang="en-US" sz="10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u="sng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000" u="sng" dirty="0">
                          <a:solidFill>
                            <a:srgbClr val="0070C0"/>
                          </a:solidFill>
                        </a:rPr>
                        <a:t>TB3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      Date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    Query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725583"/>
                  </a:ext>
                </a:extLst>
              </a:tr>
            </a:tbl>
          </a:graphicData>
        </a:graphic>
      </p:graphicFrame>
      <p:sp>
        <p:nvSpPr>
          <p:cNvPr id="26" name="Flowchart: Connector 25">
            <a:extLst>
              <a:ext uri="{FF2B5EF4-FFF2-40B4-BE49-F238E27FC236}">
                <a16:creationId xmlns:a16="http://schemas.microsoft.com/office/drawing/2014/main" id="{7A25248E-96FC-4482-BFB3-5E3AA7ADF213}"/>
              </a:ext>
            </a:extLst>
          </p:cNvPr>
          <p:cNvSpPr/>
          <p:nvPr/>
        </p:nvSpPr>
        <p:spPr>
          <a:xfrm>
            <a:off x="4543674" y="3820945"/>
            <a:ext cx="138113" cy="163513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lowchart: Connector 31">
            <a:extLst>
              <a:ext uri="{FF2B5EF4-FFF2-40B4-BE49-F238E27FC236}">
                <a16:creationId xmlns:a16="http://schemas.microsoft.com/office/drawing/2014/main" id="{88B26905-BA2E-4952-8F0F-C66809C6A724}"/>
              </a:ext>
            </a:extLst>
          </p:cNvPr>
          <p:cNvSpPr/>
          <p:nvPr/>
        </p:nvSpPr>
        <p:spPr>
          <a:xfrm>
            <a:off x="4552822" y="4308596"/>
            <a:ext cx="138113" cy="163513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lowchart: Connector 32">
            <a:extLst>
              <a:ext uri="{FF2B5EF4-FFF2-40B4-BE49-F238E27FC236}">
                <a16:creationId xmlns:a16="http://schemas.microsoft.com/office/drawing/2014/main" id="{FB98D5A6-F399-45FA-A019-B4D563CD267B}"/>
              </a:ext>
            </a:extLst>
          </p:cNvPr>
          <p:cNvSpPr/>
          <p:nvPr/>
        </p:nvSpPr>
        <p:spPr>
          <a:xfrm>
            <a:off x="4552822" y="4799012"/>
            <a:ext cx="138113" cy="163513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lowchart: Connector 33">
            <a:extLst>
              <a:ext uri="{FF2B5EF4-FFF2-40B4-BE49-F238E27FC236}">
                <a16:creationId xmlns:a16="http://schemas.microsoft.com/office/drawing/2014/main" id="{568EAF7C-8A8D-417C-B126-D7EBBE9610DA}"/>
              </a:ext>
            </a:extLst>
          </p:cNvPr>
          <p:cNvSpPr/>
          <p:nvPr/>
        </p:nvSpPr>
        <p:spPr>
          <a:xfrm>
            <a:off x="5313351" y="3834855"/>
            <a:ext cx="138113" cy="163513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lowchart: Connector 34">
            <a:extLst>
              <a:ext uri="{FF2B5EF4-FFF2-40B4-BE49-F238E27FC236}">
                <a16:creationId xmlns:a16="http://schemas.microsoft.com/office/drawing/2014/main" id="{3DCE259E-B3BB-4AEC-A9B3-CC86AAE6C9C9}"/>
              </a:ext>
            </a:extLst>
          </p:cNvPr>
          <p:cNvSpPr/>
          <p:nvPr/>
        </p:nvSpPr>
        <p:spPr>
          <a:xfrm>
            <a:off x="5320835" y="4317443"/>
            <a:ext cx="138113" cy="163513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lowchart: Connector 35">
            <a:extLst>
              <a:ext uri="{FF2B5EF4-FFF2-40B4-BE49-F238E27FC236}">
                <a16:creationId xmlns:a16="http://schemas.microsoft.com/office/drawing/2014/main" id="{23AE4BFC-4068-45CF-8224-81B65435ADDB}"/>
              </a:ext>
            </a:extLst>
          </p:cNvPr>
          <p:cNvSpPr/>
          <p:nvPr/>
        </p:nvSpPr>
        <p:spPr>
          <a:xfrm>
            <a:off x="5320834" y="4807970"/>
            <a:ext cx="138113" cy="163513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73641F8-E9CF-4B0E-AAF0-E3D563E00E06}"/>
              </a:ext>
            </a:extLst>
          </p:cNvPr>
          <p:cNvCxnSpPr>
            <a:cxnSpLocks/>
          </p:cNvCxnSpPr>
          <p:nvPr/>
        </p:nvCxnSpPr>
        <p:spPr>
          <a:xfrm>
            <a:off x="6162675" y="2868033"/>
            <a:ext cx="0" cy="27981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C0F4C8F7-53B9-4797-A1C0-B2DEF17EBA78}"/>
              </a:ext>
            </a:extLst>
          </p:cNvPr>
          <p:cNvSpPr/>
          <p:nvPr/>
        </p:nvSpPr>
        <p:spPr>
          <a:xfrm>
            <a:off x="6394542" y="2846284"/>
            <a:ext cx="2207018" cy="263842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Sample Text</a:t>
            </a:r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3C2359A3-E444-4024-937E-7132AEB2CF01}"/>
              </a:ext>
            </a:extLst>
          </p:cNvPr>
          <p:cNvSpPr/>
          <p:nvPr/>
        </p:nvSpPr>
        <p:spPr>
          <a:xfrm>
            <a:off x="5536738" y="1885531"/>
            <a:ext cx="138113" cy="1924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lowchart: Connector 23">
            <a:extLst>
              <a:ext uri="{FF2B5EF4-FFF2-40B4-BE49-F238E27FC236}">
                <a16:creationId xmlns:a16="http://schemas.microsoft.com/office/drawing/2014/main" id="{7866B433-1A8C-4CE6-AAB0-C8D11E5527CD}"/>
              </a:ext>
            </a:extLst>
          </p:cNvPr>
          <p:cNvSpPr/>
          <p:nvPr/>
        </p:nvSpPr>
        <p:spPr>
          <a:xfrm>
            <a:off x="4543675" y="3573628"/>
            <a:ext cx="138113" cy="163513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lowchart: Connector 26">
            <a:extLst>
              <a:ext uri="{FF2B5EF4-FFF2-40B4-BE49-F238E27FC236}">
                <a16:creationId xmlns:a16="http://schemas.microsoft.com/office/drawing/2014/main" id="{15444242-C2A1-4B8C-95D3-3E8B231208FD}"/>
              </a:ext>
            </a:extLst>
          </p:cNvPr>
          <p:cNvSpPr/>
          <p:nvPr/>
        </p:nvSpPr>
        <p:spPr>
          <a:xfrm>
            <a:off x="5313352" y="3572351"/>
            <a:ext cx="138113" cy="163513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E9F0F67-C7B6-473A-B0FB-004BB7F3252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21350" y="778204"/>
            <a:ext cx="6013892" cy="1019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2813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E5611D0-5159-44AB-BDBB-263B369D7A2F}"/>
              </a:ext>
            </a:extLst>
          </p:cNvPr>
          <p:cNvSpPr txBox="1"/>
          <p:nvPr/>
        </p:nvSpPr>
        <p:spPr>
          <a:xfrm>
            <a:off x="106879" y="118755"/>
            <a:ext cx="1650670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Purge</a:t>
            </a:r>
          </a:p>
          <a:p>
            <a:endParaRPr lang="en-US" sz="1000" dirty="0"/>
          </a:p>
          <a:p>
            <a:r>
              <a:rPr lang="en-US" sz="1400" dirty="0"/>
              <a:t>-&gt; Data/Query purging</a:t>
            </a:r>
          </a:p>
          <a:p>
            <a:endParaRPr lang="en-US" sz="2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5251953-8717-4388-AA05-7442292A66F7}"/>
              </a:ext>
            </a:extLst>
          </p:cNvPr>
          <p:cNvSpPr/>
          <p:nvPr/>
        </p:nvSpPr>
        <p:spPr>
          <a:xfrm>
            <a:off x="2802577" y="13326"/>
            <a:ext cx="6032665" cy="654551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8C147B8-21A3-4E0D-A1CC-D264D581A321}"/>
              </a:ext>
            </a:extLst>
          </p:cNvPr>
          <p:cNvCxnSpPr/>
          <p:nvPr/>
        </p:nvCxnSpPr>
        <p:spPr>
          <a:xfrm>
            <a:off x="2802577" y="783771"/>
            <a:ext cx="60326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21BB0FA8-5D79-4060-802C-8017DD28EF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29" y="181294"/>
            <a:ext cx="1139371" cy="58995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C8C2CD1-2BAE-4B45-AACB-AD243D66B7AA}"/>
              </a:ext>
            </a:extLst>
          </p:cNvPr>
          <p:cNvSpPr txBox="1"/>
          <p:nvPr/>
        </p:nvSpPr>
        <p:spPr>
          <a:xfrm>
            <a:off x="4914761" y="229065"/>
            <a:ext cx="2375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GDPR LIFECYCLE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E10001D-F87A-475E-9050-FB1B3D5B07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5094" y="266597"/>
            <a:ext cx="446465" cy="446465"/>
          </a:xfrm>
          <a:prstGeom prst="rect">
            <a:avLst/>
          </a:prstGeom>
        </p:spPr>
      </p:pic>
      <p:pic>
        <p:nvPicPr>
          <p:cNvPr id="8" name="Graphic 7" descr="Lock">
            <a:extLst>
              <a:ext uri="{FF2B5EF4-FFF2-40B4-BE49-F238E27FC236}">
                <a16:creationId xmlns:a16="http://schemas.microsoft.com/office/drawing/2014/main" id="{896A848F-3E39-434D-A032-953CA67465B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543676" y="265676"/>
            <a:ext cx="334791" cy="33479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80B600C-7C55-4EAD-BE09-D7FD92DB9DD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38203" y="6140617"/>
            <a:ext cx="5916985" cy="16493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C9309DB-25B6-4093-B3D2-A14864E5A06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43676" y="2071173"/>
            <a:ext cx="2525836" cy="472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1CE4FFE-4A84-4F7D-869B-D72D758677B3}"/>
              </a:ext>
            </a:extLst>
          </p:cNvPr>
          <p:cNvSpPr txBox="1"/>
          <p:nvPr/>
        </p:nvSpPr>
        <p:spPr>
          <a:xfrm>
            <a:off x="3113747" y="2509360"/>
            <a:ext cx="25611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Purging Details &lt;DB Name&gt;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02FDFC-F786-467A-BAE9-A44BBED43B20}"/>
              </a:ext>
            </a:extLst>
          </p:cNvPr>
          <p:cNvSpPr/>
          <p:nvPr/>
        </p:nvSpPr>
        <p:spPr>
          <a:xfrm>
            <a:off x="7839586" y="5795536"/>
            <a:ext cx="761973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Next   &gt;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34FB23-99EB-4A5A-AA75-96CB74CF5EDD}"/>
              </a:ext>
            </a:extLst>
          </p:cNvPr>
          <p:cNvSpPr/>
          <p:nvPr/>
        </p:nvSpPr>
        <p:spPr>
          <a:xfrm>
            <a:off x="6867161" y="5791587"/>
            <a:ext cx="845332" cy="2960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&lt;   </a:t>
            </a:r>
            <a:r>
              <a:rPr lang="en-US" sz="1400" dirty="0" err="1"/>
              <a:t>Prev</a:t>
            </a:r>
            <a:endParaRPr lang="en-US" dirty="0"/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46D5952D-AB4E-4217-8A1F-F738E3CC51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375191"/>
              </p:ext>
            </p:extLst>
          </p:nvPr>
        </p:nvGraphicFramePr>
        <p:xfrm>
          <a:off x="3224944" y="3085112"/>
          <a:ext cx="2747231" cy="19928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732">
                  <a:extLst>
                    <a:ext uri="{9D8B030D-6E8A-4147-A177-3AD203B41FA5}">
                      <a16:colId xmlns:a16="http://schemas.microsoft.com/office/drawing/2014/main" val="358187735"/>
                    </a:ext>
                  </a:extLst>
                </a:gridCol>
                <a:gridCol w="963827">
                  <a:extLst>
                    <a:ext uri="{9D8B030D-6E8A-4147-A177-3AD203B41FA5}">
                      <a16:colId xmlns:a16="http://schemas.microsoft.com/office/drawing/2014/main" val="2150283853"/>
                    </a:ext>
                  </a:extLst>
                </a:gridCol>
                <a:gridCol w="781822">
                  <a:extLst>
                    <a:ext uri="{9D8B030D-6E8A-4147-A177-3AD203B41FA5}">
                      <a16:colId xmlns:a16="http://schemas.microsoft.com/office/drawing/2014/main" val="1848782607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903974777"/>
                    </a:ext>
                  </a:extLst>
                </a:gridCol>
              </a:tblGrid>
              <a:tr h="410725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Table 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        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Type of Purging</a:t>
                      </a:r>
                    </a:p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      Select All                 Select All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6172232"/>
                  </a:ext>
                </a:extLst>
              </a:tr>
              <a:tr h="486221"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u="sng" dirty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US" sz="1000" u="sng" dirty="0">
                          <a:solidFill>
                            <a:schemeClr val="bg2"/>
                          </a:solidFill>
                        </a:rPr>
                        <a:t>TB1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      Date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    Query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6407846"/>
                  </a:ext>
                </a:extLst>
              </a:tr>
              <a:tr h="487953"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u="sng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000" u="sng" dirty="0">
                          <a:solidFill>
                            <a:srgbClr val="0070C0"/>
                          </a:solidFill>
                        </a:rPr>
                        <a:t>TB2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      Date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    Query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707872"/>
                  </a:ext>
                </a:extLst>
              </a:tr>
              <a:tr h="492870">
                <a:tc>
                  <a:txBody>
                    <a:bodyPr/>
                    <a:lstStyle/>
                    <a:p>
                      <a:r>
                        <a:rPr lang="en-US" sz="10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u="sng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000" u="sng" dirty="0">
                          <a:solidFill>
                            <a:srgbClr val="0070C0"/>
                          </a:solidFill>
                        </a:rPr>
                        <a:t>TB3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      Date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    Query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725583"/>
                  </a:ext>
                </a:extLst>
              </a:tr>
            </a:tbl>
          </a:graphicData>
        </a:graphic>
      </p:graphicFrame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4D45178E-8AE5-455D-B34F-AAA43240ABDB}"/>
              </a:ext>
            </a:extLst>
          </p:cNvPr>
          <p:cNvSpPr/>
          <p:nvPr/>
        </p:nvSpPr>
        <p:spPr>
          <a:xfrm>
            <a:off x="4804533" y="3830874"/>
            <a:ext cx="138113" cy="163513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9FD3CE09-94EE-4BD7-B970-9A2E469F7C99}"/>
              </a:ext>
            </a:extLst>
          </p:cNvPr>
          <p:cNvSpPr/>
          <p:nvPr/>
        </p:nvSpPr>
        <p:spPr>
          <a:xfrm>
            <a:off x="4804532" y="4309427"/>
            <a:ext cx="138113" cy="163513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Connector 16">
            <a:extLst>
              <a:ext uri="{FF2B5EF4-FFF2-40B4-BE49-F238E27FC236}">
                <a16:creationId xmlns:a16="http://schemas.microsoft.com/office/drawing/2014/main" id="{7A78AC34-BF73-4B75-BFB0-D2B0CD6C4537}"/>
              </a:ext>
            </a:extLst>
          </p:cNvPr>
          <p:cNvSpPr/>
          <p:nvPr/>
        </p:nvSpPr>
        <p:spPr>
          <a:xfrm>
            <a:off x="4799629" y="4783823"/>
            <a:ext cx="138113" cy="163513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Connector 17">
            <a:extLst>
              <a:ext uri="{FF2B5EF4-FFF2-40B4-BE49-F238E27FC236}">
                <a16:creationId xmlns:a16="http://schemas.microsoft.com/office/drawing/2014/main" id="{A809EF97-33BD-45C8-9D85-AFDADE66A63B}"/>
              </a:ext>
            </a:extLst>
          </p:cNvPr>
          <p:cNvSpPr/>
          <p:nvPr/>
        </p:nvSpPr>
        <p:spPr>
          <a:xfrm>
            <a:off x="5536738" y="3830874"/>
            <a:ext cx="138113" cy="163513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Connector 18">
            <a:extLst>
              <a:ext uri="{FF2B5EF4-FFF2-40B4-BE49-F238E27FC236}">
                <a16:creationId xmlns:a16="http://schemas.microsoft.com/office/drawing/2014/main" id="{8FF8F5D3-2642-48AB-8D20-A882B8D722CC}"/>
              </a:ext>
            </a:extLst>
          </p:cNvPr>
          <p:cNvSpPr/>
          <p:nvPr/>
        </p:nvSpPr>
        <p:spPr>
          <a:xfrm>
            <a:off x="5536738" y="4332488"/>
            <a:ext cx="138113" cy="163513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Connector 19">
            <a:extLst>
              <a:ext uri="{FF2B5EF4-FFF2-40B4-BE49-F238E27FC236}">
                <a16:creationId xmlns:a16="http://schemas.microsoft.com/office/drawing/2014/main" id="{536B979B-687D-4328-B120-8D21820179C9}"/>
              </a:ext>
            </a:extLst>
          </p:cNvPr>
          <p:cNvSpPr/>
          <p:nvPr/>
        </p:nvSpPr>
        <p:spPr>
          <a:xfrm>
            <a:off x="5536738" y="4806884"/>
            <a:ext cx="138113" cy="163513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A777CAD-2B8C-4BC7-A103-C07855B14385}"/>
              </a:ext>
            </a:extLst>
          </p:cNvPr>
          <p:cNvCxnSpPr>
            <a:cxnSpLocks/>
          </p:cNvCxnSpPr>
          <p:nvPr/>
        </p:nvCxnSpPr>
        <p:spPr>
          <a:xfrm>
            <a:off x="6162675" y="2768157"/>
            <a:ext cx="0" cy="28992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8667C495-2C47-4F9F-A7C0-A63ABEFA2F43}"/>
              </a:ext>
            </a:extLst>
          </p:cNvPr>
          <p:cNvSpPr/>
          <p:nvPr/>
        </p:nvSpPr>
        <p:spPr>
          <a:xfrm>
            <a:off x="6268944" y="2768157"/>
            <a:ext cx="2332616" cy="267408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6B3B93C-489B-4FCE-A816-0424BF09C6F9}"/>
              </a:ext>
            </a:extLst>
          </p:cNvPr>
          <p:cNvSpPr txBox="1"/>
          <p:nvPr/>
        </p:nvSpPr>
        <p:spPr>
          <a:xfrm>
            <a:off x="6343650" y="2873144"/>
            <a:ext cx="725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u="sng" dirty="0"/>
              <a:t>TB1</a:t>
            </a:r>
            <a:endParaRPr lang="en-US" sz="2000" b="1" u="sng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F97C30E-9250-45F3-A2BC-343A75059CB6}"/>
              </a:ext>
            </a:extLst>
          </p:cNvPr>
          <p:cNvSpPr txBox="1"/>
          <p:nvPr/>
        </p:nvSpPr>
        <p:spPr>
          <a:xfrm>
            <a:off x="6343650" y="3330344"/>
            <a:ext cx="10858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Date Column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D7B0540-9750-426D-9BB9-60A340894CAF}"/>
              </a:ext>
            </a:extLst>
          </p:cNvPr>
          <p:cNvSpPr txBox="1"/>
          <p:nvPr/>
        </p:nvSpPr>
        <p:spPr>
          <a:xfrm>
            <a:off x="6343650" y="3662954"/>
            <a:ext cx="8795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Purge Key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E5767F0-30A4-4CF1-9E5C-ADD5C9AA4421}"/>
              </a:ext>
            </a:extLst>
          </p:cNvPr>
          <p:cNvSpPr txBox="1"/>
          <p:nvPr/>
        </p:nvSpPr>
        <p:spPr>
          <a:xfrm>
            <a:off x="6341671" y="3989194"/>
            <a:ext cx="7715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Purge Table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1AF03CA-ED54-420B-AB86-1217D72A2C14}"/>
              </a:ext>
            </a:extLst>
          </p:cNvPr>
          <p:cNvSpPr txBox="1"/>
          <p:nvPr/>
        </p:nvSpPr>
        <p:spPr>
          <a:xfrm>
            <a:off x="6343650" y="4321804"/>
            <a:ext cx="8795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No. of years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303189B-D49B-426E-8CB5-C5977811F4FF}"/>
              </a:ext>
            </a:extLst>
          </p:cNvPr>
          <p:cNvSpPr/>
          <p:nvPr/>
        </p:nvSpPr>
        <p:spPr>
          <a:xfrm>
            <a:off x="7300661" y="3388052"/>
            <a:ext cx="697164" cy="11541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548E6F2-B612-436F-8225-58C3FF5E3A28}"/>
              </a:ext>
            </a:extLst>
          </p:cNvPr>
          <p:cNvSpPr/>
          <p:nvPr/>
        </p:nvSpPr>
        <p:spPr>
          <a:xfrm>
            <a:off x="7297858" y="3716970"/>
            <a:ext cx="697164" cy="11541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3A1A480-BB25-4057-9B3B-05DC468302AC}"/>
              </a:ext>
            </a:extLst>
          </p:cNvPr>
          <p:cNvSpPr/>
          <p:nvPr/>
        </p:nvSpPr>
        <p:spPr>
          <a:xfrm>
            <a:off x="7297858" y="4046902"/>
            <a:ext cx="697164" cy="11541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CBA99CA-8FBE-429D-8603-40AA43C1B1FA}"/>
              </a:ext>
            </a:extLst>
          </p:cNvPr>
          <p:cNvSpPr/>
          <p:nvPr/>
        </p:nvSpPr>
        <p:spPr>
          <a:xfrm>
            <a:off x="7297858" y="4379512"/>
            <a:ext cx="697164" cy="11541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row: Down 33">
            <a:extLst>
              <a:ext uri="{FF2B5EF4-FFF2-40B4-BE49-F238E27FC236}">
                <a16:creationId xmlns:a16="http://schemas.microsoft.com/office/drawing/2014/main" id="{7CAAE39E-FCD7-4E6A-BBC8-439134D1086A}"/>
              </a:ext>
            </a:extLst>
          </p:cNvPr>
          <p:cNvSpPr/>
          <p:nvPr/>
        </p:nvSpPr>
        <p:spPr>
          <a:xfrm>
            <a:off x="7889483" y="3400001"/>
            <a:ext cx="84031" cy="91517"/>
          </a:xfrm>
          <a:prstGeom prst="down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Down 34">
            <a:extLst>
              <a:ext uri="{FF2B5EF4-FFF2-40B4-BE49-F238E27FC236}">
                <a16:creationId xmlns:a16="http://schemas.microsoft.com/office/drawing/2014/main" id="{940E45F6-A193-4FCE-9AC1-38691376B7D1}"/>
              </a:ext>
            </a:extLst>
          </p:cNvPr>
          <p:cNvSpPr/>
          <p:nvPr/>
        </p:nvSpPr>
        <p:spPr>
          <a:xfrm>
            <a:off x="7889483" y="3725449"/>
            <a:ext cx="84031" cy="91517"/>
          </a:xfrm>
          <a:prstGeom prst="down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Arrow: Down 35">
            <a:extLst>
              <a:ext uri="{FF2B5EF4-FFF2-40B4-BE49-F238E27FC236}">
                <a16:creationId xmlns:a16="http://schemas.microsoft.com/office/drawing/2014/main" id="{193D25E6-D5A7-4930-9D73-9030BD9B6FC4}"/>
              </a:ext>
            </a:extLst>
          </p:cNvPr>
          <p:cNvSpPr/>
          <p:nvPr/>
        </p:nvSpPr>
        <p:spPr>
          <a:xfrm>
            <a:off x="7889483" y="4062902"/>
            <a:ext cx="84031" cy="91517"/>
          </a:xfrm>
          <a:prstGeom prst="down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4D1CA2E-4F94-4542-BF84-435CB20176BB}"/>
              </a:ext>
            </a:extLst>
          </p:cNvPr>
          <p:cNvSpPr/>
          <p:nvPr/>
        </p:nvSpPr>
        <p:spPr>
          <a:xfrm>
            <a:off x="7973514" y="5010478"/>
            <a:ext cx="477066" cy="2020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Save</a:t>
            </a:r>
            <a:endParaRPr lang="en-US" dirty="0"/>
          </a:p>
        </p:txBody>
      </p:sp>
      <p:sp>
        <p:nvSpPr>
          <p:cNvPr id="28" name="Arrow: Down 27">
            <a:extLst>
              <a:ext uri="{FF2B5EF4-FFF2-40B4-BE49-F238E27FC236}">
                <a16:creationId xmlns:a16="http://schemas.microsoft.com/office/drawing/2014/main" id="{0D263969-A147-48B0-A6AD-0D581B364434}"/>
              </a:ext>
            </a:extLst>
          </p:cNvPr>
          <p:cNvSpPr/>
          <p:nvPr/>
        </p:nvSpPr>
        <p:spPr>
          <a:xfrm>
            <a:off x="5536738" y="1875335"/>
            <a:ext cx="138113" cy="2048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lowchart: Connector 40">
            <a:extLst>
              <a:ext uri="{FF2B5EF4-FFF2-40B4-BE49-F238E27FC236}">
                <a16:creationId xmlns:a16="http://schemas.microsoft.com/office/drawing/2014/main" id="{4AC27E28-28C3-47D7-9F00-A0165406E8AD}"/>
              </a:ext>
            </a:extLst>
          </p:cNvPr>
          <p:cNvSpPr/>
          <p:nvPr/>
        </p:nvSpPr>
        <p:spPr>
          <a:xfrm>
            <a:off x="4537350" y="3385765"/>
            <a:ext cx="138113" cy="163513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lowchart: Connector 41">
            <a:extLst>
              <a:ext uri="{FF2B5EF4-FFF2-40B4-BE49-F238E27FC236}">
                <a16:creationId xmlns:a16="http://schemas.microsoft.com/office/drawing/2014/main" id="{0DC5953C-DAF9-4A60-B6C1-853F373F7852}"/>
              </a:ext>
            </a:extLst>
          </p:cNvPr>
          <p:cNvSpPr/>
          <p:nvPr/>
        </p:nvSpPr>
        <p:spPr>
          <a:xfrm>
            <a:off x="5305869" y="3410835"/>
            <a:ext cx="138113" cy="163513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304E2900-4911-4B5C-9E5E-827E478A023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39719" y="752955"/>
            <a:ext cx="5995523" cy="101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6500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CB977227-48EB-4BC7-9531-320E7E23E933}"/>
              </a:ext>
            </a:extLst>
          </p:cNvPr>
          <p:cNvSpPr txBox="1"/>
          <p:nvPr/>
        </p:nvSpPr>
        <p:spPr>
          <a:xfrm>
            <a:off x="106879" y="118755"/>
            <a:ext cx="1650670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Purge</a:t>
            </a:r>
          </a:p>
          <a:p>
            <a:endParaRPr lang="en-US" sz="1000" dirty="0"/>
          </a:p>
          <a:p>
            <a:r>
              <a:rPr lang="en-US" sz="1400" dirty="0"/>
              <a:t>-&gt; Data/Query purging</a:t>
            </a:r>
          </a:p>
          <a:p>
            <a:endParaRPr lang="en-US" sz="24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8462CB1-BCBC-4326-9A00-2EBFC01619D6}"/>
              </a:ext>
            </a:extLst>
          </p:cNvPr>
          <p:cNvSpPr/>
          <p:nvPr/>
        </p:nvSpPr>
        <p:spPr>
          <a:xfrm>
            <a:off x="2802577" y="13326"/>
            <a:ext cx="6032665" cy="654551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FF02978-DD46-4C41-8050-C42EB80BE044}"/>
              </a:ext>
            </a:extLst>
          </p:cNvPr>
          <p:cNvCxnSpPr/>
          <p:nvPr/>
        </p:nvCxnSpPr>
        <p:spPr>
          <a:xfrm>
            <a:off x="2802577" y="783771"/>
            <a:ext cx="60326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E2DDF560-C4DD-411F-9A91-459900276B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29" y="181294"/>
            <a:ext cx="1139371" cy="589958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9AA1C8C9-F1E6-47B7-886D-552B5701E7B3}"/>
              </a:ext>
            </a:extLst>
          </p:cNvPr>
          <p:cNvSpPr txBox="1"/>
          <p:nvPr/>
        </p:nvSpPr>
        <p:spPr>
          <a:xfrm>
            <a:off x="4914761" y="229065"/>
            <a:ext cx="2375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GDPR LIFECYCLE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40FB8AC2-1881-43A8-AB8C-5CB35B3FC2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5094" y="266597"/>
            <a:ext cx="446465" cy="446465"/>
          </a:xfrm>
          <a:prstGeom prst="rect">
            <a:avLst/>
          </a:prstGeom>
        </p:spPr>
      </p:pic>
      <p:pic>
        <p:nvPicPr>
          <p:cNvPr id="29" name="Graphic 28" descr="Lock">
            <a:extLst>
              <a:ext uri="{FF2B5EF4-FFF2-40B4-BE49-F238E27FC236}">
                <a16:creationId xmlns:a16="http://schemas.microsoft.com/office/drawing/2014/main" id="{83F28A34-D44B-41D0-B484-0176FF78BC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543676" y="265676"/>
            <a:ext cx="334791" cy="334791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573FFB0-2DE9-4460-A52E-8538CA26327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38203" y="6140617"/>
            <a:ext cx="5916985" cy="164933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258C8282-085A-4BF7-8825-3831FB26FE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10670" y="1924278"/>
            <a:ext cx="2525836" cy="47200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FE21CDF9-D472-433F-86FA-325BCF587E76}"/>
              </a:ext>
            </a:extLst>
          </p:cNvPr>
          <p:cNvSpPr txBox="1"/>
          <p:nvPr/>
        </p:nvSpPr>
        <p:spPr>
          <a:xfrm>
            <a:off x="2975635" y="2469136"/>
            <a:ext cx="25611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Purging Details &lt;DB Name&gt;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4319774-AEE6-4DBF-B56F-FA45F74E0DAB}"/>
              </a:ext>
            </a:extLst>
          </p:cNvPr>
          <p:cNvSpPr/>
          <p:nvPr/>
        </p:nvSpPr>
        <p:spPr>
          <a:xfrm>
            <a:off x="7839586" y="5374121"/>
            <a:ext cx="761973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Next   &gt;</a:t>
            </a:r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C9F85E3-699A-4F71-934A-8C8AA4F4A433}"/>
              </a:ext>
            </a:extLst>
          </p:cNvPr>
          <p:cNvSpPr/>
          <p:nvPr/>
        </p:nvSpPr>
        <p:spPr>
          <a:xfrm>
            <a:off x="6867161" y="5370172"/>
            <a:ext cx="845332" cy="2960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&lt;   </a:t>
            </a:r>
            <a:r>
              <a:rPr lang="en-US" sz="1400" dirty="0" err="1"/>
              <a:t>Prev</a:t>
            </a:r>
            <a:endParaRPr lang="en-US" dirty="0"/>
          </a:p>
        </p:txBody>
      </p:sp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288F8351-55F4-4071-8E30-E6B4C63C5B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6802273"/>
              </p:ext>
            </p:extLst>
          </p:nvPr>
        </p:nvGraphicFramePr>
        <p:xfrm>
          <a:off x="3046277" y="2994021"/>
          <a:ext cx="2747231" cy="20614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732">
                  <a:extLst>
                    <a:ext uri="{9D8B030D-6E8A-4147-A177-3AD203B41FA5}">
                      <a16:colId xmlns:a16="http://schemas.microsoft.com/office/drawing/2014/main" val="358187735"/>
                    </a:ext>
                  </a:extLst>
                </a:gridCol>
                <a:gridCol w="963827">
                  <a:extLst>
                    <a:ext uri="{9D8B030D-6E8A-4147-A177-3AD203B41FA5}">
                      <a16:colId xmlns:a16="http://schemas.microsoft.com/office/drawing/2014/main" val="2150283853"/>
                    </a:ext>
                  </a:extLst>
                </a:gridCol>
                <a:gridCol w="781822">
                  <a:extLst>
                    <a:ext uri="{9D8B030D-6E8A-4147-A177-3AD203B41FA5}">
                      <a16:colId xmlns:a16="http://schemas.microsoft.com/office/drawing/2014/main" val="1848782607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903974777"/>
                    </a:ext>
                  </a:extLst>
                </a:gridCol>
              </a:tblGrid>
              <a:tr h="410725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Table 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   Type of Purging</a:t>
                      </a:r>
                    </a:p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    Select All            Select All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6172232"/>
                  </a:ext>
                </a:extLst>
              </a:tr>
              <a:tr h="486221"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u="sng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TB1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      Date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    Query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6407846"/>
                  </a:ext>
                </a:extLst>
              </a:tr>
              <a:tr h="487953"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u="sng" dirty="0">
                          <a:solidFill>
                            <a:schemeClr val="bg1"/>
                          </a:solidFill>
                        </a:rPr>
                        <a:t>TB2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      Date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    Query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707872"/>
                  </a:ext>
                </a:extLst>
              </a:tr>
              <a:tr h="492870">
                <a:tc>
                  <a:txBody>
                    <a:bodyPr/>
                    <a:lstStyle/>
                    <a:p>
                      <a:r>
                        <a:rPr lang="en-US" sz="10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u="sng" dirty="0">
                          <a:solidFill>
                            <a:srgbClr val="0070C0"/>
                          </a:solidFill>
                        </a:rPr>
                        <a:t>TB3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      Date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    Query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725583"/>
                  </a:ext>
                </a:extLst>
              </a:tr>
            </a:tbl>
          </a:graphicData>
        </a:graphic>
      </p:graphicFrame>
      <p:sp>
        <p:nvSpPr>
          <p:cNvPr id="36" name="Flowchart: Connector 35">
            <a:extLst>
              <a:ext uri="{FF2B5EF4-FFF2-40B4-BE49-F238E27FC236}">
                <a16:creationId xmlns:a16="http://schemas.microsoft.com/office/drawing/2014/main" id="{9DED02ED-2796-4936-ADE6-21F29378F233}"/>
              </a:ext>
            </a:extLst>
          </p:cNvPr>
          <p:cNvSpPr/>
          <p:nvPr/>
        </p:nvSpPr>
        <p:spPr>
          <a:xfrm>
            <a:off x="4604680" y="3834243"/>
            <a:ext cx="138113" cy="163513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lowchart: Connector 36">
            <a:extLst>
              <a:ext uri="{FF2B5EF4-FFF2-40B4-BE49-F238E27FC236}">
                <a16:creationId xmlns:a16="http://schemas.microsoft.com/office/drawing/2014/main" id="{AD227927-5D70-432E-83E9-47A75D6A9BCC}"/>
              </a:ext>
            </a:extLst>
          </p:cNvPr>
          <p:cNvSpPr/>
          <p:nvPr/>
        </p:nvSpPr>
        <p:spPr>
          <a:xfrm>
            <a:off x="4604679" y="4313600"/>
            <a:ext cx="138113" cy="163513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lowchart: Connector 37">
            <a:extLst>
              <a:ext uri="{FF2B5EF4-FFF2-40B4-BE49-F238E27FC236}">
                <a16:creationId xmlns:a16="http://schemas.microsoft.com/office/drawing/2014/main" id="{A13B96FA-82A3-4B79-BB98-085AA97ABA6C}"/>
              </a:ext>
            </a:extLst>
          </p:cNvPr>
          <p:cNvSpPr/>
          <p:nvPr/>
        </p:nvSpPr>
        <p:spPr>
          <a:xfrm>
            <a:off x="4599776" y="4827248"/>
            <a:ext cx="138113" cy="163513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lowchart: Connector 38">
            <a:extLst>
              <a:ext uri="{FF2B5EF4-FFF2-40B4-BE49-F238E27FC236}">
                <a16:creationId xmlns:a16="http://schemas.microsoft.com/office/drawing/2014/main" id="{983332B2-6ADB-4BBD-B461-381AD1B5CFC8}"/>
              </a:ext>
            </a:extLst>
          </p:cNvPr>
          <p:cNvSpPr/>
          <p:nvPr/>
        </p:nvSpPr>
        <p:spPr>
          <a:xfrm>
            <a:off x="5336885" y="3834243"/>
            <a:ext cx="138113" cy="163513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lowchart: Connector 39">
            <a:extLst>
              <a:ext uri="{FF2B5EF4-FFF2-40B4-BE49-F238E27FC236}">
                <a16:creationId xmlns:a16="http://schemas.microsoft.com/office/drawing/2014/main" id="{E437B538-D3C6-4BD3-803E-F13D0E96D6FB}"/>
              </a:ext>
            </a:extLst>
          </p:cNvPr>
          <p:cNvSpPr/>
          <p:nvPr/>
        </p:nvSpPr>
        <p:spPr>
          <a:xfrm>
            <a:off x="5336885" y="4316324"/>
            <a:ext cx="138113" cy="163513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lowchart: Connector 40">
            <a:extLst>
              <a:ext uri="{FF2B5EF4-FFF2-40B4-BE49-F238E27FC236}">
                <a16:creationId xmlns:a16="http://schemas.microsoft.com/office/drawing/2014/main" id="{780A118C-37AE-4B2D-A96E-003266D40D78}"/>
              </a:ext>
            </a:extLst>
          </p:cNvPr>
          <p:cNvSpPr/>
          <p:nvPr/>
        </p:nvSpPr>
        <p:spPr>
          <a:xfrm>
            <a:off x="5336885" y="4799908"/>
            <a:ext cx="138113" cy="163513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63BECD4-1DB7-429B-ADC1-E2BA9DDD0ED5}"/>
              </a:ext>
            </a:extLst>
          </p:cNvPr>
          <p:cNvCxnSpPr>
            <a:cxnSpLocks/>
          </p:cNvCxnSpPr>
          <p:nvPr/>
        </p:nvCxnSpPr>
        <p:spPr>
          <a:xfrm>
            <a:off x="6162675" y="2396278"/>
            <a:ext cx="0" cy="28742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64727936-A4B0-421B-8955-7E24E43F94F2}"/>
              </a:ext>
            </a:extLst>
          </p:cNvPr>
          <p:cNvSpPr txBox="1"/>
          <p:nvPr/>
        </p:nvSpPr>
        <p:spPr>
          <a:xfrm>
            <a:off x="6306106" y="2416604"/>
            <a:ext cx="725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u="sng" dirty="0"/>
              <a:t>TB2</a:t>
            </a:r>
            <a:endParaRPr lang="en-US" sz="2000" b="1" u="sng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627E201-76CA-47FA-BDF9-36445335CAA3}"/>
              </a:ext>
            </a:extLst>
          </p:cNvPr>
          <p:cNvSpPr txBox="1"/>
          <p:nvPr/>
        </p:nvSpPr>
        <p:spPr>
          <a:xfrm>
            <a:off x="6251437" y="2807690"/>
            <a:ext cx="10858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Purge Select Query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8DECAC8-A59D-44F8-B195-EB33C612E587}"/>
              </a:ext>
            </a:extLst>
          </p:cNvPr>
          <p:cNvSpPr txBox="1"/>
          <p:nvPr/>
        </p:nvSpPr>
        <p:spPr>
          <a:xfrm>
            <a:off x="6291965" y="3686039"/>
            <a:ext cx="879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Purge Delete Query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6FA23E3-36ED-4C22-AB29-6CA02DE4D971}"/>
              </a:ext>
            </a:extLst>
          </p:cNvPr>
          <p:cNvSpPr/>
          <p:nvPr/>
        </p:nvSpPr>
        <p:spPr>
          <a:xfrm>
            <a:off x="7530598" y="2772312"/>
            <a:ext cx="998292" cy="40316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A8C2983-322B-4AC4-B452-77B4F9C09281}"/>
              </a:ext>
            </a:extLst>
          </p:cNvPr>
          <p:cNvSpPr/>
          <p:nvPr/>
        </p:nvSpPr>
        <p:spPr>
          <a:xfrm>
            <a:off x="7540634" y="3736230"/>
            <a:ext cx="988256" cy="40646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F8956B7-9344-4B14-9659-70FB47059193}"/>
              </a:ext>
            </a:extLst>
          </p:cNvPr>
          <p:cNvSpPr/>
          <p:nvPr/>
        </p:nvSpPr>
        <p:spPr>
          <a:xfrm>
            <a:off x="7901260" y="4754017"/>
            <a:ext cx="477066" cy="2020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Save</a:t>
            </a:r>
            <a:endParaRPr lang="en-US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E4B74E8A-05D2-42E5-9FEB-F89E5073C97E}"/>
              </a:ext>
            </a:extLst>
          </p:cNvPr>
          <p:cNvSpPr/>
          <p:nvPr/>
        </p:nvSpPr>
        <p:spPr>
          <a:xfrm>
            <a:off x="8083550" y="3269820"/>
            <a:ext cx="445340" cy="124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/>
              <a:t>Validate</a:t>
            </a:r>
            <a:endParaRPr lang="en-US" sz="2400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99F0E64-B4D8-4ADA-89B7-6D05473B847F}"/>
              </a:ext>
            </a:extLst>
          </p:cNvPr>
          <p:cNvSpPr/>
          <p:nvPr/>
        </p:nvSpPr>
        <p:spPr>
          <a:xfrm>
            <a:off x="8083550" y="4237560"/>
            <a:ext cx="445340" cy="124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/>
              <a:t>Validate</a:t>
            </a:r>
            <a:endParaRPr lang="en-US" sz="2400" dirty="0"/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3C48603B-4110-47DF-8E1E-9AAE98135940}"/>
              </a:ext>
            </a:extLst>
          </p:cNvPr>
          <p:cNvSpPr/>
          <p:nvPr/>
        </p:nvSpPr>
        <p:spPr>
          <a:xfrm>
            <a:off x="5536738" y="1799651"/>
            <a:ext cx="138113" cy="14114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lowchart: Connector 46">
            <a:extLst>
              <a:ext uri="{FF2B5EF4-FFF2-40B4-BE49-F238E27FC236}">
                <a16:creationId xmlns:a16="http://schemas.microsoft.com/office/drawing/2014/main" id="{36F7A549-B064-40C7-AC3D-389E240883D6}"/>
              </a:ext>
            </a:extLst>
          </p:cNvPr>
          <p:cNvSpPr/>
          <p:nvPr/>
        </p:nvSpPr>
        <p:spPr>
          <a:xfrm>
            <a:off x="4303466" y="3374606"/>
            <a:ext cx="138113" cy="163513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lowchart: Connector 51">
            <a:extLst>
              <a:ext uri="{FF2B5EF4-FFF2-40B4-BE49-F238E27FC236}">
                <a16:creationId xmlns:a16="http://schemas.microsoft.com/office/drawing/2014/main" id="{41070F51-8B27-4F79-B9EF-F656E819351C}"/>
              </a:ext>
            </a:extLst>
          </p:cNvPr>
          <p:cNvSpPr/>
          <p:nvPr/>
        </p:nvSpPr>
        <p:spPr>
          <a:xfrm>
            <a:off x="5056483" y="3369111"/>
            <a:ext cx="138113" cy="163513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2B9F2F2-308A-4B14-B4E6-9E71C2171B1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22633" y="771578"/>
            <a:ext cx="5992551" cy="1015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9159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74BE47A-B253-4047-AA87-3ED5C09CE76B}"/>
              </a:ext>
            </a:extLst>
          </p:cNvPr>
          <p:cNvSpPr txBox="1"/>
          <p:nvPr/>
        </p:nvSpPr>
        <p:spPr>
          <a:xfrm>
            <a:off x="106879" y="118755"/>
            <a:ext cx="1650670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Purging </a:t>
            </a:r>
          </a:p>
          <a:p>
            <a:endParaRPr lang="en-US" sz="1000" dirty="0"/>
          </a:p>
          <a:p>
            <a:r>
              <a:rPr lang="en-US" sz="1400" dirty="0"/>
              <a:t>-&gt; Summary and approval request</a:t>
            </a:r>
          </a:p>
          <a:p>
            <a:endParaRPr lang="en-US" sz="2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2208920-4B85-4360-A4E3-B2D97E0497BB}"/>
              </a:ext>
            </a:extLst>
          </p:cNvPr>
          <p:cNvSpPr/>
          <p:nvPr/>
        </p:nvSpPr>
        <p:spPr>
          <a:xfrm>
            <a:off x="2802577" y="13326"/>
            <a:ext cx="6032665" cy="654551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5D768F3-4685-473A-81A7-0E38A0410C93}"/>
              </a:ext>
            </a:extLst>
          </p:cNvPr>
          <p:cNvCxnSpPr/>
          <p:nvPr/>
        </p:nvCxnSpPr>
        <p:spPr>
          <a:xfrm>
            <a:off x="2802577" y="783771"/>
            <a:ext cx="60326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60362F35-979D-4FFC-ADF2-8C5E50B43F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29" y="181294"/>
            <a:ext cx="1139371" cy="58995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CF7FFB9-AD9F-4ABF-8BB5-BC7117A02586}"/>
              </a:ext>
            </a:extLst>
          </p:cNvPr>
          <p:cNvSpPr txBox="1"/>
          <p:nvPr/>
        </p:nvSpPr>
        <p:spPr>
          <a:xfrm>
            <a:off x="4914761" y="229065"/>
            <a:ext cx="2375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GDPR LIFECYCLE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4EEC71-37D1-4B06-A1BD-3D9D486101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5094" y="266597"/>
            <a:ext cx="446465" cy="446465"/>
          </a:xfrm>
          <a:prstGeom prst="rect">
            <a:avLst/>
          </a:prstGeom>
        </p:spPr>
      </p:pic>
      <p:pic>
        <p:nvPicPr>
          <p:cNvPr id="8" name="Graphic 7" descr="Lock">
            <a:extLst>
              <a:ext uri="{FF2B5EF4-FFF2-40B4-BE49-F238E27FC236}">
                <a16:creationId xmlns:a16="http://schemas.microsoft.com/office/drawing/2014/main" id="{BD65617D-CA32-4C7F-AF24-45334BC71C2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543676" y="265676"/>
            <a:ext cx="334791" cy="33479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3CB82BC-4866-4DC3-9FD9-3E039794C4F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38203" y="6140617"/>
            <a:ext cx="5916985" cy="16493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BF58464-F10D-40C3-B46D-241680749A5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26417" y="2014914"/>
            <a:ext cx="2525836" cy="4720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4E24044-8AC2-4B0A-9CC8-FB4C2050BE63}"/>
              </a:ext>
            </a:extLst>
          </p:cNvPr>
          <p:cNvSpPr/>
          <p:nvPr/>
        </p:nvSpPr>
        <p:spPr>
          <a:xfrm>
            <a:off x="7919483" y="5255397"/>
            <a:ext cx="761973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35A49E-2B02-48A3-AE4B-6B791F07D1B3}"/>
              </a:ext>
            </a:extLst>
          </p:cNvPr>
          <p:cNvSpPr txBox="1"/>
          <p:nvPr/>
        </p:nvSpPr>
        <p:spPr>
          <a:xfrm>
            <a:off x="7940711" y="5262947"/>
            <a:ext cx="1057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4 </a:t>
            </a:r>
            <a:r>
              <a:rPr lang="en-US" sz="1200" dirty="0">
                <a:solidFill>
                  <a:schemeClr val="bg1"/>
                </a:solidFill>
              </a:rPr>
              <a:t>Cancel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52E4688-BBE2-4880-B464-216751BAD900}"/>
              </a:ext>
            </a:extLst>
          </p:cNvPr>
          <p:cNvSpPr/>
          <p:nvPr/>
        </p:nvSpPr>
        <p:spPr>
          <a:xfrm>
            <a:off x="6322869" y="5262947"/>
            <a:ext cx="1420998" cy="3016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4E1614-7A6F-418E-9710-3F31D70FF823}"/>
              </a:ext>
            </a:extLst>
          </p:cNvPr>
          <p:cNvSpPr txBox="1"/>
          <p:nvPr/>
        </p:nvSpPr>
        <p:spPr>
          <a:xfrm>
            <a:off x="6313517" y="5262946"/>
            <a:ext cx="23248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14</a:t>
            </a:r>
            <a:r>
              <a:rPr lang="en-US" sz="1050" dirty="0">
                <a:solidFill>
                  <a:schemeClr val="bg2"/>
                </a:solidFill>
              </a:rPr>
              <a:t> Request for approval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29072DE-F135-436B-894F-BA905B015B0B}"/>
              </a:ext>
            </a:extLst>
          </p:cNvPr>
          <p:cNvSpPr txBox="1"/>
          <p:nvPr/>
        </p:nvSpPr>
        <p:spPr>
          <a:xfrm>
            <a:off x="2793753" y="2579347"/>
            <a:ext cx="31758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Summary and approval request</a:t>
            </a:r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312AB4DA-BE85-42AF-950E-C9B33422EA0B}"/>
              </a:ext>
            </a:extLst>
          </p:cNvPr>
          <p:cNvSpPr/>
          <p:nvPr/>
        </p:nvSpPr>
        <p:spPr>
          <a:xfrm>
            <a:off x="6313517" y="1855427"/>
            <a:ext cx="176785" cy="2067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ACB2D70-242A-47D5-AFDF-636732AECD79}"/>
              </a:ext>
            </a:extLst>
          </p:cNvPr>
          <p:cNvSpPr/>
          <p:nvPr/>
        </p:nvSpPr>
        <p:spPr>
          <a:xfrm>
            <a:off x="5409587" y="5262946"/>
            <a:ext cx="759496" cy="301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&lt;   </a:t>
            </a:r>
            <a:r>
              <a:rPr lang="en-US" sz="1200" dirty="0" err="1"/>
              <a:t>Prev</a:t>
            </a:r>
            <a:endParaRPr lang="en-US" dirty="0"/>
          </a:p>
        </p:txBody>
      </p: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2C8A04B1-50EB-42F2-B9D7-E51852A978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2418511"/>
              </p:ext>
            </p:extLst>
          </p:nvPr>
        </p:nvGraphicFramePr>
        <p:xfrm>
          <a:off x="2873829" y="3017660"/>
          <a:ext cx="5890772" cy="13267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0962">
                  <a:extLst>
                    <a:ext uri="{9D8B030D-6E8A-4147-A177-3AD203B41FA5}">
                      <a16:colId xmlns:a16="http://schemas.microsoft.com/office/drawing/2014/main" val="3265451711"/>
                    </a:ext>
                  </a:extLst>
                </a:gridCol>
                <a:gridCol w="1114389">
                  <a:extLst>
                    <a:ext uri="{9D8B030D-6E8A-4147-A177-3AD203B41FA5}">
                      <a16:colId xmlns:a16="http://schemas.microsoft.com/office/drawing/2014/main" val="2413195573"/>
                    </a:ext>
                  </a:extLst>
                </a:gridCol>
                <a:gridCol w="1638177">
                  <a:extLst>
                    <a:ext uri="{9D8B030D-6E8A-4147-A177-3AD203B41FA5}">
                      <a16:colId xmlns:a16="http://schemas.microsoft.com/office/drawing/2014/main" val="100093855"/>
                    </a:ext>
                  </a:extLst>
                </a:gridCol>
                <a:gridCol w="1128622">
                  <a:extLst>
                    <a:ext uri="{9D8B030D-6E8A-4147-A177-3AD203B41FA5}">
                      <a16:colId xmlns:a16="http://schemas.microsoft.com/office/drawing/2014/main" val="1644875057"/>
                    </a:ext>
                  </a:extLst>
                </a:gridCol>
                <a:gridCol w="1128622">
                  <a:extLst>
                    <a:ext uri="{9D8B030D-6E8A-4147-A177-3AD203B41FA5}">
                      <a16:colId xmlns:a16="http://schemas.microsoft.com/office/drawing/2014/main" val="867977321"/>
                    </a:ext>
                  </a:extLst>
                </a:gridCol>
              </a:tblGrid>
              <a:tr h="397133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Request 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DS 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DB 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Tables 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Query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5058341"/>
                  </a:ext>
                </a:extLst>
              </a:tr>
              <a:tr h="397133">
                <a:tc>
                  <a:txBody>
                    <a:bodyPr/>
                    <a:lstStyle/>
                    <a:p>
                      <a:r>
                        <a:rPr lang="en-US" sz="1100" b="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/>
                        <a:t>OEMCOR1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/>
                        <a:t>DBS1</a:t>
                      </a:r>
                    </a:p>
                    <a:p>
                      <a:endParaRPr lang="en-US" sz="1100" b="0" dirty="0"/>
                    </a:p>
                    <a:p>
                      <a:endParaRPr lang="en-US" sz="1100" b="0" dirty="0"/>
                    </a:p>
                    <a:p>
                      <a:r>
                        <a:rPr lang="en-US" sz="1100" b="0" dirty="0"/>
                        <a:t>DBS2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/>
                        <a:t>TB1</a:t>
                      </a:r>
                    </a:p>
                    <a:p>
                      <a:endParaRPr lang="en-US" sz="1100" b="0" dirty="0"/>
                    </a:p>
                    <a:p>
                      <a:endParaRPr lang="en-US" sz="1100" b="0" dirty="0"/>
                    </a:p>
                    <a:p>
                      <a:r>
                        <a:rPr lang="en-US" sz="1100" b="0" dirty="0"/>
                        <a:t>TB2</a:t>
                      </a:r>
                    </a:p>
                    <a:p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/>
                        <a:t>SELECT *FROM EMP…..</a:t>
                      </a:r>
                    </a:p>
                    <a:p>
                      <a:endParaRPr lang="en-US" sz="1100" b="0" dirty="0"/>
                    </a:p>
                    <a:p>
                      <a:r>
                        <a:rPr lang="en-US" sz="1100" b="0" dirty="0"/>
                        <a:t>SELECT * FROM……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0389169"/>
                  </a:ext>
                </a:extLst>
              </a:tr>
            </a:tbl>
          </a:graphicData>
        </a:graphic>
      </p:graphicFrame>
      <p:sp>
        <p:nvSpPr>
          <p:cNvPr id="16" name="Rectangle 15">
            <a:extLst>
              <a:ext uri="{FF2B5EF4-FFF2-40B4-BE49-F238E27FC236}">
                <a16:creationId xmlns:a16="http://schemas.microsoft.com/office/drawing/2014/main" id="{2D3C6464-3856-46C7-8509-F2DD881E7395}"/>
              </a:ext>
            </a:extLst>
          </p:cNvPr>
          <p:cNvSpPr/>
          <p:nvPr/>
        </p:nvSpPr>
        <p:spPr>
          <a:xfrm>
            <a:off x="8077200" y="4458254"/>
            <a:ext cx="619354" cy="3137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Add More</a:t>
            </a:r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A63DF73-8688-402A-8D2F-7032DDE2AD9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02577" y="787973"/>
            <a:ext cx="6032665" cy="97797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7FD5D9BE-5E90-43E0-B3A5-4B60EBA90773}"/>
              </a:ext>
            </a:extLst>
          </p:cNvPr>
          <p:cNvSpPr txBox="1"/>
          <p:nvPr/>
        </p:nvSpPr>
        <p:spPr>
          <a:xfrm>
            <a:off x="8026485" y="4450702"/>
            <a:ext cx="2572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3814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936B664-FBD2-4C58-BB1E-B99A73E849D5}"/>
              </a:ext>
            </a:extLst>
          </p:cNvPr>
          <p:cNvSpPr txBox="1"/>
          <p:nvPr/>
        </p:nvSpPr>
        <p:spPr>
          <a:xfrm>
            <a:off x="106879" y="118755"/>
            <a:ext cx="16506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My request</a:t>
            </a:r>
          </a:p>
          <a:p>
            <a:r>
              <a:rPr lang="en-US" sz="1200" dirty="0"/>
              <a:t> (new page)</a:t>
            </a:r>
            <a:endParaRPr lang="en-US" sz="2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108DA9-B65D-423B-A8B2-158FC7A1A0C7}"/>
              </a:ext>
            </a:extLst>
          </p:cNvPr>
          <p:cNvSpPr/>
          <p:nvPr/>
        </p:nvSpPr>
        <p:spPr>
          <a:xfrm>
            <a:off x="2802577" y="13326"/>
            <a:ext cx="6032665" cy="654551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62EB8AE-D206-4FC3-9042-5F420DD989A6}"/>
              </a:ext>
            </a:extLst>
          </p:cNvPr>
          <p:cNvCxnSpPr/>
          <p:nvPr/>
        </p:nvCxnSpPr>
        <p:spPr>
          <a:xfrm>
            <a:off x="2802577" y="783771"/>
            <a:ext cx="60326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A92B2EE4-67D6-4086-BC79-DB9C72D42E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29" y="181294"/>
            <a:ext cx="1139371" cy="58995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9BA3DC2-7239-442E-AB1B-8FE1F6FD768B}"/>
              </a:ext>
            </a:extLst>
          </p:cNvPr>
          <p:cNvSpPr txBox="1"/>
          <p:nvPr/>
        </p:nvSpPr>
        <p:spPr>
          <a:xfrm>
            <a:off x="4914761" y="229065"/>
            <a:ext cx="2375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GDPR LIFECYCLE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077DE40-9165-437F-A158-01D791627F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5094" y="266597"/>
            <a:ext cx="446465" cy="446465"/>
          </a:xfrm>
          <a:prstGeom prst="rect">
            <a:avLst/>
          </a:prstGeom>
        </p:spPr>
      </p:pic>
      <p:pic>
        <p:nvPicPr>
          <p:cNvPr id="25" name="Graphic 24" descr="Lock">
            <a:extLst>
              <a:ext uri="{FF2B5EF4-FFF2-40B4-BE49-F238E27FC236}">
                <a16:creationId xmlns:a16="http://schemas.microsoft.com/office/drawing/2014/main" id="{40797E9F-64F4-4DA9-8365-AF16BE41C8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543676" y="265676"/>
            <a:ext cx="334791" cy="334791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C2A06804-E4E2-4CFA-8DB7-91863D906CC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38203" y="6140617"/>
            <a:ext cx="5916985" cy="16493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99B4A28-F936-4FF7-9BB3-257EF27AC30D}"/>
              </a:ext>
            </a:extLst>
          </p:cNvPr>
          <p:cNvSpPr txBox="1"/>
          <p:nvPr/>
        </p:nvSpPr>
        <p:spPr>
          <a:xfrm>
            <a:off x="3184525" y="1554217"/>
            <a:ext cx="1657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/>
              <a:t>My requests</a:t>
            </a:r>
            <a:endParaRPr lang="en-US" u="sng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7DFD011-6C86-4F8D-94CF-DF22D739DA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1473289"/>
              </p:ext>
            </p:extLst>
          </p:nvPr>
        </p:nvGraphicFramePr>
        <p:xfrm>
          <a:off x="3329093" y="2315424"/>
          <a:ext cx="5272466" cy="204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6203">
                  <a:extLst>
                    <a:ext uri="{9D8B030D-6E8A-4147-A177-3AD203B41FA5}">
                      <a16:colId xmlns:a16="http://schemas.microsoft.com/office/drawing/2014/main" val="1002414171"/>
                    </a:ext>
                  </a:extLst>
                </a:gridCol>
                <a:gridCol w="789159">
                  <a:extLst>
                    <a:ext uri="{9D8B030D-6E8A-4147-A177-3AD203B41FA5}">
                      <a16:colId xmlns:a16="http://schemas.microsoft.com/office/drawing/2014/main" val="4177335579"/>
                    </a:ext>
                  </a:extLst>
                </a:gridCol>
                <a:gridCol w="789159">
                  <a:extLst>
                    <a:ext uri="{9D8B030D-6E8A-4147-A177-3AD203B41FA5}">
                      <a16:colId xmlns:a16="http://schemas.microsoft.com/office/drawing/2014/main" val="4109669141"/>
                    </a:ext>
                  </a:extLst>
                </a:gridCol>
                <a:gridCol w="913606">
                  <a:extLst>
                    <a:ext uri="{9D8B030D-6E8A-4147-A177-3AD203B41FA5}">
                      <a16:colId xmlns:a16="http://schemas.microsoft.com/office/drawing/2014/main" val="2670805208"/>
                    </a:ext>
                  </a:extLst>
                </a:gridCol>
                <a:gridCol w="933044">
                  <a:extLst>
                    <a:ext uri="{9D8B030D-6E8A-4147-A177-3AD203B41FA5}">
                      <a16:colId xmlns:a16="http://schemas.microsoft.com/office/drawing/2014/main" val="3302787016"/>
                    </a:ext>
                  </a:extLst>
                </a:gridCol>
                <a:gridCol w="1181295">
                  <a:extLst>
                    <a:ext uri="{9D8B030D-6E8A-4147-A177-3AD203B41FA5}">
                      <a16:colId xmlns:a16="http://schemas.microsoft.com/office/drawing/2014/main" val="893442424"/>
                    </a:ext>
                  </a:extLst>
                </a:gridCol>
              </a:tblGrid>
              <a:tr h="293234">
                <a:tc>
                  <a:txBody>
                    <a:bodyPr/>
                    <a:lstStyle/>
                    <a:p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Req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 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DS 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DB 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Tables 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Query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Status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119286"/>
                  </a:ext>
                </a:extLst>
              </a:tr>
              <a:tr h="293234"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OEMCOR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DBS1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TB1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Select* FROM……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accent6"/>
                        </a:solidFill>
                      </a:endParaRPr>
                    </a:p>
                    <a:p>
                      <a:r>
                        <a:rPr lang="en-US" sz="1000" b="1" i="1" dirty="0">
                          <a:solidFill>
                            <a:schemeClr val="accent6"/>
                          </a:solidFill>
                        </a:rPr>
                        <a:t>Approved</a:t>
                      </a:r>
                      <a:r>
                        <a:rPr lang="en-US" sz="1000" b="1" dirty="0">
                          <a:solidFill>
                            <a:schemeClr val="accent6"/>
                          </a:solidFill>
                        </a:rPr>
                        <a:t>     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3410202"/>
                  </a:ext>
                </a:extLst>
              </a:tr>
              <a:tr h="293234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DBS2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TB2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Select# FROM…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5242853"/>
                  </a:ext>
                </a:extLst>
              </a:tr>
              <a:tr h="293234"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OEMOM1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DBS3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TB3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Select * FROM…..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i="1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Pending…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1614982"/>
                  </a:ext>
                </a:extLst>
              </a:tr>
              <a:tr h="293234">
                <a:tc>
                  <a:txBody>
                    <a:bodyPr/>
                    <a:lstStyle/>
                    <a:p>
                      <a:r>
                        <a:rPr lang="en-US" sz="10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OEMOM1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DBS7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TB1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SELECT * FROM……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i="1" dirty="0">
                          <a:solidFill>
                            <a:srgbClr val="FF0000"/>
                          </a:solidFill>
                        </a:rPr>
                        <a:t>Rejected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4550390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2DD8C870-1244-49B5-9318-38310F428672}"/>
              </a:ext>
            </a:extLst>
          </p:cNvPr>
          <p:cNvSpPr/>
          <p:nvPr/>
        </p:nvSpPr>
        <p:spPr>
          <a:xfrm>
            <a:off x="8062913" y="2957541"/>
            <a:ext cx="538646" cy="197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16  </a:t>
            </a:r>
            <a:r>
              <a:rPr lang="en-US" sz="600" dirty="0"/>
              <a:t>DEPLOY</a:t>
            </a:r>
            <a:endParaRPr lang="en-US" sz="14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0BB3966-5CA7-4249-AFFF-7F1DCCB7E5EF}"/>
              </a:ext>
            </a:extLst>
          </p:cNvPr>
          <p:cNvSpPr/>
          <p:nvPr/>
        </p:nvSpPr>
        <p:spPr>
          <a:xfrm>
            <a:off x="2802577" y="783771"/>
            <a:ext cx="6032665" cy="4163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CB1584F-6B5B-43EF-B82E-A01F5E811750}"/>
              </a:ext>
            </a:extLst>
          </p:cNvPr>
          <p:cNvSpPr txBox="1"/>
          <p:nvPr/>
        </p:nvSpPr>
        <p:spPr>
          <a:xfrm>
            <a:off x="2938167" y="838071"/>
            <a:ext cx="7266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Home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4AC21E6-6333-438F-8456-AC0CB806598B}"/>
              </a:ext>
            </a:extLst>
          </p:cNvPr>
          <p:cNvSpPr txBox="1"/>
          <p:nvPr/>
        </p:nvSpPr>
        <p:spPr>
          <a:xfrm>
            <a:off x="3829050" y="838071"/>
            <a:ext cx="12230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My Requests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FBF3F7D-BD44-440F-9D7A-0A47ADA2F480}"/>
              </a:ext>
            </a:extLst>
          </p:cNvPr>
          <p:cNvSpPr txBox="1"/>
          <p:nvPr/>
        </p:nvSpPr>
        <p:spPr>
          <a:xfrm>
            <a:off x="5292086" y="838071"/>
            <a:ext cx="14516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My Approvals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86906AA-F63D-4A67-AF3C-AE77B115838B}"/>
              </a:ext>
            </a:extLst>
          </p:cNvPr>
          <p:cNvSpPr txBox="1"/>
          <p:nvPr/>
        </p:nvSpPr>
        <p:spPr>
          <a:xfrm>
            <a:off x="6617970" y="838071"/>
            <a:ext cx="1714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Deploy &amp; Monitoring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3882D6-35C8-453E-A8AF-5EEA12FD3A3D}"/>
              </a:ext>
            </a:extLst>
          </p:cNvPr>
          <p:cNvCxnSpPr/>
          <p:nvPr/>
        </p:nvCxnSpPr>
        <p:spPr>
          <a:xfrm>
            <a:off x="3737610" y="783771"/>
            <a:ext cx="0" cy="36207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5A80C1B-EE7B-4D43-8350-F3E1BBE56B31}"/>
              </a:ext>
            </a:extLst>
          </p:cNvPr>
          <p:cNvCxnSpPr/>
          <p:nvPr/>
        </p:nvCxnSpPr>
        <p:spPr>
          <a:xfrm>
            <a:off x="5052060" y="838071"/>
            <a:ext cx="0" cy="36207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0E1431E-272A-435A-9D72-B84A56109C7E}"/>
              </a:ext>
            </a:extLst>
          </p:cNvPr>
          <p:cNvCxnSpPr/>
          <p:nvPr/>
        </p:nvCxnSpPr>
        <p:spPr>
          <a:xfrm>
            <a:off x="6515100" y="783771"/>
            <a:ext cx="0" cy="36207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106873C7-4AEA-406D-A60A-893725FFE217}"/>
              </a:ext>
            </a:extLst>
          </p:cNvPr>
          <p:cNvSpPr/>
          <p:nvPr/>
        </p:nvSpPr>
        <p:spPr>
          <a:xfrm>
            <a:off x="2802577" y="783771"/>
            <a:ext cx="6032665" cy="4163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0ED43D8-4CB7-4815-ACBB-A65A34136C9B}"/>
              </a:ext>
            </a:extLst>
          </p:cNvPr>
          <p:cNvSpPr txBox="1"/>
          <p:nvPr/>
        </p:nvSpPr>
        <p:spPr>
          <a:xfrm>
            <a:off x="2930839" y="863887"/>
            <a:ext cx="7266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Home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87E2087-90B9-4C06-90F0-83788462FEF3}"/>
              </a:ext>
            </a:extLst>
          </p:cNvPr>
          <p:cNvSpPr txBox="1"/>
          <p:nvPr/>
        </p:nvSpPr>
        <p:spPr>
          <a:xfrm>
            <a:off x="3874770" y="859074"/>
            <a:ext cx="12230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My Requests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E37BC3E-573B-4F97-A996-D530DFFC18A0}"/>
              </a:ext>
            </a:extLst>
          </p:cNvPr>
          <p:cNvSpPr txBox="1"/>
          <p:nvPr/>
        </p:nvSpPr>
        <p:spPr>
          <a:xfrm>
            <a:off x="5292086" y="825628"/>
            <a:ext cx="14516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My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200" dirty="0">
                <a:solidFill>
                  <a:schemeClr val="bg1"/>
                </a:solidFill>
              </a:rPr>
              <a:t>Approvals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1D9F216-245E-4F12-93FA-15D8A9A747C7}"/>
              </a:ext>
            </a:extLst>
          </p:cNvPr>
          <p:cNvSpPr txBox="1"/>
          <p:nvPr/>
        </p:nvSpPr>
        <p:spPr>
          <a:xfrm>
            <a:off x="6663826" y="846041"/>
            <a:ext cx="1714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Deploy &amp; Monitoring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C88ADCB-97E4-43E0-A283-B955220152D5}"/>
              </a:ext>
            </a:extLst>
          </p:cNvPr>
          <p:cNvCxnSpPr/>
          <p:nvPr/>
        </p:nvCxnSpPr>
        <p:spPr>
          <a:xfrm>
            <a:off x="3737610" y="765086"/>
            <a:ext cx="0" cy="43506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29EA446-2345-4752-9607-D7E2BB01EBEF}"/>
              </a:ext>
            </a:extLst>
          </p:cNvPr>
          <p:cNvCxnSpPr/>
          <p:nvPr/>
        </p:nvCxnSpPr>
        <p:spPr>
          <a:xfrm>
            <a:off x="5052060" y="778355"/>
            <a:ext cx="0" cy="43506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AC097C1-C1A2-4C07-8AF0-7089244A4066}"/>
              </a:ext>
            </a:extLst>
          </p:cNvPr>
          <p:cNvCxnSpPr/>
          <p:nvPr/>
        </p:nvCxnSpPr>
        <p:spPr>
          <a:xfrm>
            <a:off x="6515100" y="774428"/>
            <a:ext cx="0" cy="43506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29810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D1042A4-1628-4F70-A419-884105F20C91}"/>
              </a:ext>
            </a:extLst>
          </p:cNvPr>
          <p:cNvSpPr txBox="1"/>
          <p:nvPr/>
        </p:nvSpPr>
        <p:spPr>
          <a:xfrm>
            <a:off x="106879" y="118755"/>
            <a:ext cx="165067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My approvals</a:t>
            </a:r>
          </a:p>
          <a:p>
            <a:r>
              <a:rPr lang="en-US" sz="1200" dirty="0"/>
              <a:t> (new page)</a:t>
            </a:r>
            <a:endParaRPr lang="en-US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363ADCF-CEEA-420A-A5F1-89D9E233C335}"/>
              </a:ext>
            </a:extLst>
          </p:cNvPr>
          <p:cNvSpPr/>
          <p:nvPr/>
        </p:nvSpPr>
        <p:spPr>
          <a:xfrm>
            <a:off x="2802577" y="13326"/>
            <a:ext cx="6032665" cy="654551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8F51B35-8E41-4362-B469-FA3653799B60}"/>
              </a:ext>
            </a:extLst>
          </p:cNvPr>
          <p:cNvCxnSpPr/>
          <p:nvPr/>
        </p:nvCxnSpPr>
        <p:spPr>
          <a:xfrm>
            <a:off x="2802577" y="783771"/>
            <a:ext cx="60326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67443989-0743-4CF4-AB75-251F756CDF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29" y="181294"/>
            <a:ext cx="1139371" cy="58995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3D98881-498F-41B9-B890-328E66CF5389}"/>
              </a:ext>
            </a:extLst>
          </p:cNvPr>
          <p:cNvSpPr txBox="1"/>
          <p:nvPr/>
        </p:nvSpPr>
        <p:spPr>
          <a:xfrm>
            <a:off x="4914761" y="229065"/>
            <a:ext cx="2375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GDPR LIFECYCLE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B0FB4C9-C74D-4CA0-AF65-37F8434A8A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5094" y="266597"/>
            <a:ext cx="446465" cy="446465"/>
          </a:xfrm>
          <a:prstGeom prst="rect">
            <a:avLst/>
          </a:prstGeom>
        </p:spPr>
      </p:pic>
      <p:pic>
        <p:nvPicPr>
          <p:cNvPr id="9" name="Graphic 8" descr="Lock">
            <a:extLst>
              <a:ext uri="{FF2B5EF4-FFF2-40B4-BE49-F238E27FC236}">
                <a16:creationId xmlns:a16="http://schemas.microsoft.com/office/drawing/2014/main" id="{A3E6F089-37CF-48AF-9139-6C89C67C1C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543676" y="265676"/>
            <a:ext cx="334791" cy="33479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E80BA56-B08F-46DF-8439-DB3F628F0C0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02577" y="6313577"/>
            <a:ext cx="5916985" cy="16493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9917727-0C0D-4D45-914D-A0BAEFB984FC}"/>
              </a:ext>
            </a:extLst>
          </p:cNvPr>
          <p:cNvSpPr txBox="1"/>
          <p:nvPr/>
        </p:nvSpPr>
        <p:spPr>
          <a:xfrm>
            <a:off x="3290047" y="1303876"/>
            <a:ext cx="1657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/>
              <a:t>My approvals</a:t>
            </a:r>
            <a:endParaRPr lang="en-US" u="sng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F1A272C0-3E64-491C-98BA-12E779E8C3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7317570"/>
              </p:ext>
            </p:extLst>
          </p:nvPr>
        </p:nvGraphicFramePr>
        <p:xfrm>
          <a:off x="3329093" y="2084256"/>
          <a:ext cx="5272464" cy="204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9979">
                  <a:extLst>
                    <a:ext uri="{9D8B030D-6E8A-4147-A177-3AD203B41FA5}">
                      <a16:colId xmlns:a16="http://schemas.microsoft.com/office/drawing/2014/main" val="1002414171"/>
                    </a:ext>
                  </a:extLst>
                </a:gridCol>
                <a:gridCol w="732659">
                  <a:extLst>
                    <a:ext uri="{9D8B030D-6E8A-4147-A177-3AD203B41FA5}">
                      <a16:colId xmlns:a16="http://schemas.microsoft.com/office/drawing/2014/main" val="4177335579"/>
                    </a:ext>
                  </a:extLst>
                </a:gridCol>
                <a:gridCol w="732659">
                  <a:extLst>
                    <a:ext uri="{9D8B030D-6E8A-4147-A177-3AD203B41FA5}">
                      <a16:colId xmlns:a16="http://schemas.microsoft.com/office/drawing/2014/main" val="3906968073"/>
                    </a:ext>
                  </a:extLst>
                </a:gridCol>
                <a:gridCol w="918558">
                  <a:extLst>
                    <a:ext uri="{9D8B030D-6E8A-4147-A177-3AD203B41FA5}">
                      <a16:colId xmlns:a16="http://schemas.microsoft.com/office/drawing/2014/main" val="2670805208"/>
                    </a:ext>
                  </a:extLst>
                </a:gridCol>
                <a:gridCol w="811752">
                  <a:extLst>
                    <a:ext uri="{9D8B030D-6E8A-4147-A177-3AD203B41FA5}">
                      <a16:colId xmlns:a16="http://schemas.microsoft.com/office/drawing/2014/main" val="3302787016"/>
                    </a:ext>
                  </a:extLst>
                </a:gridCol>
                <a:gridCol w="1476857">
                  <a:extLst>
                    <a:ext uri="{9D8B030D-6E8A-4147-A177-3AD203B41FA5}">
                      <a16:colId xmlns:a16="http://schemas.microsoft.com/office/drawing/2014/main" val="893442424"/>
                    </a:ext>
                  </a:extLst>
                </a:gridCol>
              </a:tblGrid>
              <a:tr h="293234">
                <a:tc>
                  <a:txBody>
                    <a:bodyPr/>
                    <a:lstStyle/>
                    <a:p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Req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 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DS 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DB 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Tables 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Query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Options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119286"/>
                  </a:ext>
                </a:extLst>
              </a:tr>
              <a:tr h="293234"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OEMCOR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DBS1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TB1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Select* FROM……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3410202"/>
                  </a:ext>
                </a:extLst>
              </a:tr>
              <a:tr h="293234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DBS2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TB2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Select* from 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0228662"/>
                  </a:ext>
                </a:extLst>
              </a:tr>
              <a:tr h="293234"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OEMOM1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DBS1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TB3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Select * FROM…..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1614982"/>
                  </a:ext>
                </a:extLst>
              </a:tr>
              <a:tr h="293234">
                <a:tc>
                  <a:txBody>
                    <a:bodyPr/>
                    <a:lstStyle/>
                    <a:p>
                      <a:r>
                        <a:rPr lang="en-US" sz="10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OEMOM1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DBS5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TB3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SELECT * FROM……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4550390"/>
                  </a:ext>
                </a:extLst>
              </a:tr>
            </a:tbl>
          </a:graphicData>
        </a:graphic>
      </p:graphicFrame>
      <p:sp>
        <p:nvSpPr>
          <p:cNvPr id="33" name="TextBox 32">
            <a:extLst>
              <a:ext uri="{FF2B5EF4-FFF2-40B4-BE49-F238E27FC236}">
                <a16:creationId xmlns:a16="http://schemas.microsoft.com/office/drawing/2014/main" id="{90DB7FCE-32C3-48F4-9F63-433EE4C7C1BD}"/>
              </a:ext>
            </a:extLst>
          </p:cNvPr>
          <p:cNvSpPr txBox="1"/>
          <p:nvPr/>
        </p:nvSpPr>
        <p:spPr>
          <a:xfrm>
            <a:off x="3290047" y="1732774"/>
            <a:ext cx="10401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Pending</a:t>
            </a:r>
          </a:p>
        </p:txBody>
      </p: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CA12C6DF-8BCB-4907-9BB1-9CC6E8A550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9144287"/>
              </p:ext>
            </p:extLst>
          </p:nvPr>
        </p:nvGraphicFramePr>
        <p:xfrm>
          <a:off x="3329092" y="4504500"/>
          <a:ext cx="5272464" cy="19104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9979">
                  <a:extLst>
                    <a:ext uri="{9D8B030D-6E8A-4147-A177-3AD203B41FA5}">
                      <a16:colId xmlns:a16="http://schemas.microsoft.com/office/drawing/2014/main" val="1002414171"/>
                    </a:ext>
                  </a:extLst>
                </a:gridCol>
                <a:gridCol w="732659">
                  <a:extLst>
                    <a:ext uri="{9D8B030D-6E8A-4147-A177-3AD203B41FA5}">
                      <a16:colId xmlns:a16="http://schemas.microsoft.com/office/drawing/2014/main" val="4177335579"/>
                    </a:ext>
                  </a:extLst>
                </a:gridCol>
                <a:gridCol w="732659">
                  <a:extLst>
                    <a:ext uri="{9D8B030D-6E8A-4147-A177-3AD203B41FA5}">
                      <a16:colId xmlns:a16="http://schemas.microsoft.com/office/drawing/2014/main" val="1209071274"/>
                    </a:ext>
                  </a:extLst>
                </a:gridCol>
                <a:gridCol w="918558">
                  <a:extLst>
                    <a:ext uri="{9D8B030D-6E8A-4147-A177-3AD203B41FA5}">
                      <a16:colId xmlns:a16="http://schemas.microsoft.com/office/drawing/2014/main" val="2670805208"/>
                    </a:ext>
                  </a:extLst>
                </a:gridCol>
                <a:gridCol w="995104">
                  <a:extLst>
                    <a:ext uri="{9D8B030D-6E8A-4147-A177-3AD203B41FA5}">
                      <a16:colId xmlns:a16="http://schemas.microsoft.com/office/drawing/2014/main" val="3302787016"/>
                    </a:ext>
                  </a:extLst>
                </a:gridCol>
                <a:gridCol w="1293505">
                  <a:extLst>
                    <a:ext uri="{9D8B030D-6E8A-4147-A177-3AD203B41FA5}">
                      <a16:colId xmlns:a16="http://schemas.microsoft.com/office/drawing/2014/main" val="893442424"/>
                    </a:ext>
                  </a:extLst>
                </a:gridCol>
              </a:tblGrid>
              <a:tr h="444006">
                <a:tc>
                  <a:txBody>
                    <a:bodyPr/>
                    <a:lstStyle/>
                    <a:p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Req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 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DS 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DB 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Tables 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Query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Options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119286"/>
                  </a:ext>
                </a:extLst>
              </a:tr>
              <a:tr h="384805"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OEMCOR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DBS7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TB1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Select* FROM……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 i="1" dirty="0">
                        <a:solidFill>
                          <a:schemeClr val="accent6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1" dirty="0">
                          <a:solidFill>
                            <a:srgbClr val="FF0000"/>
                          </a:solidFill>
                        </a:rPr>
                        <a:t>Rejected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3410202"/>
                  </a:ext>
                </a:extLst>
              </a:tr>
              <a:tr h="264574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DBS4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TB2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Select* from 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 i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0228662"/>
                  </a:ext>
                </a:extLst>
              </a:tr>
              <a:tr h="264574"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OEMOM1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DBS6</a:t>
                      </a:r>
                    </a:p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TB3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Select * FROM…..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i="1" dirty="0">
                          <a:solidFill>
                            <a:schemeClr val="accent6"/>
                          </a:solidFill>
                        </a:rPr>
                        <a:t>Approved</a:t>
                      </a:r>
                      <a:endParaRPr lang="en-US" sz="1000" b="1" i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1614982"/>
                  </a:ext>
                </a:extLst>
              </a:tr>
              <a:tr h="384805">
                <a:tc>
                  <a:txBody>
                    <a:bodyPr/>
                    <a:lstStyle/>
                    <a:p>
                      <a:r>
                        <a:rPr lang="en-US" sz="10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OEMOM1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DBS9</a:t>
                      </a:r>
                    </a:p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TB3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SELECT * FROM……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1" dirty="0">
                          <a:solidFill>
                            <a:srgbClr val="FF0000"/>
                          </a:solidFill>
                        </a:rPr>
                        <a:t>Rejected</a:t>
                      </a:r>
                    </a:p>
                    <a:p>
                      <a:endParaRPr lang="en-US" sz="1000" b="1" i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4550390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D8D600E8-4AD8-4935-B4EA-F009D15D3E34}"/>
              </a:ext>
            </a:extLst>
          </p:cNvPr>
          <p:cNvSpPr txBox="1"/>
          <p:nvPr/>
        </p:nvSpPr>
        <p:spPr>
          <a:xfrm>
            <a:off x="3254587" y="4104920"/>
            <a:ext cx="1040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History</a:t>
            </a:r>
            <a:r>
              <a:rPr lang="en-US" dirty="0"/>
              <a:t> 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EAFC8C1-2921-458F-8946-05CEB450C4F5}"/>
              </a:ext>
            </a:extLst>
          </p:cNvPr>
          <p:cNvSpPr/>
          <p:nvPr/>
        </p:nvSpPr>
        <p:spPr>
          <a:xfrm>
            <a:off x="7211539" y="2777089"/>
            <a:ext cx="495300" cy="142746"/>
          </a:xfrm>
          <a:prstGeom prst="rect">
            <a:avLst/>
          </a:prstGeom>
          <a:solidFill>
            <a:srgbClr val="92D05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Accept</a:t>
            </a:r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779F4897-9E09-4A74-9438-4D360E2D2704}"/>
              </a:ext>
            </a:extLst>
          </p:cNvPr>
          <p:cNvSpPr/>
          <p:nvPr/>
        </p:nvSpPr>
        <p:spPr>
          <a:xfrm>
            <a:off x="7891097" y="2784962"/>
            <a:ext cx="488950" cy="142746"/>
          </a:xfrm>
          <a:prstGeom prst="rect">
            <a:avLst/>
          </a:prstGeom>
          <a:solidFill>
            <a:srgbClr val="FF000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Reject</a:t>
            </a:r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BFB3406-77BF-47C4-A4B0-0F43AA898132}"/>
              </a:ext>
            </a:extLst>
          </p:cNvPr>
          <p:cNvSpPr/>
          <p:nvPr/>
        </p:nvSpPr>
        <p:spPr>
          <a:xfrm>
            <a:off x="7211539" y="3429678"/>
            <a:ext cx="495300" cy="142746"/>
          </a:xfrm>
          <a:prstGeom prst="rect">
            <a:avLst/>
          </a:prstGeom>
          <a:solidFill>
            <a:srgbClr val="92D05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Accept</a:t>
            </a:r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41FC736-E9D6-44D3-B4F0-49A2B6587867}"/>
              </a:ext>
            </a:extLst>
          </p:cNvPr>
          <p:cNvSpPr/>
          <p:nvPr/>
        </p:nvSpPr>
        <p:spPr>
          <a:xfrm>
            <a:off x="7211539" y="3783549"/>
            <a:ext cx="495300" cy="142746"/>
          </a:xfrm>
          <a:prstGeom prst="rect">
            <a:avLst/>
          </a:prstGeom>
          <a:solidFill>
            <a:srgbClr val="92D05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Accept</a:t>
            </a:r>
            <a:endParaRPr 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BEDF58B-403F-4405-8CA8-0A8B0421DABE}"/>
              </a:ext>
            </a:extLst>
          </p:cNvPr>
          <p:cNvSpPr/>
          <p:nvPr/>
        </p:nvSpPr>
        <p:spPr>
          <a:xfrm>
            <a:off x="7891097" y="3450940"/>
            <a:ext cx="488950" cy="142746"/>
          </a:xfrm>
          <a:prstGeom prst="rect">
            <a:avLst/>
          </a:prstGeom>
          <a:solidFill>
            <a:srgbClr val="FF000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Reject</a:t>
            </a:r>
            <a:endParaRPr lang="en-US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DB848DB-ED71-4AAE-B36C-EC9F7A67B799}"/>
              </a:ext>
            </a:extLst>
          </p:cNvPr>
          <p:cNvSpPr/>
          <p:nvPr/>
        </p:nvSpPr>
        <p:spPr>
          <a:xfrm>
            <a:off x="7891097" y="3791422"/>
            <a:ext cx="488950" cy="142746"/>
          </a:xfrm>
          <a:prstGeom prst="rect">
            <a:avLst/>
          </a:prstGeom>
          <a:solidFill>
            <a:srgbClr val="FF000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Reject</a:t>
            </a:r>
            <a:endParaRPr lang="en-US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2D6D513-4FA5-461D-AE67-FD7AF2B5795D}"/>
              </a:ext>
            </a:extLst>
          </p:cNvPr>
          <p:cNvSpPr/>
          <p:nvPr/>
        </p:nvSpPr>
        <p:spPr>
          <a:xfrm>
            <a:off x="2802577" y="783771"/>
            <a:ext cx="6032665" cy="4163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B1E5242-7792-4B1F-83D3-D4CDD5A165B7}"/>
              </a:ext>
            </a:extLst>
          </p:cNvPr>
          <p:cNvSpPr txBox="1"/>
          <p:nvPr/>
        </p:nvSpPr>
        <p:spPr>
          <a:xfrm>
            <a:off x="2926737" y="838071"/>
            <a:ext cx="7266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Home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F99F82F-F130-4734-AF7C-7F4DECE6BBB6}"/>
              </a:ext>
            </a:extLst>
          </p:cNvPr>
          <p:cNvSpPr txBox="1"/>
          <p:nvPr/>
        </p:nvSpPr>
        <p:spPr>
          <a:xfrm>
            <a:off x="3829050" y="838071"/>
            <a:ext cx="12230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My Requests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85FBEEB-12DC-42EF-A299-0B0CA0A7DB99}"/>
              </a:ext>
            </a:extLst>
          </p:cNvPr>
          <p:cNvSpPr txBox="1"/>
          <p:nvPr/>
        </p:nvSpPr>
        <p:spPr>
          <a:xfrm>
            <a:off x="5292086" y="838071"/>
            <a:ext cx="14516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My Approvals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8527155-F52E-46EA-9B79-89DE2455BB0A}"/>
              </a:ext>
            </a:extLst>
          </p:cNvPr>
          <p:cNvSpPr txBox="1"/>
          <p:nvPr/>
        </p:nvSpPr>
        <p:spPr>
          <a:xfrm>
            <a:off x="6617970" y="838071"/>
            <a:ext cx="1714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Deploy &amp; Monitoring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D9B655D1-466D-4917-8695-D79C27BD549F}"/>
              </a:ext>
            </a:extLst>
          </p:cNvPr>
          <p:cNvCxnSpPr/>
          <p:nvPr/>
        </p:nvCxnSpPr>
        <p:spPr>
          <a:xfrm>
            <a:off x="3653358" y="783771"/>
            <a:ext cx="0" cy="41637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4C14FD11-A6E3-413D-A3E4-FFFB1C3D6B26}"/>
              </a:ext>
            </a:extLst>
          </p:cNvPr>
          <p:cNvCxnSpPr/>
          <p:nvPr/>
        </p:nvCxnSpPr>
        <p:spPr>
          <a:xfrm>
            <a:off x="5036388" y="783771"/>
            <a:ext cx="0" cy="41637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82E644EE-CBF7-489A-BDED-E2F825F6A3F5}"/>
              </a:ext>
            </a:extLst>
          </p:cNvPr>
          <p:cNvCxnSpPr/>
          <p:nvPr/>
        </p:nvCxnSpPr>
        <p:spPr>
          <a:xfrm>
            <a:off x="6499428" y="783771"/>
            <a:ext cx="0" cy="41637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29C9B951-030B-44DA-B542-B293998EF604}"/>
              </a:ext>
            </a:extLst>
          </p:cNvPr>
          <p:cNvSpPr/>
          <p:nvPr/>
        </p:nvSpPr>
        <p:spPr>
          <a:xfrm>
            <a:off x="2802577" y="783771"/>
            <a:ext cx="6032665" cy="4163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08CD415-8E7F-4488-8318-A892F7AFFC33}"/>
              </a:ext>
            </a:extLst>
          </p:cNvPr>
          <p:cNvSpPr txBox="1"/>
          <p:nvPr/>
        </p:nvSpPr>
        <p:spPr>
          <a:xfrm>
            <a:off x="2930839" y="863887"/>
            <a:ext cx="7266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Home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A47A5E2-4CE9-4BDF-8234-2715DF38B630}"/>
              </a:ext>
            </a:extLst>
          </p:cNvPr>
          <p:cNvSpPr txBox="1"/>
          <p:nvPr/>
        </p:nvSpPr>
        <p:spPr>
          <a:xfrm>
            <a:off x="3874770" y="859074"/>
            <a:ext cx="12230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My Requests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00C7096-C357-4C97-AF3E-F2A38CCCE66C}"/>
              </a:ext>
            </a:extLst>
          </p:cNvPr>
          <p:cNvSpPr txBox="1"/>
          <p:nvPr/>
        </p:nvSpPr>
        <p:spPr>
          <a:xfrm>
            <a:off x="5292086" y="825628"/>
            <a:ext cx="14516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My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200" dirty="0">
                <a:solidFill>
                  <a:schemeClr val="bg1"/>
                </a:solidFill>
              </a:rPr>
              <a:t>Approvals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B467743-7243-43AB-B407-72E8C050373B}"/>
              </a:ext>
            </a:extLst>
          </p:cNvPr>
          <p:cNvSpPr txBox="1"/>
          <p:nvPr/>
        </p:nvSpPr>
        <p:spPr>
          <a:xfrm>
            <a:off x="6663826" y="846041"/>
            <a:ext cx="1714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Deploy &amp; Monitoring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62B96708-A742-4679-AABF-57DB20E70546}"/>
              </a:ext>
            </a:extLst>
          </p:cNvPr>
          <p:cNvCxnSpPr/>
          <p:nvPr/>
        </p:nvCxnSpPr>
        <p:spPr>
          <a:xfrm>
            <a:off x="3653358" y="771252"/>
            <a:ext cx="0" cy="42889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739137C3-0DBE-4AA0-A16D-4A8567C4358C}"/>
              </a:ext>
            </a:extLst>
          </p:cNvPr>
          <p:cNvCxnSpPr/>
          <p:nvPr/>
        </p:nvCxnSpPr>
        <p:spPr>
          <a:xfrm>
            <a:off x="4914761" y="825628"/>
            <a:ext cx="0" cy="42889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2F3933B6-F8CB-4BD3-BD20-CB5155E5A668}"/>
              </a:ext>
            </a:extLst>
          </p:cNvPr>
          <p:cNvCxnSpPr/>
          <p:nvPr/>
        </p:nvCxnSpPr>
        <p:spPr>
          <a:xfrm>
            <a:off x="6400661" y="783771"/>
            <a:ext cx="0" cy="42889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22861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BF59B92-3731-48BB-ADEE-C2675841E7A4}"/>
              </a:ext>
            </a:extLst>
          </p:cNvPr>
          <p:cNvSpPr txBox="1"/>
          <p:nvPr/>
        </p:nvSpPr>
        <p:spPr>
          <a:xfrm>
            <a:off x="106879" y="118755"/>
            <a:ext cx="165067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Deploy &amp; Monitoring</a:t>
            </a:r>
          </a:p>
          <a:p>
            <a:r>
              <a:rPr lang="en-US" sz="1200" dirty="0"/>
              <a:t> (new page)</a:t>
            </a:r>
            <a:endParaRPr lang="en-US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6A0848F-0E43-4BE2-81FA-92314509A776}"/>
              </a:ext>
            </a:extLst>
          </p:cNvPr>
          <p:cNvSpPr/>
          <p:nvPr/>
        </p:nvSpPr>
        <p:spPr>
          <a:xfrm>
            <a:off x="2802577" y="13326"/>
            <a:ext cx="6032665" cy="654551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BFF9F0D-67C3-4661-9D73-95D1ED329FCE}"/>
              </a:ext>
            </a:extLst>
          </p:cNvPr>
          <p:cNvCxnSpPr/>
          <p:nvPr/>
        </p:nvCxnSpPr>
        <p:spPr>
          <a:xfrm>
            <a:off x="2802577" y="783771"/>
            <a:ext cx="60326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A1EC211D-39A3-47F0-867B-395CBF25BE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29" y="181294"/>
            <a:ext cx="1139371" cy="58995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AD2BF1C-9983-4376-B233-5CD77C25F1B0}"/>
              </a:ext>
            </a:extLst>
          </p:cNvPr>
          <p:cNvSpPr txBox="1"/>
          <p:nvPr/>
        </p:nvSpPr>
        <p:spPr>
          <a:xfrm>
            <a:off x="4914761" y="229065"/>
            <a:ext cx="2375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GDPR LIFECYCLE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5C1A40C-45CA-4094-8301-5C5185459A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5094" y="266597"/>
            <a:ext cx="446465" cy="446465"/>
          </a:xfrm>
          <a:prstGeom prst="rect">
            <a:avLst/>
          </a:prstGeom>
        </p:spPr>
      </p:pic>
      <p:pic>
        <p:nvPicPr>
          <p:cNvPr id="9" name="Graphic 8" descr="Lock">
            <a:extLst>
              <a:ext uri="{FF2B5EF4-FFF2-40B4-BE49-F238E27FC236}">
                <a16:creationId xmlns:a16="http://schemas.microsoft.com/office/drawing/2014/main" id="{440219A1-A127-48C9-8F8E-323AB9DC589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543676" y="265676"/>
            <a:ext cx="334791" cy="33479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698EA4C-8ECA-4F2A-8E7F-39D80A64A7D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02577" y="6313577"/>
            <a:ext cx="5916985" cy="16493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ACA5ABF-C5E6-4F8C-896B-C9153AE821E5}"/>
              </a:ext>
            </a:extLst>
          </p:cNvPr>
          <p:cNvSpPr txBox="1"/>
          <p:nvPr/>
        </p:nvSpPr>
        <p:spPr>
          <a:xfrm>
            <a:off x="2873829" y="1541697"/>
            <a:ext cx="2857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/>
              <a:t>Deploy and Monitoring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D7CCD2C-F6B0-4E53-A0BB-E1257A68A3D4}"/>
              </a:ext>
            </a:extLst>
          </p:cNvPr>
          <p:cNvSpPr/>
          <p:nvPr/>
        </p:nvSpPr>
        <p:spPr>
          <a:xfrm>
            <a:off x="2802577" y="783771"/>
            <a:ext cx="6032665" cy="4163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45F32D7-E7C4-46DC-8D25-5A02960ECFB3}"/>
              </a:ext>
            </a:extLst>
          </p:cNvPr>
          <p:cNvSpPr txBox="1"/>
          <p:nvPr/>
        </p:nvSpPr>
        <p:spPr>
          <a:xfrm>
            <a:off x="2926737" y="838071"/>
            <a:ext cx="7266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Home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1583E68-AF75-426C-99D1-DBD2A21C64DB}"/>
              </a:ext>
            </a:extLst>
          </p:cNvPr>
          <p:cNvSpPr txBox="1"/>
          <p:nvPr/>
        </p:nvSpPr>
        <p:spPr>
          <a:xfrm>
            <a:off x="3829050" y="838071"/>
            <a:ext cx="12230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My Requests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0D02A88-A4BB-45C5-BED1-0489A7E38EC2}"/>
              </a:ext>
            </a:extLst>
          </p:cNvPr>
          <p:cNvSpPr txBox="1"/>
          <p:nvPr/>
        </p:nvSpPr>
        <p:spPr>
          <a:xfrm>
            <a:off x="5292086" y="838071"/>
            <a:ext cx="14516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My Approvals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36AB0E7-B7DB-4C97-B116-EB8B2E0D3605}"/>
              </a:ext>
            </a:extLst>
          </p:cNvPr>
          <p:cNvSpPr txBox="1"/>
          <p:nvPr/>
        </p:nvSpPr>
        <p:spPr>
          <a:xfrm>
            <a:off x="6617970" y="838071"/>
            <a:ext cx="1714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Deploy &amp; Monitoring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672F588-B56E-48EC-97A6-7D33FD9EFE91}"/>
              </a:ext>
            </a:extLst>
          </p:cNvPr>
          <p:cNvCxnSpPr/>
          <p:nvPr/>
        </p:nvCxnSpPr>
        <p:spPr>
          <a:xfrm>
            <a:off x="3653358" y="771252"/>
            <a:ext cx="0" cy="42889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B3A6E0C-64B7-442A-8434-50E261E43D99}"/>
              </a:ext>
            </a:extLst>
          </p:cNvPr>
          <p:cNvCxnSpPr/>
          <p:nvPr/>
        </p:nvCxnSpPr>
        <p:spPr>
          <a:xfrm>
            <a:off x="5052060" y="771252"/>
            <a:ext cx="0" cy="42889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E8C3DD1-1C77-4E94-87AE-C6CF50AE344B}"/>
              </a:ext>
            </a:extLst>
          </p:cNvPr>
          <p:cNvCxnSpPr/>
          <p:nvPr/>
        </p:nvCxnSpPr>
        <p:spPr>
          <a:xfrm>
            <a:off x="6515100" y="783771"/>
            <a:ext cx="0" cy="42889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6FF4E434-DD5A-48FC-BD18-45FB013763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8463304"/>
              </p:ext>
            </p:extLst>
          </p:nvPr>
        </p:nvGraphicFramePr>
        <p:xfrm>
          <a:off x="3411978" y="2076168"/>
          <a:ext cx="4638702" cy="24910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9332">
                  <a:extLst>
                    <a:ext uri="{9D8B030D-6E8A-4147-A177-3AD203B41FA5}">
                      <a16:colId xmlns:a16="http://schemas.microsoft.com/office/drawing/2014/main" val="573541335"/>
                    </a:ext>
                  </a:extLst>
                </a:gridCol>
                <a:gridCol w="813400">
                  <a:extLst>
                    <a:ext uri="{9D8B030D-6E8A-4147-A177-3AD203B41FA5}">
                      <a16:colId xmlns:a16="http://schemas.microsoft.com/office/drawing/2014/main" val="223467785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508393062"/>
                    </a:ext>
                  </a:extLst>
                </a:gridCol>
                <a:gridCol w="972238">
                  <a:extLst>
                    <a:ext uri="{9D8B030D-6E8A-4147-A177-3AD203B41FA5}">
                      <a16:colId xmlns:a16="http://schemas.microsoft.com/office/drawing/2014/main" val="1600821797"/>
                    </a:ext>
                  </a:extLst>
                </a:gridCol>
                <a:gridCol w="969332">
                  <a:extLst>
                    <a:ext uri="{9D8B030D-6E8A-4147-A177-3AD203B41FA5}">
                      <a16:colId xmlns:a16="http://schemas.microsoft.com/office/drawing/2014/main" val="3920840552"/>
                    </a:ext>
                  </a:extLst>
                </a:gridCol>
              </a:tblGrid>
              <a:tr h="498215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Enabled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Status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Scheduled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Last Run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6296448"/>
                  </a:ext>
                </a:extLst>
              </a:tr>
              <a:tr h="498215">
                <a:tc>
                  <a:txBody>
                    <a:bodyPr/>
                    <a:lstStyle/>
                    <a:p>
                      <a:r>
                        <a:rPr lang="en-US" sz="1100" dirty="0"/>
                        <a:t>Job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Idle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Never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7757861"/>
                  </a:ext>
                </a:extLst>
              </a:tr>
              <a:tr h="498215">
                <a:tc>
                  <a:txBody>
                    <a:bodyPr/>
                    <a:lstStyle/>
                    <a:p>
                      <a:r>
                        <a:rPr lang="en-US" sz="1100" dirty="0"/>
                        <a:t>Job2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Running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Never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9108597"/>
                  </a:ext>
                </a:extLst>
              </a:tr>
              <a:tr h="498215">
                <a:tc>
                  <a:txBody>
                    <a:bodyPr/>
                    <a:lstStyle/>
                    <a:p>
                      <a:r>
                        <a:rPr lang="en-US" sz="1100" dirty="0"/>
                        <a:t>Job3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Succeeded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Never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7255785"/>
                  </a:ext>
                </a:extLst>
              </a:tr>
              <a:tr h="498215">
                <a:tc>
                  <a:txBody>
                    <a:bodyPr/>
                    <a:lstStyle/>
                    <a:p>
                      <a:r>
                        <a:rPr lang="en-US" sz="1100" dirty="0"/>
                        <a:t>Job4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Failed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Never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6230926"/>
                  </a:ext>
                </a:extLst>
              </a:tr>
            </a:tbl>
          </a:graphicData>
        </a:graphic>
      </p:graphicFrame>
      <p:sp>
        <p:nvSpPr>
          <p:cNvPr id="35" name="Rectangle 34">
            <a:extLst>
              <a:ext uri="{FF2B5EF4-FFF2-40B4-BE49-F238E27FC236}">
                <a16:creationId xmlns:a16="http://schemas.microsoft.com/office/drawing/2014/main" id="{C1772040-714B-4AF5-A2EA-D7F9CCE01E2E}"/>
              </a:ext>
            </a:extLst>
          </p:cNvPr>
          <p:cNvSpPr/>
          <p:nvPr/>
        </p:nvSpPr>
        <p:spPr>
          <a:xfrm>
            <a:off x="2802577" y="783771"/>
            <a:ext cx="6032665" cy="4163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0118CF8-4D4E-4C80-BA59-EFB1A3F1AD72}"/>
              </a:ext>
            </a:extLst>
          </p:cNvPr>
          <p:cNvSpPr txBox="1"/>
          <p:nvPr/>
        </p:nvSpPr>
        <p:spPr>
          <a:xfrm>
            <a:off x="2930839" y="863887"/>
            <a:ext cx="7266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Home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F8937F2-6D27-42AB-A2F5-81984EEE7C0B}"/>
              </a:ext>
            </a:extLst>
          </p:cNvPr>
          <p:cNvSpPr txBox="1"/>
          <p:nvPr/>
        </p:nvSpPr>
        <p:spPr>
          <a:xfrm>
            <a:off x="3874770" y="859074"/>
            <a:ext cx="12230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My Requests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69D269A-762B-4E97-985B-DBDD210FFD85}"/>
              </a:ext>
            </a:extLst>
          </p:cNvPr>
          <p:cNvSpPr txBox="1"/>
          <p:nvPr/>
        </p:nvSpPr>
        <p:spPr>
          <a:xfrm>
            <a:off x="5292086" y="825628"/>
            <a:ext cx="14516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My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200" dirty="0">
                <a:solidFill>
                  <a:schemeClr val="bg1"/>
                </a:solidFill>
              </a:rPr>
              <a:t>Approvals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337C993-449F-4F2F-BB55-790CFF2DD542}"/>
              </a:ext>
            </a:extLst>
          </p:cNvPr>
          <p:cNvSpPr txBox="1"/>
          <p:nvPr/>
        </p:nvSpPr>
        <p:spPr>
          <a:xfrm>
            <a:off x="6663826" y="846041"/>
            <a:ext cx="1714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Deploy &amp; Monitoring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C1B4D81-65CD-4C32-8301-C66BBFBEDFB8}"/>
              </a:ext>
            </a:extLst>
          </p:cNvPr>
          <p:cNvCxnSpPr/>
          <p:nvPr/>
        </p:nvCxnSpPr>
        <p:spPr>
          <a:xfrm>
            <a:off x="3653358" y="825628"/>
            <a:ext cx="0" cy="38704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F1B0BE5-4DF0-4B9C-9103-D497A6CF3B1E}"/>
              </a:ext>
            </a:extLst>
          </p:cNvPr>
          <p:cNvCxnSpPr/>
          <p:nvPr/>
        </p:nvCxnSpPr>
        <p:spPr>
          <a:xfrm>
            <a:off x="5047818" y="813109"/>
            <a:ext cx="0" cy="38704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92D2D63-4E12-4AC5-A101-14C3B1C4042B}"/>
              </a:ext>
            </a:extLst>
          </p:cNvPr>
          <p:cNvCxnSpPr/>
          <p:nvPr/>
        </p:nvCxnSpPr>
        <p:spPr>
          <a:xfrm>
            <a:off x="6430848" y="813109"/>
            <a:ext cx="0" cy="38704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3290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9704463-A45E-41DC-8304-C4F92D2A63BA}"/>
              </a:ext>
            </a:extLst>
          </p:cNvPr>
          <p:cNvSpPr txBox="1"/>
          <p:nvPr/>
        </p:nvSpPr>
        <p:spPr>
          <a:xfrm>
            <a:off x="1128157" y="985652"/>
            <a:ext cx="9405257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COMPONENTS</a:t>
            </a:r>
          </a:p>
          <a:p>
            <a:endParaRPr lang="en-US" sz="3200" dirty="0"/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Login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Request Process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Query Validation Process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Approval Process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Execution/Monitoring</a:t>
            </a:r>
          </a:p>
        </p:txBody>
      </p:sp>
    </p:spTree>
    <p:extLst>
      <p:ext uri="{BB962C8B-B14F-4D97-AF65-F5344CB8AC3E}">
        <p14:creationId xmlns:p14="http://schemas.microsoft.com/office/powerpoint/2010/main" val="1490963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F638146-266C-46D3-A9E1-3107D0B3DA7D}"/>
              </a:ext>
            </a:extLst>
          </p:cNvPr>
          <p:cNvSpPr txBox="1"/>
          <p:nvPr/>
        </p:nvSpPr>
        <p:spPr>
          <a:xfrm>
            <a:off x="475013" y="463138"/>
            <a:ext cx="7077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LOGIN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F29A1F2-2B45-4E16-9EB5-FF5A2A24F4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7553" y="1366280"/>
            <a:ext cx="7623219" cy="469013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9EBFBDD-0ED6-41C3-9D41-6668761187BA}"/>
              </a:ext>
            </a:extLst>
          </p:cNvPr>
          <p:cNvSpPr txBox="1"/>
          <p:nvPr/>
        </p:nvSpPr>
        <p:spPr>
          <a:xfrm>
            <a:off x="6451600" y="4770120"/>
            <a:ext cx="152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446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936B664-FBD2-4C58-BB1E-B99A73E849D5}"/>
              </a:ext>
            </a:extLst>
          </p:cNvPr>
          <p:cNvSpPr txBox="1"/>
          <p:nvPr/>
        </p:nvSpPr>
        <p:spPr>
          <a:xfrm>
            <a:off x="106879" y="118755"/>
            <a:ext cx="16506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Homepage</a:t>
            </a:r>
          </a:p>
          <a:p>
            <a:endParaRPr lang="en-US" sz="2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108DA9-B65D-423B-A8B2-158FC7A1A0C7}"/>
              </a:ext>
            </a:extLst>
          </p:cNvPr>
          <p:cNvSpPr/>
          <p:nvPr/>
        </p:nvSpPr>
        <p:spPr>
          <a:xfrm>
            <a:off x="2802577" y="13326"/>
            <a:ext cx="6032665" cy="654551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62EB8AE-D206-4FC3-9042-5F420DD989A6}"/>
              </a:ext>
            </a:extLst>
          </p:cNvPr>
          <p:cNvCxnSpPr/>
          <p:nvPr/>
        </p:nvCxnSpPr>
        <p:spPr>
          <a:xfrm>
            <a:off x="2802577" y="783771"/>
            <a:ext cx="60326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A92B2EE4-67D6-4086-BC79-DB9C72D42E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29" y="181294"/>
            <a:ext cx="1139371" cy="58995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9BA3DC2-7239-442E-AB1B-8FE1F6FD768B}"/>
              </a:ext>
            </a:extLst>
          </p:cNvPr>
          <p:cNvSpPr txBox="1"/>
          <p:nvPr/>
        </p:nvSpPr>
        <p:spPr>
          <a:xfrm>
            <a:off x="4914761" y="229065"/>
            <a:ext cx="2375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GDPR LIFECYCLE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077DE40-9165-437F-A158-01D791627F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5094" y="266597"/>
            <a:ext cx="446465" cy="44646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97B3E1E-19D3-4BDA-8600-3EC31D63A4A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169" y="1449057"/>
            <a:ext cx="5961412" cy="1715956"/>
          </a:xfrm>
          <a:prstGeom prst="rect">
            <a:avLst/>
          </a:prstGeom>
          <a:effectLst>
            <a:softEdge rad="25400"/>
          </a:effec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B9097D84-25A8-4B5D-B906-2B58FD9464E3}"/>
              </a:ext>
            </a:extLst>
          </p:cNvPr>
          <p:cNvSpPr/>
          <p:nvPr/>
        </p:nvSpPr>
        <p:spPr>
          <a:xfrm>
            <a:off x="3190494" y="2219528"/>
            <a:ext cx="898901" cy="2944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996B710-F904-41B0-8AEE-FCFAE9B36809}"/>
              </a:ext>
            </a:extLst>
          </p:cNvPr>
          <p:cNvSpPr/>
          <p:nvPr/>
        </p:nvSpPr>
        <p:spPr>
          <a:xfrm>
            <a:off x="4429016" y="2216830"/>
            <a:ext cx="898901" cy="2944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3D238A0-DDAF-4DF4-B988-A30974FF1E98}"/>
              </a:ext>
            </a:extLst>
          </p:cNvPr>
          <p:cNvSpPr txBox="1"/>
          <p:nvPr/>
        </p:nvSpPr>
        <p:spPr>
          <a:xfrm>
            <a:off x="3190494" y="1600882"/>
            <a:ext cx="21723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Introduction about GDPR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1546208-3FD4-41F1-9F7F-EFAB161B8AC5}"/>
              </a:ext>
            </a:extLst>
          </p:cNvPr>
          <p:cNvSpPr txBox="1"/>
          <p:nvPr/>
        </p:nvSpPr>
        <p:spPr>
          <a:xfrm>
            <a:off x="3290047" y="2240954"/>
            <a:ext cx="7764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Register</a:t>
            </a:r>
            <a:r>
              <a:rPr lang="en-US" sz="800" dirty="0"/>
              <a:t>     </a:t>
            </a:r>
            <a:r>
              <a:rPr lang="en-US" sz="800" dirty="0">
                <a:solidFill>
                  <a:schemeClr val="bg1"/>
                </a:solidFill>
              </a:rPr>
              <a:t>&gt;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E3E2AE7-7933-4710-8C74-D9D8144BABAB}"/>
              </a:ext>
            </a:extLst>
          </p:cNvPr>
          <p:cNvSpPr txBox="1"/>
          <p:nvPr/>
        </p:nvSpPr>
        <p:spPr>
          <a:xfrm>
            <a:off x="4429016" y="2264318"/>
            <a:ext cx="8630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     </a:t>
            </a:r>
            <a:r>
              <a:rPr lang="en-US" sz="1000" dirty="0">
                <a:solidFill>
                  <a:schemeClr val="bg1"/>
                </a:solidFill>
              </a:rPr>
              <a:t>Modify</a:t>
            </a:r>
            <a:r>
              <a:rPr lang="en-US" sz="900" dirty="0">
                <a:solidFill>
                  <a:schemeClr val="bg1"/>
                </a:solidFill>
              </a:rPr>
              <a:t>     &gt;</a:t>
            </a:r>
          </a:p>
        </p:txBody>
      </p:sp>
      <p:pic>
        <p:nvPicPr>
          <p:cNvPr id="25" name="Graphic 24" descr="Lock">
            <a:extLst>
              <a:ext uri="{FF2B5EF4-FFF2-40B4-BE49-F238E27FC236}">
                <a16:creationId xmlns:a16="http://schemas.microsoft.com/office/drawing/2014/main" id="{40797E9F-64F4-4DA9-8365-AF16BE41C85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43676" y="265676"/>
            <a:ext cx="334791" cy="334791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691383E-1520-4531-AB64-A02139C1AB2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48677" y="3396461"/>
            <a:ext cx="5190905" cy="2112427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C2A06804-E4E2-4CFA-8DB7-91863D906CC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38203" y="6140617"/>
            <a:ext cx="5916985" cy="16493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ECE8538-592F-4495-B0C1-3C09E9371E7D}"/>
              </a:ext>
            </a:extLst>
          </p:cNvPr>
          <p:cNvSpPr/>
          <p:nvPr/>
        </p:nvSpPr>
        <p:spPr>
          <a:xfrm>
            <a:off x="2802577" y="783771"/>
            <a:ext cx="6032665" cy="4163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3DDE0D9-2A22-4176-B422-B594262D3870}"/>
              </a:ext>
            </a:extLst>
          </p:cNvPr>
          <p:cNvCxnSpPr/>
          <p:nvPr/>
        </p:nvCxnSpPr>
        <p:spPr>
          <a:xfrm>
            <a:off x="3737610" y="783771"/>
            <a:ext cx="0" cy="427809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415A8F0-EC0E-420B-BCD5-0547A76E03BC}"/>
              </a:ext>
            </a:extLst>
          </p:cNvPr>
          <p:cNvCxnSpPr/>
          <p:nvPr/>
        </p:nvCxnSpPr>
        <p:spPr>
          <a:xfrm>
            <a:off x="5132070" y="783771"/>
            <a:ext cx="0" cy="42780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BC9A2AC-A156-49F3-B853-2373ADFFD42B}"/>
              </a:ext>
            </a:extLst>
          </p:cNvPr>
          <p:cNvSpPr txBox="1"/>
          <p:nvPr/>
        </p:nvSpPr>
        <p:spPr>
          <a:xfrm>
            <a:off x="2930839" y="863887"/>
            <a:ext cx="7266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Home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23B36A-0965-4D04-BAB4-5845C31190F0}"/>
              </a:ext>
            </a:extLst>
          </p:cNvPr>
          <p:cNvSpPr txBox="1"/>
          <p:nvPr/>
        </p:nvSpPr>
        <p:spPr>
          <a:xfrm>
            <a:off x="3874770" y="859074"/>
            <a:ext cx="12230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My Requests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6A4545B-6799-40DE-ADEB-4256F3E37F39}"/>
              </a:ext>
            </a:extLst>
          </p:cNvPr>
          <p:cNvSpPr txBox="1"/>
          <p:nvPr/>
        </p:nvSpPr>
        <p:spPr>
          <a:xfrm>
            <a:off x="5292086" y="825628"/>
            <a:ext cx="14516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My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200" dirty="0">
                <a:solidFill>
                  <a:schemeClr val="bg1"/>
                </a:solidFill>
              </a:rPr>
              <a:t>Approvals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BE6CCAA-EB92-43EA-85E6-E6881F4CB584}"/>
              </a:ext>
            </a:extLst>
          </p:cNvPr>
          <p:cNvCxnSpPr/>
          <p:nvPr/>
        </p:nvCxnSpPr>
        <p:spPr>
          <a:xfrm>
            <a:off x="6492240" y="783771"/>
            <a:ext cx="0" cy="42780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C200A485-FB6E-409B-9C00-BD9C0874133A}"/>
              </a:ext>
            </a:extLst>
          </p:cNvPr>
          <p:cNvSpPr txBox="1"/>
          <p:nvPr/>
        </p:nvSpPr>
        <p:spPr>
          <a:xfrm>
            <a:off x="6663826" y="846041"/>
            <a:ext cx="1714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Deploy &amp; Monitoring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E19E9A6-39CA-47CB-9778-036BECF2383B}"/>
              </a:ext>
            </a:extLst>
          </p:cNvPr>
          <p:cNvSpPr/>
          <p:nvPr/>
        </p:nvSpPr>
        <p:spPr>
          <a:xfrm>
            <a:off x="3147120" y="2217936"/>
            <a:ext cx="18269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5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7A7D71F-4117-4A0B-BD40-288726FB4365}"/>
              </a:ext>
            </a:extLst>
          </p:cNvPr>
          <p:cNvSpPr/>
          <p:nvPr/>
        </p:nvSpPr>
        <p:spPr>
          <a:xfrm>
            <a:off x="4421758" y="2216830"/>
            <a:ext cx="2760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563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1BA3B1A5-9B95-4D24-8471-0C3D0B822391}"/>
              </a:ext>
            </a:extLst>
          </p:cNvPr>
          <p:cNvSpPr/>
          <p:nvPr/>
        </p:nvSpPr>
        <p:spPr>
          <a:xfrm>
            <a:off x="5592817" y="3113903"/>
            <a:ext cx="968621" cy="2224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368C60-AE98-42C6-91E6-9952157ECE68}"/>
              </a:ext>
            </a:extLst>
          </p:cNvPr>
          <p:cNvSpPr txBox="1"/>
          <p:nvPr/>
        </p:nvSpPr>
        <p:spPr>
          <a:xfrm>
            <a:off x="106879" y="118755"/>
            <a:ext cx="1650670" cy="2531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Register</a:t>
            </a:r>
          </a:p>
          <a:p>
            <a:endParaRPr lang="en-US" sz="1050" dirty="0"/>
          </a:p>
          <a:p>
            <a:r>
              <a:rPr lang="en-US" sz="1600" dirty="0"/>
              <a:t>-&gt; Details of Server/DS</a:t>
            </a:r>
          </a:p>
          <a:p>
            <a:endParaRPr lang="en-US" sz="40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D90EF0C-492B-4867-92BB-1CA36DD38ED3}"/>
              </a:ext>
            </a:extLst>
          </p:cNvPr>
          <p:cNvSpPr/>
          <p:nvPr/>
        </p:nvSpPr>
        <p:spPr>
          <a:xfrm>
            <a:off x="2802577" y="13326"/>
            <a:ext cx="6032665" cy="654551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0BA4445-807A-4350-BDBD-5AB9A7185875}"/>
              </a:ext>
            </a:extLst>
          </p:cNvPr>
          <p:cNvCxnSpPr/>
          <p:nvPr/>
        </p:nvCxnSpPr>
        <p:spPr>
          <a:xfrm>
            <a:off x="2802577" y="783771"/>
            <a:ext cx="60326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5D40B7AD-5A90-4557-BBB8-19C7A5EBD7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29" y="181294"/>
            <a:ext cx="1139371" cy="58995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B66B2CE-FD6B-4ACB-87CD-7CB94D679020}"/>
              </a:ext>
            </a:extLst>
          </p:cNvPr>
          <p:cNvSpPr txBox="1"/>
          <p:nvPr/>
        </p:nvSpPr>
        <p:spPr>
          <a:xfrm>
            <a:off x="4914761" y="229065"/>
            <a:ext cx="2375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GDPR LIFECYCLE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F0C5A4B-1124-4122-A431-8A5BAD0A2E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5094" y="266597"/>
            <a:ext cx="446465" cy="446465"/>
          </a:xfrm>
          <a:prstGeom prst="rect">
            <a:avLst/>
          </a:prstGeom>
        </p:spPr>
      </p:pic>
      <p:pic>
        <p:nvPicPr>
          <p:cNvPr id="14" name="Graphic 13" descr="Lock">
            <a:extLst>
              <a:ext uri="{FF2B5EF4-FFF2-40B4-BE49-F238E27FC236}">
                <a16:creationId xmlns:a16="http://schemas.microsoft.com/office/drawing/2014/main" id="{2F78A7C4-7BAD-46D2-B469-5555EEBA684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543676" y="265676"/>
            <a:ext cx="334791" cy="33479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89A0D42-22DE-497F-8885-E9A84ABAC44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38203" y="6140617"/>
            <a:ext cx="5916985" cy="16493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800FCBC-4FB3-49BB-B160-33176F2710B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33777" y="1962241"/>
            <a:ext cx="2525836" cy="472000"/>
          </a:xfrm>
          <a:prstGeom prst="rect">
            <a:avLst/>
          </a:prstGeom>
        </p:spPr>
      </p:pic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B24845A4-2F55-42D0-835F-446A6CD2A0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554596"/>
              </p:ext>
            </p:extLst>
          </p:nvPr>
        </p:nvGraphicFramePr>
        <p:xfrm>
          <a:off x="3390045" y="3323499"/>
          <a:ext cx="4813300" cy="1522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7660">
                  <a:extLst>
                    <a:ext uri="{9D8B030D-6E8A-4147-A177-3AD203B41FA5}">
                      <a16:colId xmlns:a16="http://schemas.microsoft.com/office/drawing/2014/main" val="342599820"/>
                    </a:ext>
                  </a:extLst>
                </a:gridCol>
                <a:gridCol w="2945640">
                  <a:extLst>
                    <a:ext uri="{9D8B030D-6E8A-4147-A177-3AD203B41FA5}">
                      <a16:colId xmlns:a16="http://schemas.microsoft.com/office/drawing/2014/main" val="317814674"/>
                    </a:ext>
                  </a:extLst>
                </a:gridCol>
              </a:tblGrid>
              <a:tr h="577919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Data Source Name</a:t>
                      </a:r>
                    </a:p>
                    <a:p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      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4233600"/>
                  </a:ext>
                </a:extLst>
              </a:tr>
              <a:tr h="577919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Server Instance/Name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    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6676168"/>
                  </a:ext>
                </a:extLst>
              </a:tr>
            </a:tbl>
          </a:graphicData>
        </a:graphic>
      </p:graphicFrame>
      <p:sp>
        <p:nvSpPr>
          <p:cNvPr id="21" name="Rectangle 20">
            <a:extLst>
              <a:ext uri="{FF2B5EF4-FFF2-40B4-BE49-F238E27FC236}">
                <a16:creationId xmlns:a16="http://schemas.microsoft.com/office/drawing/2014/main" id="{0BBFE59F-775D-403E-B9A4-F42231814AE0}"/>
              </a:ext>
            </a:extLst>
          </p:cNvPr>
          <p:cNvSpPr/>
          <p:nvPr/>
        </p:nvSpPr>
        <p:spPr>
          <a:xfrm>
            <a:off x="7289827" y="5270500"/>
            <a:ext cx="761973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54C7D39-3DF6-41B3-9BDB-20216089BC7C}"/>
              </a:ext>
            </a:extLst>
          </p:cNvPr>
          <p:cNvSpPr txBox="1"/>
          <p:nvPr/>
        </p:nvSpPr>
        <p:spPr>
          <a:xfrm>
            <a:off x="7318402" y="5270500"/>
            <a:ext cx="1057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Next</a:t>
            </a:r>
            <a:r>
              <a:rPr lang="en-US" sz="1200" dirty="0"/>
              <a:t>    </a:t>
            </a:r>
            <a:r>
              <a:rPr lang="en-US" sz="1200" dirty="0">
                <a:solidFill>
                  <a:schemeClr val="bg1"/>
                </a:solidFill>
              </a:rPr>
              <a:t>&gt;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DB59350-4B7F-472A-8FC9-A50A1A5BA86E}"/>
              </a:ext>
            </a:extLst>
          </p:cNvPr>
          <p:cNvSpPr txBox="1"/>
          <p:nvPr/>
        </p:nvSpPr>
        <p:spPr>
          <a:xfrm>
            <a:off x="3103849" y="2407111"/>
            <a:ext cx="1429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/>
              <a:t>Add Server</a:t>
            </a:r>
            <a:endParaRPr lang="en-US" u="sng" dirty="0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6AB24AAF-304B-4A6C-A320-B8DBACE59AAD}"/>
              </a:ext>
            </a:extLst>
          </p:cNvPr>
          <p:cNvSpPr/>
          <p:nvPr/>
        </p:nvSpPr>
        <p:spPr>
          <a:xfrm>
            <a:off x="4878467" y="1817056"/>
            <a:ext cx="45719" cy="1554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67C359F-EBFA-4F53-AF61-A0435BC847C5}"/>
              </a:ext>
            </a:extLst>
          </p:cNvPr>
          <p:cNvSpPr/>
          <p:nvPr/>
        </p:nvSpPr>
        <p:spPr>
          <a:xfrm>
            <a:off x="5818909" y="3323270"/>
            <a:ext cx="1168400" cy="279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OEMDM1</a:t>
            </a:r>
            <a:endParaRPr lang="en-US" sz="11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97822EE-DA71-4CB3-9D4D-E578A37E9780}"/>
              </a:ext>
            </a:extLst>
          </p:cNvPr>
          <p:cNvSpPr/>
          <p:nvPr/>
        </p:nvSpPr>
        <p:spPr>
          <a:xfrm>
            <a:off x="5818909" y="4279554"/>
            <a:ext cx="1168400" cy="279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sz="1100" dirty="0">
                <a:solidFill>
                  <a:schemeClr val="tx1"/>
                </a:solidFill>
              </a:rPr>
              <a:t>IMA1018YASH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33F6D30-0283-4763-9840-7A5EE8D2F12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02577" y="787959"/>
            <a:ext cx="6032665" cy="48060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C031146-27F0-47B8-BF92-7BD715AD08B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809876" y="1157001"/>
            <a:ext cx="6025366" cy="52884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A20AE3E-3B9F-4EC5-AC73-C72779460147}"/>
              </a:ext>
            </a:extLst>
          </p:cNvPr>
          <p:cNvSpPr txBox="1"/>
          <p:nvPr/>
        </p:nvSpPr>
        <p:spPr>
          <a:xfrm>
            <a:off x="7211722" y="5270500"/>
            <a:ext cx="213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976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38BD540-5DD2-4A4C-A4E6-4D32DD3DB2D4}"/>
              </a:ext>
            </a:extLst>
          </p:cNvPr>
          <p:cNvSpPr txBox="1"/>
          <p:nvPr/>
        </p:nvSpPr>
        <p:spPr>
          <a:xfrm>
            <a:off x="106879" y="118755"/>
            <a:ext cx="16506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Register</a:t>
            </a:r>
          </a:p>
          <a:p>
            <a:endParaRPr lang="en-US" sz="1000" dirty="0"/>
          </a:p>
          <a:p>
            <a:r>
              <a:rPr lang="en-US" sz="1400" dirty="0"/>
              <a:t>-&gt; Add Users</a:t>
            </a:r>
          </a:p>
          <a:p>
            <a:endParaRPr lang="en-US" sz="2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E646E3B-FF8E-4171-93DA-2121717FF8E6}"/>
              </a:ext>
            </a:extLst>
          </p:cNvPr>
          <p:cNvSpPr/>
          <p:nvPr/>
        </p:nvSpPr>
        <p:spPr>
          <a:xfrm>
            <a:off x="2802577" y="13326"/>
            <a:ext cx="6032665" cy="654551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1E4D4B7-CC06-446A-8966-228453666740}"/>
              </a:ext>
            </a:extLst>
          </p:cNvPr>
          <p:cNvCxnSpPr/>
          <p:nvPr/>
        </p:nvCxnSpPr>
        <p:spPr>
          <a:xfrm>
            <a:off x="2802577" y="783771"/>
            <a:ext cx="60326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FFA170F3-CA16-413D-BB64-FB85DF3F72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29" y="181294"/>
            <a:ext cx="1139371" cy="58995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F710DB4-B32B-4C5A-9DEC-0967C90CB7F4}"/>
              </a:ext>
            </a:extLst>
          </p:cNvPr>
          <p:cNvSpPr txBox="1"/>
          <p:nvPr/>
        </p:nvSpPr>
        <p:spPr>
          <a:xfrm>
            <a:off x="4914761" y="229065"/>
            <a:ext cx="2375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GDPR LIFECYCLE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99EF606-11CE-4A5C-8AF9-FF70665900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5094" y="266597"/>
            <a:ext cx="446465" cy="446465"/>
          </a:xfrm>
          <a:prstGeom prst="rect">
            <a:avLst/>
          </a:prstGeom>
        </p:spPr>
      </p:pic>
      <p:pic>
        <p:nvPicPr>
          <p:cNvPr id="8" name="Graphic 7" descr="Lock">
            <a:extLst>
              <a:ext uri="{FF2B5EF4-FFF2-40B4-BE49-F238E27FC236}">
                <a16:creationId xmlns:a16="http://schemas.microsoft.com/office/drawing/2014/main" id="{329AD590-5B7A-4BEC-9C90-0E4310DFDB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43676" y="265676"/>
            <a:ext cx="334791" cy="33479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66889F7-AA8C-4228-9229-C2B74E81B6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38203" y="6140617"/>
            <a:ext cx="5916985" cy="16493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86DF395-7F44-4C0C-BD17-DA38CA37F65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63991" y="1881152"/>
            <a:ext cx="2525836" cy="472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77D785AB-F86D-43D3-B1E5-D266B50E358B}"/>
              </a:ext>
            </a:extLst>
          </p:cNvPr>
          <p:cNvSpPr/>
          <p:nvPr/>
        </p:nvSpPr>
        <p:spPr>
          <a:xfrm>
            <a:off x="7665504" y="5270500"/>
            <a:ext cx="761973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2FAC109-60B8-46DF-9841-EB178034E22E}"/>
              </a:ext>
            </a:extLst>
          </p:cNvPr>
          <p:cNvSpPr txBox="1"/>
          <p:nvPr/>
        </p:nvSpPr>
        <p:spPr>
          <a:xfrm>
            <a:off x="7724437" y="5285601"/>
            <a:ext cx="1057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Next</a:t>
            </a:r>
            <a:r>
              <a:rPr lang="en-US" sz="1200" dirty="0"/>
              <a:t>    </a:t>
            </a:r>
            <a:r>
              <a:rPr lang="en-US" sz="1200" dirty="0">
                <a:solidFill>
                  <a:schemeClr val="bg1"/>
                </a:solidFill>
              </a:rPr>
              <a:t>&gt;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6DFF921B-329D-4F8B-B3CC-F904A3B8B3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7869493"/>
              </p:ext>
            </p:extLst>
          </p:nvPr>
        </p:nvGraphicFramePr>
        <p:xfrm>
          <a:off x="3061416" y="3420060"/>
          <a:ext cx="5616324" cy="1677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818">
                  <a:extLst>
                    <a:ext uri="{9D8B030D-6E8A-4147-A177-3AD203B41FA5}">
                      <a16:colId xmlns:a16="http://schemas.microsoft.com/office/drawing/2014/main" val="1837619330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1592579720"/>
                    </a:ext>
                  </a:extLst>
                </a:gridCol>
                <a:gridCol w="796444">
                  <a:extLst>
                    <a:ext uri="{9D8B030D-6E8A-4147-A177-3AD203B41FA5}">
                      <a16:colId xmlns:a16="http://schemas.microsoft.com/office/drawing/2014/main" val="1468747520"/>
                    </a:ext>
                  </a:extLst>
                </a:gridCol>
                <a:gridCol w="936054">
                  <a:extLst>
                    <a:ext uri="{9D8B030D-6E8A-4147-A177-3AD203B41FA5}">
                      <a16:colId xmlns:a16="http://schemas.microsoft.com/office/drawing/2014/main" val="510074411"/>
                    </a:ext>
                  </a:extLst>
                </a:gridCol>
                <a:gridCol w="936054">
                  <a:extLst>
                    <a:ext uri="{9D8B030D-6E8A-4147-A177-3AD203B41FA5}">
                      <a16:colId xmlns:a16="http://schemas.microsoft.com/office/drawing/2014/main" val="2642750040"/>
                    </a:ext>
                  </a:extLst>
                </a:gridCol>
                <a:gridCol w="936054">
                  <a:extLst>
                    <a:ext uri="{9D8B030D-6E8A-4147-A177-3AD203B41FA5}">
                      <a16:colId xmlns:a16="http://schemas.microsoft.com/office/drawing/2014/main" val="2143343181"/>
                    </a:ext>
                  </a:extLst>
                </a:gridCol>
              </a:tblGrid>
              <a:tr h="317752">
                <a:tc>
                  <a:txBody>
                    <a:bodyPr/>
                    <a:lstStyle/>
                    <a:p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S.No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Username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Read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Write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Admin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Remove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3527633"/>
                  </a:ext>
                </a:extLst>
              </a:tr>
              <a:tr h="33993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T-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yashar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Wingdings" panose="05000000000000000000" pitchFamily="2" charset="2"/>
                        <a:buChar char="ü"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Wingdings" panose="05000000000000000000" pitchFamily="2" charset="2"/>
                        <a:buChar char="ü"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3342321"/>
                  </a:ext>
                </a:extLst>
              </a:tr>
              <a:tr h="33993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T-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arugup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Wingdings" panose="05000000000000000000" pitchFamily="2" charset="2"/>
                        <a:buChar char="ü"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9151721"/>
                  </a:ext>
                </a:extLst>
              </a:tr>
              <a:tr h="33993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potari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Wingdings" panose="05000000000000000000" pitchFamily="2" charset="2"/>
                        <a:buChar char="ü"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0132967"/>
                  </a:ext>
                </a:extLst>
              </a:tr>
              <a:tr h="33993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modurais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Wingdings" panose="05000000000000000000" pitchFamily="2" charset="2"/>
                        <a:buChar char="ü"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Wingdings" panose="05000000000000000000" pitchFamily="2" charset="2"/>
                        <a:buChar char="ü"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Wingdings" panose="05000000000000000000" pitchFamily="2" charset="2"/>
                        <a:buChar char="ü"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5011997"/>
                  </a:ext>
                </a:extLst>
              </a:tr>
            </a:tbl>
          </a:graphicData>
        </a:graphic>
      </p:graphicFrame>
      <p:sp>
        <p:nvSpPr>
          <p:cNvPr id="16" name="Multiplication Sign 15">
            <a:extLst>
              <a:ext uri="{FF2B5EF4-FFF2-40B4-BE49-F238E27FC236}">
                <a16:creationId xmlns:a16="http://schemas.microsoft.com/office/drawing/2014/main" id="{F197C72B-D66E-4F8D-B443-10CFAA53EC3F}"/>
              </a:ext>
            </a:extLst>
          </p:cNvPr>
          <p:cNvSpPr/>
          <p:nvPr/>
        </p:nvSpPr>
        <p:spPr>
          <a:xfrm>
            <a:off x="7918664" y="4817263"/>
            <a:ext cx="206162" cy="212725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Multiplication Sign 16">
            <a:extLst>
              <a:ext uri="{FF2B5EF4-FFF2-40B4-BE49-F238E27FC236}">
                <a16:creationId xmlns:a16="http://schemas.microsoft.com/office/drawing/2014/main" id="{C4361629-C67F-427D-83D1-0314BF744B26}"/>
              </a:ext>
            </a:extLst>
          </p:cNvPr>
          <p:cNvSpPr/>
          <p:nvPr/>
        </p:nvSpPr>
        <p:spPr>
          <a:xfrm>
            <a:off x="7918664" y="3785325"/>
            <a:ext cx="206162" cy="212725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Multiplication Sign 17">
            <a:extLst>
              <a:ext uri="{FF2B5EF4-FFF2-40B4-BE49-F238E27FC236}">
                <a16:creationId xmlns:a16="http://schemas.microsoft.com/office/drawing/2014/main" id="{D05464B3-DBC0-455D-B5D4-6DC21697DE1F}"/>
              </a:ext>
            </a:extLst>
          </p:cNvPr>
          <p:cNvSpPr/>
          <p:nvPr/>
        </p:nvSpPr>
        <p:spPr>
          <a:xfrm>
            <a:off x="7918664" y="4144645"/>
            <a:ext cx="206162" cy="212725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Multiplication Sign 18">
            <a:extLst>
              <a:ext uri="{FF2B5EF4-FFF2-40B4-BE49-F238E27FC236}">
                <a16:creationId xmlns:a16="http://schemas.microsoft.com/office/drawing/2014/main" id="{9CFADA7F-BC8D-4739-801C-3FED52848030}"/>
              </a:ext>
            </a:extLst>
          </p:cNvPr>
          <p:cNvSpPr/>
          <p:nvPr/>
        </p:nvSpPr>
        <p:spPr>
          <a:xfrm>
            <a:off x="7918664" y="4451391"/>
            <a:ext cx="206162" cy="212725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930854F-2C33-4448-B2F7-57EDB7FACAF7}"/>
              </a:ext>
            </a:extLst>
          </p:cNvPr>
          <p:cNvSpPr txBox="1"/>
          <p:nvPr/>
        </p:nvSpPr>
        <p:spPr>
          <a:xfrm>
            <a:off x="3113748" y="2671361"/>
            <a:ext cx="7651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ALIAS :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18DFCD3-3C6E-403D-8674-0AF073500B5A}"/>
              </a:ext>
            </a:extLst>
          </p:cNvPr>
          <p:cNvSpPr txBox="1"/>
          <p:nvPr/>
        </p:nvSpPr>
        <p:spPr>
          <a:xfrm>
            <a:off x="3853483" y="2686823"/>
            <a:ext cx="2139901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Enter Username of </a:t>
            </a:r>
            <a:r>
              <a:rPr lang="en-US" sz="1100" dirty="0" err="1"/>
              <a:t>emp</a:t>
            </a:r>
            <a:r>
              <a:rPr lang="en-US" sz="1100" dirty="0"/>
              <a:t> here 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DDD1A04-2C6B-4171-9367-1B33295F5A1F}"/>
              </a:ext>
            </a:extLst>
          </p:cNvPr>
          <p:cNvSpPr/>
          <p:nvPr/>
        </p:nvSpPr>
        <p:spPr>
          <a:xfrm>
            <a:off x="6720324" y="5270500"/>
            <a:ext cx="845332" cy="2960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856BE96-5687-42F2-9FC6-1F50F77B645C}"/>
              </a:ext>
            </a:extLst>
          </p:cNvPr>
          <p:cNvSpPr txBox="1"/>
          <p:nvPr/>
        </p:nvSpPr>
        <p:spPr>
          <a:xfrm>
            <a:off x="6786998" y="5255052"/>
            <a:ext cx="7786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&lt;</a:t>
            </a:r>
            <a:r>
              <a:rPr lang="en-US" sz="1200" dirty="0"/>
              <a:t>    </a:t>
            </a:r>
            <a:r>
              <a:rPr lang="en-US" sz="1200" dirty="0" err="1">
                <a:solidFill>
                  <a:schemeClr val="bg1"/>
                </a:solidFill>
              </a:rPr>
              <a:t>Prev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E23FE71-43EF-4A42-A42E-1FC609862DF6}"/>
              </a:ext>
            </a:extLst>
          </p:cNvPr>
          <p:cNvSpPr txBox="1"/>
          <p:nvPr/>
        </p:nvSpPr>
        <p:spPr>
          <a:xfrm>
            <a:off x="3068320" y="2180528"/>
            <a:ext cx="1429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/>
              <a:t>Add User</a:t>
            </a:r>
            <a:endParaRPr lang="en-US" u="sng" dirty="0"/>
          </a:p>
        </p:txBody>
      </p:sp>
      <p:pic>
        <p:nvPicPr>
          <p:cNvPr id="29" name="Graphic 28" descr="Magnifying glass">
            <a:extLst>
              <a:ext uri="{FF2B5EF4-FFF2-40B4-BE49-F238E27FC236}">
                <a16:creationId xmlns:a16="http://schemas.microsoft.com/office/drawing/2014/main" id="{7EFDDF9C-4B19-4C51-89DC-0D2C63A26AB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742992" y="2727529"/>
            <a:ext cx="209142" cy="209142"/>
          </a:xfrm>
          <a:prstGeom prst="rect">
            <a:avLst/>
          </a:prstGeom>
        </p:spPr>
      </p:pic>
      <p:sp>
        <p:nvSpPr>
          <p:cNvPr id="12" name="Arrow: Down 11">
            <a:extLst>
              <a:ext uri="{FF2B5EF4-FFF2-40B4-BE49-F238E27FC236}">
                <a16:creationId xmlns:a16="http://schemas.microsoft.com/office/drawing/2014/main" id="{8E9DEC5F-C5E6-42FC-B719-8A1B3A86CAA0}"/>
              </a:ext>
            </a:extLst>
          </p:cNvPr>
          <p:cNvSpPr/>
          <p:nvPr/>
        </p:nvSpPr>
        <p:spPr>
          <a:xfrm>
            <a:off x="5732973" y="1584097"/>
            <a:ext cx="229180" cy="2706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120CDB5-F7C5-4566-A316-328B45ED135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802577" y="792220"/>
            <a:ext cx="6032665" cy="835639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70951FC4-E905-43B7-A3B8-099B74692795}"/>
              </a:ext>
            </a:extLst>
          </p:cNvPr>
          <p:cNvSpPr txBox="1"/>
          <p:nvPr/>
        </p:nvSpPr>
        <p:spPr>
          <a:xfrm>
            <a:off x="6666767" y="5252144"/>
            <a:ext cx="644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E1D3058-5692-4650-A235-9FAF71EBED6C}"/>
              </a:ext>
            </a:extLst>
          </p:cNvPr>
          <p:cNvSpPr txBox="1"/>
          <p:nvPr/>
        </p:nvSpPr>
        <p:spPr>
          <a:xfrm>
            <a:off x="7604549" y="5270500"/>
            <a:ext cx="5304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2529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E088914-275C-4CBB-93F9-5B750D2B3BF3}"/>
              </a:ext>
            </a:extLst>
          </p:cNvPr>
          <p:cNvSpPr txBox="1"/>
          <p:nvPr/>
        </p:nvSpPr>
        <p:spPr>
          <a:xfrm>
            <a:off x="106879" y="118755"/>
            <a:ext cx="16506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Register</a:t>
            </a:r>
          </a:p>
          <a:p>
            <a:endParaRPr lang="en-US" sz="1000" dirty="0"/>
          </a:p>
          <a:p>
            <a:r>
              <a:rPr lang="en-US" sz="1400" dirty="0"/>
              <a:t>-&gt; Summary</a:t>
            </a:r>
          </a:p>
          <a:p>
            <a:endParaRPr lang="en-US" sz="2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5559FBE-0A13-4CE0-987D-FDDCED184AE6}"/>
              </a:ext>
            </a:extLst>
          </p:cNvPr>
          <p:cNvSpPr/>
          <p:nvPr/>
        </p:nvSpPr>
        <p:spPr>
          <a:xfrm>
            <a:off x="2802577" y="13326"/>
            <a:ext cx="6032665" cy="654551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DAC7C02-8A35-44B7-B741-47D5C988E594}"/>
              </a:ext>
            </a:extLst>
          </p:cNvPr>
          <p:cNvCxnSpPr/>
          <p:nvPr/>
        </p:nvCxnSpPr>
        <p:spPr>
          <a:xfrm>
            <a:off x="2802577" y="783771"/>
            <a:ext cx="60326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1AF6EB41-DC17-4A84-8749-0A050D6D18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29" y="181294"/>
            <a:ext cx="1139371" cy="58995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9E00E49-463C-442A-A6E6-D3F4FB12EA3E}"/>
              </a:ext>
            </a:extLst>
          </p:cNvPr>
          <p:cNvSpPr txBox="1"/>
          <p:nvPr/>
        </p:nvSpPr>
        <p:spPr>
          <a:xfrm>
            <a:off x="4914761" y="229065"/>
            <a:ext cx="2375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GDPR LIFECYCLE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036AE8B-3CD6-4F13-9683-B71F379196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5094" y="266597"/>
            <a:ext cx="446465" cy="446465"/>
          </a:xfrm>
          <a:prstGeom prst="rect">
            <a:avLst/>
          </a:prstGeom>
        </p:spPr>
      </p:pic>
      <p:pic>
        <p:nvPicPr>
          <p:cNvPr id="8" name="Graphic 7" descr="Lock">
            <a:extLst>
              <a:ext uri="{FF2B5EF4-FFF2-40B4-BE49-F238E27FC236}">
                <a16:creationId xmlns:a16="http://schemas.microsoft.com/office/drawing/2014/main" id="{D58E4910-D0D7-4618-A0FA-B87A38A2755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543676" y="265676"/>
            <a:ext cx="334791" cy="33479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1125F36-A4FC-4697-83EA-C3577129DFC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38203" y="6140617"/>
            <a:ext cx="5916985" cy="16493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C5992C8-1898-4BF1-B099-2397862656F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58116" y="1806745"/>
            <a:ext cx="2525836" cy="4720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0B87423-B623-440F-AB7C-723D9C0D7918}"/>
              </a:ext>
            </a:extLst>
          </p:cNvPr>
          <p:cNvSpPr/>
          <p:nvPr/>
        </p:nvSpPr>
        <p:spPr>
          <a:xfrm>
            <a:off x="7919483" y="5255397"/>
            <a:ext cx="761973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D902D3-1825-4F4A-A457-EA9C3F7727F2}"/>
              </a:ext>
            </a:extLst>
          </p:cNvPr>
          <p:cNvSpPr txBox="1"/>
          <p:nvPr/>
        </p:nvSpPr>
        <p:spPr>
          <a:xfrm>
            <a:off x="7940711" y="5262947"/>
            <a:ext cx="1057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  </a:t>
            </a:r>
            <a:r>
              <a:rPr lang="en-US" sz="1200" dirty="0">
                <a:solidFill>
                  <a:schemeClr val="bg1"/>
                </a:solidFill>
              </a:rPr>
              <a:t>Cancel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F17C0EA-4B27-4DB6-B2BA-D8F8D8F4CEFF}"/>
              </a:ext>
            </a:extLst>
          </p:cNvPr>
          <p:cNvSpPr/>
          <p:nvPr/>
        </p:nvSpPr>
        <p:spPr>
          <a:xfrm>
            <a:off x="6932662" y="5253423"/>
            <a:ext cx="845332" cy="2960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D43C6FD-22B2-4AD9-A418-FEC49350F904}"/>
              </a:ext>
            </a:extLst>
          </p:cNvPr>
          <p:cNvSpPr txBox="1"/>
          <p:nvPr/>
        </p:nvSpPr>
        <p:spPr>
          <a:xfrm>
            <a:off x="7010914" y="5272473"/>
            <a:ext cx="7786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Register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BAAA4A1-8725-4CD5-B785-09B1010AF6BB}"/>
              </a:ext>
            </a:extLst>
          </p:cNvPr>
          <p:cNvSpPr txBox="1"/>
          <p:nvPr/>
        </p:nvSpPr>
        <p:spPr>
          <a:xfrm>
            <a:off x="3028188" y="2240677"/>
            <a:ext cx="1429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/>
              <a:t>Summary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3E92A66-7406-492C-8CDE-D93A518A5D36}"/>
              </a:ext>
            </a:extLst>
          </p:cNvPr>
          <p:cNvSpPr/>
          <p:nvPr/>
        </p:nvSpPr>
        <p:spPr>
          <a:xfrm>
            <a:off x="8016460" y="4849251"/>
            <a:ext cx="600094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Add More</a:t>
            </a: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8A04956D-7966-4B6F-BA2A-F5A3AB5FA3BB}"/>
              </a:ext>
            </a:extLst>
          </p:cNvPr>
          <p:cNvSpPr/>
          <p:nvPr/>
        </p:nvSpPr>
        <p:spPr>
          <a:xfrm>
            <a:off x="6202532" y="1687048"/>
            <a:ext cx="148281" cy="16781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85D3B0D-13D0-4104-9538-FE4F3DC6CDE4}"/>
              </a:ext>
            </a:extLst>
          </p:cNvPr>
          <p:cNvSpPr/>
          <p:nvPr/>
        </p:nvSpPr>
        <p:spPr>
          <a:xfrm>
            <a:off x="6102294" y="5272473"/>
            <a:ext cx="709986" cy="275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&lt;   </a:t>
            </a:r>
            <a:r>
              <a:rPr lang="en-US" sz="1200" dirty="0" err="1"/>
              <a:t>Prev</a:t>
            </a:r>
            <a:endParaRPr lang="en-US" dirty="0"/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FAE827BA-0819-46F6-BBA5-4C808F7B2D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3215809"/>
              </p:ext>
            </p:extLst>
          </p:nvPr>
        </p:nvGraphicFramePr>
        <p:xfrm>
          <a:off x="3015488" y="2695887"/>
          <a:ext cx="5739700" cy="19804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7940">
                  <a:extLst>
                    <a:ext uri="{9D8B030D-6E8A-4147-A177-3AD203B41FA5}">
                      <a16:colId xmlns:a16="http://schemas.microsoft.com/office/drawing/2014/main" val="2779470161"/>
                    </a:ext>
                  </a:extLst>
                </a:gridCol>
                <a:gridCol w="1147940">
                  <a:extLst>
                    <a:ext uri="{9D8B030D-6E8A-4147-A177-3AD203B41FA5}">
                      <a16:colId xmlns:a16="http://schemas.microsoft.com/office/drawing/2014/main" val="2276211529"/>
                    </a:ext>
                  </a:extLst>
                </a:gridCol>
                <a:gridCol w="1147940">
                  <a:extLst>
                    <a:ext uri="{9D8B030D-6E8A-4147-A177-3AD203B41FA5}">
                      <a16:colId xmlns:a16="http://schemas.microsoft.com/office/drawing/2014/main" val="3966031098"/>
                    </a:ext>
                  </a:extLst>
                </a:gridCol>
                <a:gridCol w="1147940">
                  <a:extLst>
                    <a:ext uri="{9D8B030D-6E8A-4147-A177-3AD203B41FA5}">
                      <a16:colId xmlns:a16="http://schemas.microsoft.com/office/drawing/2014/main" val="1059193356"/>
                    </a:ext>
                  </a:extLst>
                </a:gridCol>
                <a:gridCol w="1147940">
                  <a:extLst>
                    <a:ext uri="{9D8B030D-6E8A-4147-A177-3AD203B41FA5}">
                      <a16:colId xmlns:a16="http://schemas.microsoft.com/office/drawing/2014/main" val="3207807821"/>
                    </a:ext>
                  </a:extLst>
                </a:gridCol>
              </a:tblGrid>
              <a:tr h="425990"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Sno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DS 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Server 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Users’ 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Permissions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0466859"/>
                  </a:ext>
                </a:extLst>
              </a:tr>
              <a:tr h="511188"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OEMDM1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 IMA1018YASH</a:t>
                      </a:r>
                      <a:endParaRPr lang="en-US" sz="1200" dirty="0"/>
                    </a:p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T-</a:t>
                      </a:r>
                      <a:r>
                        <a:rPr lang="en-US" sz="1200" dirty="0" err="1"/>
                        <a:t>yashar</a:t>
                      </a:r>
                      <a:endParaRPr lang="en-US" sz="1200" dirty="0"/>
                    </a:p>
                    <a:p>
                      <a:endParaRPr lang="en-US" sz="1200" dirty="0"/>
                    </a:p>
                    <a:p>
                      <a:r>
                        <a:rPr lang="en-US" sz="1200" dirty="0"/>
                        <a:t>T-</a:t>
                      </a:r>
                      <a:r>
                        <a:rPr lang="en-US" sz="1200" dirty="0" err="1"/>
                        <a:t>arugup</a:t>
                      </a:r>
                      <a:endParaRPr lang="en-US" sz="1200" dirty="0"/>
                    </a:p>
                    <a:p>
                      <a:endParaRPr lang="en-US" sz="1200" dirty="0"/>
                    </a:p>
                    <a:p>
                      <a:r>
                        <a:rPr lang="en-US" sz="1200" dirty="0" err="1"/>
                        <a:t>Potari</a:t>
                      </a:r>
                      <a:endParaRPr lang="en-US" sz="1200" dirty="0"/>
                    </a:p>
                    <a:p>
                      <a:endParaRPr lang="en-US" sz="1200" dirty="0"/>
                    </a:p>
                    <a:p>
                      <a:r>
                        <a:rPr lang="en-US" sz="1200" dirty="0" err="1"/>
                        <a:t>Modurais</a:t>
                      </a:r>
                      <a:endParaRPr lang="en-US" sz="1200" dirty="0"/>
                    </a:p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Read, Write</a:t>
                      </a:r>
                    </a:p>
                    <a:p>
                      <a:endParaRPr lang="en-US" sz="1200" dirty="0"/>
                    </a:p>
                    <a:p>
                      <a:r>
                        <a:rPr lang="en-US" sz="1200" dirty="0"/>
                        <a:t>Read</a:t>
                      </a:r>
                    </a:p>
                    <a:p>
                      <a:endParaRPr lang="en-US" sz="1200" dirty="0"/>
                    </a:p>
                    <a:p>
                      <a:r>
                        <a:rPr lang="en-US" sz="1200" dirty="0"/>
                        <a:t>Read</a:t>
                      </a:r>
                    </a:p>
                    <a:p>
                      <a:endParaRPr lang="en-US" sz="1200" dirty="0"/>
                    </a:p>
                    <a:p>
                      <a:r>
                        <a:rPr lang="en-US" sz="1200" dirty="0"/>
                        <a:t>Read, write, admin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1311727"/>
                  </a:ext>
                </a:extLst>
              </a:tr>
            </a:tbl>
          </a:graphicData>
        </a:graphic>
      </p:graphicFrame>
      <p:pic>
        <p:nvPicPr>
          <p:cNvPr id="16" name="Picture 15">
            <a:extLst>
              <a:ext uri="{FF2B5EF4-FFF2-40B4-BE49-F238E27FC236}">
                <a16:creationId xmlns:a16="http://schemas.microsoft.com/office/drawing/2014/main" id="{3D935302-A7DA-433A-9E10-86A01DFB465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02577" y="799548"/>
            <a:ext cx="6032665" cy="83430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32B2EDD-6488-4AFF-9CED-DF1D211771A0}"/>
              </a:ext>
            </a:extLst>
          </p:cNvPr>
          <p:cNvSpPr txBox="1"/>
          <p:nvPr/>
        </p:nvSpPr>
        <p:spPr>
          <a:xfrm>
            <a:off x="6072992" y="5256096"/>
            <a:ext cx="129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6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E51CD0F-0CF4-4630-AC59-4E46D000A252}"/>
              </a:ext>
            </a:extLst>
          </p:cNvPr>
          <p:cNvSpPr txBox="1"/>
          <p:nvPr/>
        </p:nvSpPr>
        <p:spPr>
          <a:xfrm>
            <a:off x="7867824" y="5247557"/>
            <a:ext cx="4593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7B3C1C7-EE26-4A9E-8BBD-6DEBDF21795E}"/>
              </a:ext>
            </a:extLst>
          </p:cNvPr>
          <p:cNvSpPr txBox="1"/>
          <p:nvPr/>
        </p:nvSpPr>
        <p:spPr>
          <a:xfrm>
            <a:off x="6877272" y="5254598"/>
            <a:ext cx="213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DE2417D-E770-4E6B-B508-12F3B59399C9}"/>
              </a:ext>
            </a:extLst>
          </p:cNvPr>
          <p:cNvSpPr txBox="1"/>
          <p:nvPr/>
        </p:nvSpPr>
        <p:spPr>
          <a:xfrm>
            <a:off x="7949354" y="4819582"/>
            <a:ext cx="2057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409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B06FD26-067D-49C7-AAC9-7905685520AF}"/>
              </a:ext>
            </a:extLst>
          </p:cNvPr>
          <p:cNvSpPr/>
          <p:nvPr/>
        </p:nvSpPr>
        <p:spPr>
          <a:xfrm>
            <a:off x="5592817" y="3113903"/>
            <a:ext cx="968621" cy="2224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840731-0368-4E32-AFF3-A1250311C8E6}"/>
              </a:ext>
            </a:extLst>
          </p:cNvPr>
          <p:cNvSpPr txBox="1"/>
          <p:nvPr/>
        </p:nvSpPr>
        <p:spPr>
          <a:xfrm>
            <a:off x="106879" y="118755"/>
            <a:ext cx="1650670" cy="2439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Modification</a:t>
            </a:r>
          </a:p>
          <a:p>
            <a:endParaRPr lang="en-US" sz="1050" dirty="0"/>
          </a:p>
          <a:p>
            <a:r>
              <a:rPr lang="en-US" sz="1600" dirty="0"/>
              <a:t>-&gt; Select the Server</a:t>
            </a:r>
          </a:p>
          <a:p>
            <a:endParaRPr lang="en-US" sz="40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C35D13F-37FF-4F56-951E-B9FE4B200A9B}"/>
              </a:ext>
            </a:extLst>
          </p:cNvPr>
          <p:cNvSpPr/>
          <p:nvPr/>
        </p:nvSpPr>
        <p:spPr>
          <a:xfrm>
            <a:off x="2802577" y="13326"/>
            <a:ext cx="6032665" cy="654551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46A3241-4ABF-40EF-A7F4-6AC2928D61F1}"/>
              </a:ext>
            </a:extLst>
          </p:cNvPr>
          <p:cNvCxnSpPr/>
          <p:nvPr/>
        </p:nvCxnSpPr>
        <p:spPr>
          <a:xfrm>
            <a:off x="2802577" y="783771"/>
            <a:ext cx="60326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19008092-7975-4A61-BAB8-59D482CCFB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29" y="181294"/>
            <a:ext cx="1139371" cy="58995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BBD75CC-B173-42A2-A405-96CFB7433CA8}"/>
              </a:ext>
            </a:extLst>
          </p:cNvPr>
          <p:cNvSpPr txBox="1"/>
          <p:nvPr/>
        </p:nvSpPr>
        <p:spPr>
          <a:xfrm>
            <a:off x="4914761" y="229065"/>
            <a:ext cx="2375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GDPR LIFECYCLE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FB99F62-6DDE-43E2-90F0-ECF191D8A6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5094" y="266597"/>
            <a:ext cx="446465" cy="446465"/>
          </a:xfrm>
          <a:prstGeom prst="rect">
            <a:avLst/>
          </a:prstGeom>
        </p:spPr>
      </p:pic>
      <p:pic>
        <p:nvPicPr>
          <p:cNvPr id="9" name="Graphic 8" descr="Lock">
            <a:extLst>
              <a:ext uri="{FF2B5EF4-FFF2-40B4-BE49-F238E27FC236}">
                <a16:creationId xmlns:a16="http://schemas.microsoft.com/office/drawing/2014/main" id="{0EC03AAA-2421-498F-A45C-76E88D9BD01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543676" y="265676"/>
            <a:ext cx="334791" cy="33479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5F70266-5881-4147-AB5E-89ECCB8E440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38203" y="6140617"/>
            <a:ext cx="5916985" cy="164933"/>
          </a:xfrm>
          <a:prstGeom prst="rect">
            <a:avLst/>
          </a:prstGeom>
        </p:spPr>
      </p:pic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FD72554D-3525-4792-A251-2951D0397C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4931806"/>
              </p:ext>
            </p:extLst>
          </p:nvPr>
        </p:nvGraphicFramePr>
        <p:xfrm>
          <a:off x="3443514" y="2156584"/>
          <a:ext cx="4813300" cy="34675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7660">
                  <a:extLst>
                    <a:ext uri="{9D8B030D-6E8A-4147-A177-3AD203B41FA5}">
                      <a16:colId xmlns:a16="http://schemas.microsoft.com/office/drawing/2014/main" val="342599820"/>
                    </a:ext>
                  </a:extLst>
                </a:gridCol>
                <a:gridCol w="2945640">
                  <a:extLst>
                    <a:ext uri="{9D8B030D-6E8A-4147-A177-3AD203B41FA5}">
                      <a16:colId xmlns:a16="http://schemas.microsoft.com/office/drawing/2014/main" val="317814674"/>
                    </a:ext>
                  </a:extLst>
                </a:gridCol>
              </a:tblGrid>
              <a:tr h="577919"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Courier New" panose="02070309020205020404" pitchFamily="49" charset="0"/>
                        <a:buChar char="o"/>
                      </a:pPr>
                      <a:endParaRPr lang="en-US" sz="1200" b="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2960891"/>
                  </a:ext>
                </a:extLst>
              </a:tr>
              <a:tr h="577919">
                <a:tc>
                  <a:txBody>
                    <a:bodyPr/>
                    <a:lstStyle/>
                    <a:p>
                      <a:endParaRPr lang="en-US" sz="1200" b="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4233600"/>
                  </a:ext>
                </a:extLst>
              </a:tr>
              <a:tr h="577919">
                <a:tc>
                  <a:txBody>
                    <a:bodyPr/>
                    <a:lstStyle/>
                    <a:p>
                      <a:endParaRPr lang="en-US" sz="1200" b="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2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76676168"/>
                  </a:ext>
                </a:extLst>
              </a:tr>
              <a:tr h="577919">
                <a:tc>
                  <a:txBody>
                    <a:bodyPr/>
                    <a:lstStyle/>
                    <a:p>
                      <a:endParaRPr lang="en-US" sz="1200" b="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9518098"/>
                  </a:ext>
                </a:extLst>
              </a:tr>
              <a:tr h="577919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7954998"/>
                  </a:ext>
                </a:extLst>
              </a:tr>
              <a:tr h="577919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0436883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253779D8-9D71-412D-9322-C34E3E62C1C0}"/>
              </a:ext>
            </a:extLst>
          </p:cNvPr>
          <p:cNvSpPr txBox="1"/>
          <p:nvPr/>
        </p:nvSpPr>
        <p:spPr>
          <a:xfrm>
            <a:off x="3043463" y="1815599"/>
            <a:ext cx="1978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Modification of DS</a:t>
            </a:r>
            <a:endParaRPr lang="en-US" sz="2000" b="1" u="sng" dirty="0"/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D08635A1-0DD7-4518-B430-88CCDA6A2E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2682873"/>
              </p:ext>
            </p:extLst>
          </p:nvPr>
        </p:nvGraphicFramePr>
        <p:xfrm>
          <a:off x="3043463" y="2493592"/>
          <a:ext cx="5613402" cy="20790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6837">
                  <a:extLst>
                    <a:ext uri="{9D8B030D-6E8A-4147-A177-3AD203B41FA5}">
                      <a16:colId xmlns:a16="http://schemas.microsoft.com/office/drawing/2014/main" val="1635423136"/>
                    </a:ext>
                  </a:extLst>
                </a:gridCol>
                <a:gridCol w="1244297">
                  <a:extLst>
                    <a:ext uri="{9D8B030D-6E8A-4147-A177-3AD203B41FA5}">
                      <a16:colId xmlns:a16="http://schemas.microsoft.com/office/drawing/2014/main" val="4066367670"/>
                    </a:ext>
                  </a:extLst>
                </a:gridCol>
                <a:gridCol w="935567">
                  <a:extLst>
                    <a:ext uri="{9D8B030D-6E8A-4147-A177-3AD203B41FA5}">
                      <a16:colId xmlns:a16="http://schemas.microsoft.com/office/drawing/2014/main" val="3405636514"/>
                    </a:ext>
                  </a:extLst>
                </a:gridCol>
                <a:gridCol w="935567">
                  <a:extLst>
                    <a:ext uri="{9D8B030D-6E8A-4147-A177-3AD203B41FA5}">
                      <a16:colId xmlns:a16="http://schemas.microsoft.com/office/drawing/2014/main" val="422809699"/>
                    </a:ext>
                  </a:extLst>
                </a:gridCol>
                <a:gridCol w="935567">
                  <a:extLst>
                    <a:ext uri="{9D8B030D-6E8A-4147-A177-3AD203B41FA5}">
                      <a16:colId xmlns:a16="http://schemas.microsoft.com/office/drawing/2014/main" val="1855126262"/>
                    </a:ext>
                  </a:extLst>
                </a:gridCol>
                <a:gridCol w="935567">
                  <a:extLst>
                    <a:ext uri="{9D8B030D-6E8A-4147-A177-3AD203B41FA5}">
                      <a16:colId xmlns:a16="http://schemas.microsoft.com/office/drawing/2014/main" val="3380857578"/>
                    </a:ext>
                  </a:extLst>
                </a:gridCol>
              </a:tblGrid>
              <a:tr h="596490"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S.No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DS 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Server 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                  Operations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0745841"/>
                  </a:ext>
                </a:extLst>
              </a:tr>
              <a:tr h="494202"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OEMCOR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IMA10Y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2952964"/>
                  </a:ext>
                </a:extLst>
              </a:tr>
              <a:tr h="494202"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OEMOM1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IMA@Z</a:t>
                      </a:r>
                    </a:p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8598713"/>
                  </a:ext>
                </a:extLst>
              </a:tr>
              <a:tr h="494202"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CPR2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IMS12Y</a:t>
                      </a:r>
                    </a:p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1081603"/>
                  </a:ext>
                </a:extLst>
              </a:tr>
            </a:tbl>
          </a:graphicData>
        </a:graphic>
      </p:graphicFrame>
      <p:sp>
        <p:nvSpPr>
          <p:cNvPr id="19" name="Rectangle 18">
            <a:extLst>
              <a:ext uri="{FF2B5EF4-FFF2-40B4-BE49-F238E27FC236}">
                <a16:creationId xmlns:a16="http://schemas.microsoft.com/office/drawing/2014/main" id="{37061177-1DCE-4426-9FF3-858FB141A4EA}"/>
              </a:ext>
            </a:extLst>
          </p:cNvPr>
          <p:cNvSpPr/>
          <p:nvPr/>
        </p:nvSpPr>
        <p:spPr>
          <a:xfrm>
            <a:off x="5994400" y="3225113"/>
            <a:ext cx="660400" cy="123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Add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E7F83E8-BC3F-45E6-BA70-A5ED7A196E52}"/>
              </a:ext>
            </a:extLst>
          </p:cNvPr>
          <p:cNvSpPr/>
          <p:nvPr/>
        </p:nvSpPr>
        <p:spPr>
          <a:xfrm>
            <a:off x="6921098" y="3230822"/>
            <a:ext cx="660400" cy="123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Delete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44AF647-2629-4489-9FFA-9C49B8EBA315}"/>
              </a:ext>
            </a:extLst>
          </p:cNvPr>
          <p:cNvSpPr/>
          <p:nvPr/>
        </p:nvSpPr>
        <p:spPr>
          <a:xfrm>
            <a:off x="7889029" y="3230822"/>
            <a:ext cx="660400" cy="123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Update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237C4F1-3F36-4DEF-A0A5-D2AE25A569DB}"/>
              </a:ext>
            </a:extLst>
          </p:cNvPr>
          <p:cNvSpPr/>
          <p:nvPr/>
        </p:nvSpPr>
        <p:spPr>
          <a:xfrm>
            <a:off x="5994400" y="3684888"/>
            <a:ext cx="660400" cy="123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Add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E5FA2E3-00C6-4CCF-8D14-35EF4E9E6A84}"/>
              </a:ext>
            </a:extLst>
          </p:cNvPr>
          <p:cNvSpPr/>
          <p:nvPr/>
        </p:nvSpPr>
        <p:spPr>
          <a:xfrm>
            <a:off x="6921098" y="3683657"/>
            <a:ext cx="660400" cy="123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Delete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8D266FF-F6F0-42DF-9279-DB70E08C07D5}"/>
              </a:ext>
            </a:extLst>
          </p:cNvPr>
          <p:cNvSpPr/>
          <p:nvPr/>
        </p:nvSpPr>
        <p:spPr>
          <a:xfrm>
            <a:off x="7885628" y="3688206"/>
            <a:ext cx="660400" cy="123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Update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7DB76CF-688B-4080-A841-A9BD8FA19AE0}"/>
              </a:ext>
            </a:extLst>
          </p:cNvPr>
          <p:cNvSpPr/>
          <p:nvPr/>
        </p:nvSpPr>
        <p:spPr>
          <a:xfrm>
            <a:off x="5994400" y="4156676"/>
            <a:ext cx="660400" cy="123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Add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592B1D2-DA7C-433C-B75F-8D9D0A4F7D3F}"/>
              </a:ext>
            </a:extLst>
          </p:cNvPr>
          <p:cNvSpPr/>
          <p:nvPr/>
        </p:nvSpPr>
        <p:spPr>
          <a:xfrm>
            <a:off x="6921098" y="4169676"/>
            <a:ext cx="660400" cy="123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Delete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59D786E-3A9D-45F2-94F9-CA587E3A062E}"/>
              </a:ext>
            </a:extLst>
          </p:cNvPr>
          <p:cNvSpPr/>
          <p:nvPr/>
        </p:nvSpPr>
        <p:spPr>
          <a:xfrm>
            <a:off x="7885628" y="4166586"/>
            <a:ext cx="660400" cy="123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Update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D751BDE-E6CA-4690-85E8-28A625CF805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02577" y="781775"/>
            <a:ext cx="6032665" cy="85829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8EF4C70-22A1-42AE-94D4-6A2F4281F882}"/>
              </a:ext>
            </a:extLst>
          </p:cNvPr>
          <p:cNvSpPr txBox="1"/>
          <p:nvPr/>
        </p:nvSpPr>
        <p:spPr>
          <a:xfrm>
            <a:off x="6007277" y="3153182"/>
            <a:ext cx="1397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7978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8505960-81C7-4328-ADF6-82B3FC891D09}"/>
              </a:ext>
            </a:extLst>
          </p:cNvPr>
          <p:cNvSpPr txBox="1"/>
          <p:nvPr/>
        </p:nvSpPr>
        <p:spPr>
          <a:xfrm>
            <a:off x="106879" y="118755"/>
            <a:ext cx="16506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Purge</a:t>
            </a:r>
          </a:p>
          <a:p>
            <a:endParaRPr lang="en-US" sz="1000" dirty="0"/>
          </a:p>
          <a:p>
            <a:r>
              <a:rPr lang="en-US" sz="1400" dirty="0"/>
              <a:t>-&gt; Select Tables</a:t>
            </a:r>
          </a:p>
          <a:p>
            <a:endParaRPr lang="en-US" sz="2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93BFDCE-C4BC-4A71-8673-33F40DFE6806}"/>
              </a:ext>
            </a:extLst>
          </p:cNvPr>
          <p:cNvSpPr/>
          <p:nvPr/>
        </p:nvSpPr>
        <p:spPr>
          <a:xfrm>
            <a:off x="2802577" y="42354"/>
            <a:ext cx="6032665" cy="654551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D6E4B22-A739-4A00-8C32-BA97DA73EFD7}"/>
              </a:ext>
            </a:extLst>
          </p:cNvPr>
          <p:cNvCxnSpPr/>
          <p:nvPr/>
        </p:nvCxnSpPr>
        <p:spPr>
          <a:xfrm>
            <a:off x="2802577" y="783771"/>
            <a:ext cx="60326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AE9124A7-6497-4ED9-926A-E95C231344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29" y="181294"/>
            <a:ext cx="1139371" cy="58995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08136B4-F972-472F-97CE-F470F06C34C3}"/>
              </a:ext>
            </a:extLst>
          </p:cNvPr>
          <p:cNvSpPr txBox="1"/>
          <p:nvPr/>
        </p:nvSpPr>
        <p:spPr>
          <a:xfrm>
            <a:off x="4914761" y="229065"/>
            <a:ext cx="2375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GDPR LIFECYCLE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B7C81F2-6F3A-4D1D-B911-EEB02BE303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5094" y="266597"/>
            <a:ext cx="446465" cy="446465"/>
          </a:xfrm>
          <a:prstGeom prst="rect">
            <a:avLst/>
          </a:prstGeom>
        </p:spPr>
      </p:pic>
      <p:pic>
        <p:nvPicPr>
          <p:cNvPr id="8" name="Graphic 7" descr="Lock">
            <a:extLst>
              <a:ext uri="{FF2B5EF4-FFF2-40B4-BE49-F238E27FC236}">
                <a16:creationId xmlns:a16="http://schemas.microsoft.com/office/drawing/2014/main" id="{FBFC318F-6712-4676-9180-E512EC474F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543676" y="265676"/>
            <a:ext cx="334791" cy="33479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70BFDD3-8543-4F6E-A279-8AD725D904B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38203" y="6140617"/>
            <a:ext cx="5916985" cy="16493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E71EFAD-572F-431A-9920-DAEF8695498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43676" y="2063967"/>
            <a:ext cx="2525836" cy="4720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DD0A5EA-B58A-4F91-9285-4A4ABE21446B}"/>
              </a:ext>
            </a:extLst>
          </p:cNvPr>
          <p:cNvSpPr txBox="1"/>
          <p:nvPr/>
        </p:nvSpPr>
        <p:spPr>
          <a:xfrm>
            <a:off x="2923031" y="3421821"/>
            <a:ext cx="1429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Select Tables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DC3672C-E1D0-4871-8AC0-0567B7626C13}"/>
              </a:ext>
            </a:extLst>
          </p:cNvPr>
          <p:cNvSpPr/>
          <p:nvPr/>
        </p:nvSpPr>
        <p:spPr>
          <a:xfrm>
            <a:off x="7804342" y="5717395"/>
            <a:ext cx="797218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Next   &gt;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FAA68EC-DD9C-4EAE-AB68-D39EAACC1C3A}"/>
              </a:ext>
            </a:extLst>
          </p:cNvPr>
          <p:cNvSpPr/>
          <p:nvPr/>
        </p:nvSpPr>
        <p:spPr>
          <a:xfrm>
            <a:off x="6867161" y="5713446"/>
            <a:ext cx="845332" cy="2960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&lt;   </a:t>
            </a:r>
            <a:r>
              <a:rPr lang="en-US" sz="1400" dirty="0" err="1"/>
              <a:t>Prev</a:t>
            </a:r>
            <a:endParaRPr lang="en-US" dirty="0"/>
          </a:p>
        </p:txBody>
      </p:sp>
      <p:pic>
        <p:nvPicPr>
          <p:cNvPr id="23" name="Graphic 22" descr="Magnifying glass">
            <a:extLst>
              <a:ext uri="{FF2B5EF4-FFF2-40B4-BE49-F238E27FC236}">
                <a16:creationId xmlns:a16="http://schemas.microsoft.com/office/drawing/2014/main" id="{3428F8F8-AF69-4873-BFAD-BEC31FAF48B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535669" y="3871506"/>
            <a:ext cx="209142" cy="209142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CBCA44F2-971C-4497-B3B8-C208F2F1F8B9}"/>
              </a:ext>
            </a:extLst>
          </p:cNvPr>
          <p:cNvSpPr txBox="1"/>
          <p:nvPr/>
        </p:nvSpPr>
        <p:spPr>
          <a:xfrm>
            <a:off x="3009634" y="3840760"/>
            <a:ext cx="1781018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Search for tables here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BB72816-B7E5-4436-B812-F7E59490C714}"/>
              </a:ext>
            </a:extLst>
          </p:cNvPr>
          <p:cNvCxnSpPr>
            <a:cxnSpLocks/>
          </p:cNvCxnSpPr>
          <p:nvPr/>
        </p:nvCxnSpPr>
        <p:spPr>
          <a:xfrm>
            <a:off x="5267325" y="3390493"/>
            <a:ext cx="0" cy="26190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38A3AB72-6434-4932-9585-A94BA2EA3D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7759210"/>
              </p:ext>
            </p:extLst>
          </p:nvPr>
        </p:nvGraphicFramePr>
        <p:xfrm>
          <a:off x="3183523" y="4261039"/>
          <a:ext cx="1305852" cy="23150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5852">
                  <a:extLst>
                    <a:ext uri="{9D8B030D-6E8A-4147-A177-3AD203B41FA5}">
                      <a16:colId xmlns:a16="http://schemas.microsoft.com/office/drawing/2014/main" val="562196019"/>
                    </a:ext>
                  </a:extLst>
                </a:gridCol>
              </a:tblGrid>
              <a:tr h="578754">
                <a:tc>
                  <a:txBody>
                    <a:bodyPr/>
                    <a:lstStyle/>
                    <a:p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TB1             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2826274"/>
                  </a:ext>
                </a:extLst>
              </a:tr>
              <a:tr h="578754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TB2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2149679"/>
                  </a:ext>
                </a:extLst>
              </a:tr>
              <a:tr h="578754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TB3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6100071"/>
                  </a:ext>
                </a:extLst>
              </a:tr>
              <a:tr h="578754"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8625170"/>
                  </a:ext>
                </a:extLst>
              </a:tr>
            </a:tbl>
          </a:graphicData>
        </a:graphic>
      </p:graphicFrame>
      <p:sp>
        <p:nvSpPr>
          <p:cNvPr id="32" name="Plus Sign 31">
            <a:extLst>
              <a:ext uri="{FF2B5EF4-FFF2-40B4-BE49-F238E27FC236}">
                <a16:creationId xmlns:a16="http://schemas.microsoft.com/office/drawing/2014/main" id="{F756D412-30D0-4638-958E-8E3611FECB13}"/>
              </a:ext>
            </a:extLst>
          </p:cNvPr>
          <p:cNvSpPr/>
          <p:nvPr/>
        </p:nvSpPr>
        <p:spPr>
          <a:xfrm>
            <a:off x="3944545" y="4331811"/>
            <a:ext cx="180812" cy="146057"/>
          </a:xfrm>
          <a:prstGeom prst="mathPlus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Plus Sign 32">
            <a:extLst>
              <a:ext uri="{FF2B5EF4-FFF2-40B4-BE49-F238E27FC236}">
                <a16:creationId xmlns:a16="http://schemas.microsoft.com/office/drawing/2014/main" id="{0BFC9B3C-7ED7-48CE-88FB-1D67E28B6BB7}"/>
              </a:ext>
            </a:extLst>
          </p:cNvPr>
          <p:cNvSpPr/>
          <p:nvPr/>
        </p:nvSpPr>
        <p:spPr>
          <a:xfrm>
            <a:off x="3944706" y="4925324"/>
            <a:ext cx="180812" cy="146057"/>
          </a:xfrm>
          <a:prstGeom prst="mathPlus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Plus Sign 33">
            <a:extLst>
              <a:ext uri="{FF2B5EF4-FFF2-40B4-BE49-F238E27FC236}">
                <a16:creationId xmlns:a16="http://schemas.microsoft.com/office/drawing/2014/main" id="{1305D132-CCB7-4FAD-B725-15F22A9C2FDA}"/>
              </a:ext>
            </a:extLst>
          </p:cNvPr>
          <p:cNvSpPr/>
          <p:nvPr/>
        </p:nvSpPr>
        <p:spPr>
          <a:xfrm>
            <a:off x="3944706" y="5503600"/>
            <a:ext cx="180812" cy="146057"/>
          </a:xfrm>
          <a:prstGeom prst="mathPlus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A8CC721F-A4ED-4323-B77C-5EA631A24CA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726219" y="4058194"/>
            <a:ext cx="2768003" cy="998652"/>
          </a:xfrm>
          <a:prstGeom prst="rect">
            <a:avLst/>
          </a:prstGeom>
        </p:spPr>
      </p:pic>
      <p:sp>
        <p:nvSpPr>
          <p:cNvPr id="37" name="Multiplication Sign 36">
            <a:extLst>
              <a:ext uri="{FF2B5EF4-FFF2-40B4-BE49-F238E27FC236}">
                <a16:creationId xmlns:a16="http://schemas.microsoft.com/office/drawing/2014/main" id="{EC4E7D33-17F7-4C63-B11B-3DA131963DA0}"/>
              </a:ext>
            </a:extLst>
          </p:cNvPr>
          <p:cNvSpPr/>
          <p:nvPr/>
        </p:nvSpPr>
        <p:spPr>
          <a:xfrm>
            <a:off x="5726219" y="5254704"/>
            <a:ext cx="204681" cy="258906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60CCF86-F277-417F-BC5F-35489822F992}"/>
              </a:ext>
            </a:extLst>
          </p:cNvPr>
          <p:cNvSpPr txBox="1"/>
          <p:nvPr/>
        </p:nvSpPr>
        <p:spPr>
          <a:xfrm>
            <a:off x="6102294" y="5168714"/>
            <a:ext cx="22479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Remove button with every option in the above list.</a:t>
            </a: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9CA56FB3-59DA-4219-9560-B25B78AF9811}"/>
              </a:ext>
            </a:extLst>
          </p:cNvPr>
          <p:cNvSpPr/>
          <p:nvPr/>
        </p:nvSpPr>
        <p:spPr>
          <a:xfrm>
            <a:off x="4803100" y="1896150"/>
            <a:ext cx="150733" cy="16781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89C4806-6B0B-473C-ABDD-64FC4B4004A2}"/>
              </a:ext>
            </a:extLst>
          </p:cNvPr>
          <p:cNvSpPr txBox="1"/>
          <p:nvPr/>
        </p:nvSpPr>
        <p:spPr>
          <a:xfrm>
            <a:off x="2923031" y="2541788"/>
            <a:ext cx="37601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Select DB from &lt;Selected server’s Name&gt;</a:t>
            </a:r>
            <a:endParaRPr lang="en-US" sz="2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B57C370-4EB0-4FC3-AADA-B9C46F74A1EC}"/>
              </a:ext>
            </a:extLst>
          </p:cNvPr>
          <p:cNvSpPr txBox="1"/>
          <p:nvPr/>
        </p:nvSpPr>
        <p:spPr>
          <a:xfrm>
            <a:off x="3009634" y="2965955"/>
            <a:ext cx="1781018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Dropdown list of DBs</a:t>
            </a: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19FAEFC2-93E0-4FE4-899B-E6C931B1A7A8}"/>
              </a:ext>
            </a:extLst>
          </p:cNvPr>
          <p:cNvSpPr/>
          <p:nvPr/>
        </p:nvSpPr>
        <p:spPr>
          <a:xfrm rot="3736477">
            <a:off x="4561712" y="3009771"/>
            <a:ext cx="131323" cy="1200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89B5402-F82D-4270-BE99-98B787020BA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838203" y="778659"/>
            <a:ext cx="6008935" cy="102469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A512BC3-0F0C-432E-AE0A-CC613970F9F6}"/>
              </a:ext>
            </a:extLst>
          </p:cNvPr>
          <p:cNvSpPr txBox="1"/>
          <p:nvPr/>
        </p:nvSpPr>
        <p:spPr>
          <a:xfrm>
            <a:off x="6775313" y="5713446"/>
            <a:ext cx="1836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8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3C4C73E-8E49-409C-85ED-26F86EB90355}"/>
              </a:ext>
            </a:extLst>
          </p:cNvPr>
          <p:cNvSpPr txBox="1"/>
          <p:nvPr/>
        </p:nvSpPr>
        <p:spPr>
          <a:xfrm>
            <a:off x="7709755" y="5718554"/>
            <a:ext cx="3760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10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902488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1606</TotalTime>
  <Words>858</Words>
  <Application>Microsoft Office PowerPoint</Application>
  <PresentationFormat>Widescreen</PresentationFormat>
  <Paragraphs>442</Paragraphs>
  <Slides>16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Courier New</vt:lpstr>
      <vt:lpstr>Wingdings</vt:lpstr>
      <vt:lpstr>Office Theme</vt:lpstr>
      <vt:lpstr>Purging UI Layer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Purging UI Layer</dc:title>
  <dc:creator>Yash Sharma</dc:creator>
  <cp:lastModifiedBy>Yash Sharma</cp:lastModifiedBy>
  <cp:revision>128</cp:revision>
  <dcterms:created xsi:type="dcterms:W3CDTF">2018-06-19T10:46:51Z</dcterms:created>
  <dcterms:modified xsi:type="dcterms:W3CDTF">2018-06-21T11:46:23Z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t-yashar@microsoft.com</vt:lpwstr>
  </property>
  <property fmtid="{D5CDD505-2E9C-101B-9397-08002B2CF9AE}" pid="5" name="MSIP_Label_f42aa342-8706-4288-bd11-ebb85995028c_SetDate">
    <vt:lpwstr>2018-06-19T11:52:53.9291918Z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