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Franklin Gothic Demi" panose="020B0703020102020204" pitchFamily="34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29" d="100"/>
          <a:sy n="29" d="100"/>
        </p:scale>
        <p:origin x="97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P Kale" userId="ed6a32686b061698" providerId="LiveId" clId="{48B28944-FA8A-40FF-A637-A6F7E36392E8}"/>
    <pc:docChg chg="undo custSel modSld">
      <pc:chgData name="Pooja P Kale" userId="ed6a32686b061698" providerId="LiveId" clId="{48B28944-FA8A-40FF-A637-A6F7E36392E8}" dt="2024-09-09T13:54:24.480" v="1121" actId="20577"/>
      <pc:docMkLst>
        <pc:docMk/>
      </pc:docMkLst>
      <pc:sldChg chg="modSp mod">
        <pc:chgData name="Pooja P Kale" userId="ed6a32686b061698" providerId="LiveId" clId="{48B28944-FA8A-40FF-A637-A6F7E36392E8}" dt="2024-09-09T13:15:33.100" v="963" actId="2710"/>
        <pc:sldMkLst>
          <pc:docMk/>
          <pc:sldMk cId="0" sldId="257"/>
        </pc:sldMkLst>
        <pc:spChg chg="mod">
          <ac:chgData name="Pooja P Kale" userId="ed6a32686b061698" providerId="LiveId" clId="{48B28944-FA8A-40FF-A637-A6F7E36392E8}" dt="2024-09-09T13:15:33.100" v="963" actId="2710"/>
          <ac:spMkLst>
            <pc:docMk/>
            <pc:sldMk cId="0" sldId="257"/>
            <ac:spMk id="4" creationId="{00000000-0000-0000-0000-000000000000}"/>
          </ac:spMkLst>
        </pc:spChg>
      </pc:sldChg>
      <pc:sldChg chg="addSp modSp mod">
        <pc:chgData name="Pooja P Kale" userId="ed6a32686b061698" providerId="LiveId" clId="{48B28944-FA8A-40FF-A637-A6F7E36392E8}" dt="2024-09-09T12:59:02.935" v="218" actId="20577"/>
        <pc:sldMkLst>
          <pc:docMk/>
          <pc:sldMk cId="0" sldId="262"/>
        </pc:sldMkLst>
        <pc:spChg chg="add mod">
          <ac:chgData name="Pooja P Kale" userId="ed6a32686b061698" providerId="LiveId" clId="{48B28944-FA8A-40FF-A637-A6F7E36392E8}" dt="2024-09-09T12:57:14.437" v="90" actId="1076"/>
          <ac:spMkLst>
            <pc:docMk/>
            <pc:sldMk cId="0" sldId="262"/>
            <ac:spMk id="14" creationId="{5F9218B0-6FEA-729D-E5E4-C789EB1B5E33}"/>
          </ac:spMkLst>
        </pc:spChg>
        <pc:spChg chg="add mod">
          <ac:chgData name="Pooja P Kale" userId="ed6a32686b061698" providerId="LiveId" clId="{48B28944-FA8A-40FF-A637-A6F7E36392E8}" dt="2024-09-09T12:58:41.697" v="175" actId="20577"/>
          <ac:spMkLst>
            <pc:docMk/>
            <pc:sldMk cId="0" sldId="262"/>
            <ac:spMk id="15" creationId="{2115B8D1-E2F6-14DC-1FCF-1128C2387055}"/>
          </ac:spMkLst>
        </pc:spChg>
        <pc:spChg chg="add mod">
          <ac:chgData name="Pooja P Kale" userId="ed6a32686b061698" providerId="LiveId" clId="{48B28944-FA8A-40FF-A637-A6F7E36392E8}" dt="2024-09-09T12:59:02.935" v="218" actId="20577"/>
          <ac:spMkLst>
            <pc:docMk/>
            <pc:sldMk cId="0" sldId="262"/>
            <ac:spMk id="16" creationId="{60E454CB-48B5-AF15-B64F-F3F04C553985}"/>
          </ac:spMkLst>
        </pc:spChg>
      </pc:sldChg>
      <pc:sldChg chg="addSp modSp mod">
        <pc:chgData name="Pooja P Kale" userId="ed6a32686b061698" providerId="LiveId" clId="{48B28944-FA8A-40FF-A637-A6F7E36392E8}" dt="2024-09-09T13:39:31.147" v="984" actId="27918"/>
        <pc:sldMkLst>
          <pc:docMk/>
          <pc:sldMk cId="0" sldId="263"/>
        </pc:sldMkLst>
        <pc:graphicFrameChg chg="add mod">
          <ac:chgData name="Pooja P Kale" userId="ed6a32686b061698" providerId="LiveId" clId="{48B28944-FA8A-40FF-A637-A6F7E36392E8}" dt="2024-09-09T13:31:40.040" v="978" actId="1076"/>
          <ac:graphicFrameMkLst>
            <pc:docMk/>
            <pc:sldMk cId="0" sldId="263"/>
            <ac:graphicFrameMk id="27" creationId="{2544E11A-FEC3-1E6F-C80C-C66A6BD55858}"/>
          </ac:graphicFrameMkLst>
        </pc:graphicFrameChg>
      </pc:sldChg>
      <pc:sldChg chg="addSp modSp mod">
        <pc:chgData name="Pooja P Kale" userId="ed6a32686b061698" providerId="LiveId" clId="{48B28944-FA8A-40FF-A637-A6F7E36392E8}" dt="2024-09-09T13:12:21.466" v="961" actId="1076"/>
        <pc:sldMkLst>
          <pc:docMk/>
          <pc:sldMk cId="0" sldId="265"/>
        </pc:sldMkLst>
        <pc:spChg chg="add mod">
          <ac:chgData name="Pooja P Kale" userId="ed6a32686b061698" providerId="LiveId" clId="{48B28944-FA8A-40FF-A637-A6F7E36392E8}" dt="2024-09-09T13:02:39.912" v="380" actId="1076"/>
          <ac:spMkLst>
            <pc:docMk/>
            <pc:sldMk cId="0" sldId="265"/>
            <ac:spMk id="17" creationId="{5B5A57D3-CAA1-EC84-E772-783E09BBCD02}"/>
          </ac:spMkLst>
        </pc:spChg>
        <pc:spChg chg="add mod">
          <ac:chgData name="Pooja P Kale" userId="ed6a32686b061698" providerId="LiveId" clId="{48B28944-FA8A-40FF-A637-A6F7E36392E8}" dt="2024-09-09T13:07:50.058" v="724" actId="14100"/>
          <ac:spMkLst>
            <pc:docMk/>
            <pc:sldMk cId="0" sldId="265"/>
            <ac:spMk id="18" creationId="{CAB7293F-C778-F4F9-F48C-ED654283E5A3}"/>
          </ac:spMkLst>
        </pc:spChg>
        <pc:spChg chg="add mod">
          <ac:chgData name="Pooja P Kale" userId="ed6a32686b061698" providerId="LiveId" clId="{48B28944-FA8A-40FF-A637-A6F7E36392E8}" dt="2024-09-09T13:12:21.466" v="961" actId="1076"/>
          <ac:spMkLst>
            <pc:docMk/>
            <pc:sldMk cId="0" sldId="265"/>
            <ac:spMk id="19" creationId="{5B7B266D-E0C9-97D9-687F-23CB6325C052}"/>
          </ac:spMkLst>
        </pc:spChg>
      </pc:sldChg>
      <pc:sldChg chg="modNotesTx">
        <pc:chgData name="Pooja P Kale" userId="ed6a32686b061698" providerId="LiveId" clId="{48B28944-FA8A-40FF-A637-A6F7E36392E8}" dt="2024-09-09T12:32:08.437" v="7" actId="20577"/>
        <pc:sldMkLst>
          <pc:docMk/>
          <pc:sldMk cId="0" sldId="266"/>
        </pc:sldMkLst>
      </pc:sldChg>
      <pc:sldChg chg="addSp modSp mod">
        <pc:chgData name="Pooja P Kale" userId="ed6a32686b061698" providerId="LiveId" clId="{48B28944-FA8A-40FF-A637-A6F7E36392E8}" dt="2024-09-09T13:54:24.480" v="1121" actId="20577"/>
        <pc:sldMkLst>
          <pc:docMk/>
          <pc:sldMk cId="2453851658" sldId="267"/>
        </pc:sldMkLst>
        <pc:graphicFrameChg chg="add mod">
          <ac:chgData name="Pooja P Kale" userId="ed6a32686b061698" providerId="LiveId" clId="{48B28944-FA8A-40FF-A637-A6F7E36392E8}" dt="2024-09-09T13:54:24.480" v="1121" actId="20577"/>
          <ac:graphicFrameMkLst>
            <pc:docMk/>
            <pc:sldMk cId="2453851658" sldId="267"/>
            <ac:graphicFrameMk id="27" creationId="{7E0E36C0-5934-05DF-8BA2-45F43A1D03CE}"/>
          </ac:graphicFrameMkLst>
        </pc:graphicFrameChg>
      </pc:sldChg>
    </pc:docChg>
  </pc:docChgLst>
  <pc:docChgLst>
    <pc:chgData name="Pooja P Kale" userId="ed6a32686b061698" providerId="LiveId" clId="{0F62E89E-0BDF-4199-81C7-093AFEB7A605}"/>
    <pc:docChg chg="custSel modSld">
      <pc:chgData name="Pooja P Kale" userId="ed6a32686b061698" providerId="LiveId" clId="{0F62E89E-0BDF-4199-81C7-093AFEB7A605}" dt="2024-12-17T07:16:01.762" v="45" actId="1076"/>
      <pc:docMkLst>
        <pc:docMk/>
      </pc:docMkLst>
      <pc:sldChg chg="addSp delSp modSp mod">
        <pc:chgData name="Pooja P Kale" userId="ed6a32686b061698" providerId="LiveId" clId="{0F62E89E-0BDF-4199-81C7-093AFEB7A605}" dt="2024-12-17T07:16:01.762" v="45" actId="1076"/>
        <pc:sldMkLst>
          <pc:docMk/>
          <pc:sldMk cId="0" sldId="256"/>
        </pc:sldMkLst>
        <pc:spChg chg="mod">
          <ac:chgData name="Pooja P Kale" userId="ed6a32686b061698" providerId="LiveId" clId="{0F62E89E-0BDF-4199-81C7-093AFEB7A605}" dt="2024-12-17T07:16:01.762" v="45" actId="1076"/>
          <ac:spMkLst>
            <pc:docMk/>
            <pc:sldMk cId="0" sldId="256"/>
            <ac:spMk id="24" creationId="{00000000-0000-0000-0000-000000000000}"/>
          </ac:spMkLst>
        </pc:spChg>
        <pc:spChg chg="add del mod">
          <ac:chgData name="Pooja P Kale" userId="ed6a32686b061698" providerId="LiveId" clId="{0F62E89E-0BDF-4199-81C7-093AFEB7A605}" dt="2024-12-17T07:14:37.843" v="19" actId="478"/>
          <ac:spMkLst>
            <pc:docMk/>
            <pc:sldMk cId="0" sldId="256"/>
            <ac:spMk id="26" creationId="{20E6CC49-7BBB-3A3E-B382-7FC4288C26D4}"/>
          </ac:spMkLst>
        </pc:spChg>
        <pc:spChg chg="add mod">
          <ac:chgData name="Pooja P Kale" userId="ed6a32686b061698" providerId="LiveId" clId="{0F62E89E-0BDF-4199-81C7-093AFEB7A605}" dt="2024-12-17T07:15:45.292" v="44" actId="207"/>
          <ac:spMkLst>
            <pc:docMk/>
            <pc:sldMk cId="0" sldId="256"/>
            <ac:spMk id="27" creationId="{DC9B69FA-89D8-06F6-7BA6-CEAA2FE2E84B}"/>
          </ac:spMkLst>
        </pc:spChg>
        <pc:grpChg chg="mod">
          <ac:chgData name="Pooja P Kale" userId="ed6a32686b061698" providerId="LiveId" clId="{0F62E89E-0BDF-4199-81C7-093AFEB7A605}" dt="2024-12-17T07:14:47.630" v="21" actId="1076"/>
          <ac:grpSpMkLst>
            <pc:docMk/>
            <pc:sldMk cId="0" sldId="256"/>
            <ac:grpSpMk id="20" creationId="{00000000-0000-0000-0000-000000000000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d6a32686b061698/Desktop/Accenture%20job%20stimulation/clean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d6a32686b061698/Desktop/Accenture%20job%20stimulation/clean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 data.xlsx]Top 5 Chart!PivotTable1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rgbClr val="7030A0"/>
                </a:solidFill>
              </a:rPr>
              <a:t>Top</a:t>
            </a:r>
            <a:r>
              <a:rPr lang="en-US" sz="2400" baseline="0" dirty="0">
                <a:solidFill>
                  <a:srgbClr val="7030A0"/>
                </a:solidFill>
              </a:rPr>
              <a:t> 5 Categories by aggregate "Popularity" score</a:t>
            </a:r>
            <a:endParaRPr lang="en-US" sz="2400" dirty="0">
              <a:solidFill>
                <a:srgbClr val="7030A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5 Chart'!$B$3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5 Chart'!$A$4:$A$9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'Top 5 Chart'!$B$4:$B$9</c:f>
              <c:numCache>
                <c:formatCode>General</c:formatCode>
                <c:ptCount val="5"/>
                <c:pt idx="0">
                  <c:v>66676</c:v>
                </c:pt>
                <c:pt idx="1">
                  <c:v>68738</c:v>
                </c:pt>
                <c:pt idx="2">
                  <c:v>69339</c:v>
                </c:pt>
                <c:pt idx="3">
                  <c:v>71168</c:v>
                </c:pt>
                <c:pt idx="4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8E-4A75-A059-590DE88B0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1357677839"/>
        <c:axId val="1357663919"/>
      </c:barChart>
      <c:catAx>
        <c:axId val="13576778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400" b="1"/>
                  <a:t>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663919"/>
        <c:crosses val="autoZero"/>
        <c:auto val="1"/>
        <c:lblAlgn val="ctr"/>
        <c:lblOffset val="100"/>
        <c:noMultiLvlLbl val="0"/>
      </c:catAx>
      <c:valAx>
        <c:axId val="1357663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400" b="1"/>
                  <a:t>Aggregate "Popularity"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677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 data.xlsx]Top 5 Chart!PivotTable2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popularity</a:t>
            </a:r>
            <a:r>
              <a:rPr lang="en-US" sz="2800" baseline="0" dirty="0"/>
              <a:t> Percentage Share  from TOP 5 Categories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prst="angle"/>
            <a:bevelB prst="relaxedInset"/>
          </a:sp3d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prst="angle"/>
            <a:bevelB prst="relaxedInset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E800EA4-47DB-47D2-9D6F-693A8232EEC4}" type="CATEGORYNAM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endParaRPr lang="en-US" baseline="0"/>
              </a:p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 </a:t>
                </a:r>
                <a:fld id="{54AA3332-4D5D-448E-BAEB-C4C2FEF612DA}" type="PERCENTAGE">
                  <a:rPr lang="en-US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prst="angle"/>
            <a:bevelB prst="relaxedInset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2C883386-840A-456F-984A-7A88C018719B}" type="CATEGORYNAM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endParaRPr lang="en-US" baseline="0"/>
              </a:p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 </a:t>
                </a:r>
                <a:fld id="{D3664434-71B6-4DE9-8346-210445C64D57}" type="PERCENTAGE">
                  <a:rPr lang="en-US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prst="angle"/>
            <a:bevelB prst="relaxedInset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E75D7127-E5B0-4D73-8310-70EE80C4D426}" type="CATEGORYNAM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endParaRPr lang="en-US" baseline="0"/>
              </a:p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 </a:t>
                </a:r>
                <a:fld id="{A278C5C5-32DF-4675-A2EB-FC632DDB0E0A}" type="PERCENTAGE">
                  <a:rPr lang="en-US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3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prst="angle"/>
            <a:bevelB prst="relaxedInset"/>
          </a:sp3d>
        </c:spPr>
        <c:dLbl>
          <c:idx val="0"/>
          <c:layout>
            <c:manualLayout>
              <c:x val="-2.7777777777777776E-2"/>
              <c:y val="-4.1666666666666666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824620E9-5BDB-43EB-9050-AE7921E224F0}" type="CATEGORYNAM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 </a:t>
                </a:r>
                <a:fld id="{3DB08003-330B-4364-AE7A-DFC8F23BECE5}" type="PERCENTAGE">
                  <a:rPr lang="en-US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prst="angle"/>
            <a:bevelB prst="relaxedInset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83502C07-2EA8-4D21-9AFE-46BF365A4026}" type="CATEGORYNAM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  <a:fld id="{51799F27-D462-42DC-B443-358698E3846F}" type="PERCENTAGE">
                  <a:rPr lang="en-US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prst="angle"/>
            <a:bevelB prst="relaxedInset"/>
          </a:sp3d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prst="angle"/>
            <a:bevelB prst="relaxedInset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2C883386-840A-456F-984A-7A88C018719B}" type="CATEGORYNAM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endParaRPr lang="en-US" baseline="0"/>
              </a:p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 </a:t>
                </a:r>
                <a:fld id="{D3664434-71B6-4DE9-8346-210445C64D57}" type="PERCENTAGE">
                  <a:rPr lang="en-US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prst="angle"/>
            <a:bevelB prst="relaxedInset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E75D7127-E5B0-4D73-8310-70EE80C4D426}" type="CATEGORYNAM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endParaRPr lang="en-US" baseline="0"/>
              </a:p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 </a:t>
                </a:r>
                <a:fld id="{A278C5C5-32DF-4675-A2EB-FC632DDB0E0A}" type="PERCENTAGE">
                  <a:rPr lang="en-US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prst="angle"/>
            <a:bevelB prst="relaxedInset"/>
          </a:sp3d>
        </c:spPr>
        <c:dLbl>
          <c:idx val="0"/>
          <c:layout>
            <c:manualLayout>
              <c:x val="-2.7777777777777776E-2"/>
              <c:y val="-4.1666666666666666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824620E9-5BDB-43EB-9050-AE7921E224F0}" type="CATEGORYNAM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 </a:t>
                </a:r>
                <a:fld id="{3DB08003-330B-4364-AE7A-DFC8F23BECE5}" type="PERCENTAGE">
                  <a:rPr lang="en-US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prst="angle"/>
            <a:bevelB prst="relaxedInset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83502C07-2EA8-4D21-9AFE-46BF365A4026}" type="CATEGORYNAM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  <a:fld id="{51799F27-D462-42DC-B443-358698E3846F}" type="PERCENTAGE">
                  <a:rPr lang="en-US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prst="angle"/>
            <a:bevelB prst="relaxedInset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E800EA4-47DB-47D2-9D6F-693A8232EEC4}" type="CATEGORYNAM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endParaRPr lang="en-US" baseline="0"/>
              </a:p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 </a:t>
                </a:r>
                <a:fld id="{54AA3332-4D5D-448E-BAEB-C4C2FEF612DA}" type="PERCENTAGE">
                  <a:rPr lang="en-US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prst="angle"/>
            <a:bevelB prst="relaxedInset"/>
          </a:sp3d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prst="angle"/>
            <a:bevelB prst="relaxedInset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2C883386-840A-456F-984A-7A88C018719B}" type="CATEGORYNAM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endParaRPr lang="en-US" baseline="0"/>
              </a:p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 </a:t>
                </a:r>
                <a:fld id="{D3664434-71B6-4DE9-8346-210445C64D57}" type="PERCENTAGE">
                  <a:rPr lang="en-US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prst="angle"/>
            <a:bevelB prst="relaxedInset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E75D7127-E5B0-4D73-8310-70EE80C4D426}" type="CATEGORYNAM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endParaRPr lang="en-US" baseline="0"/>
              </a:p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 </a:t>
                </a:r>
                <a:fld id="{A278C5C5-32DF-4675-A2EB-FC632DDB0E0A}" type="PERCENTAGE">
                  <a:rPr lang="en-US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prst="angle"/>
            <a:bevelB prst="relaxedInset"/>
          </a:sp3d>
        </c:spPr>
        <c:dLbl>
          <c:idx val="0"/>
          <c:layout>
            <c:manualLayout>
              <c:x val="-2.7777777777777776E-2"/>
              <c:y val="-4.1666666666666666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824620E9-5BDB-43EB-9050-AE7921E224F0}" type="CATEGORYNAM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 </a:t>
                </a:r>
                <a:fld id="{3DB08003-330B-4364-AE7A-DFC8F23BECE5}" type="PERCENTAGE">
                  <a:rPr lang="en-US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prst="angle"/>
            <a:bevelB prst="relaxedInset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83502C07-2EA8-4D21-9AFE-46BF365A4026}" type="CATEGORYNAM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  <a:fld id="{51799F27-D462-42DC-B443-358698E3846F}" type="PERCENTAGE">
                  <a:rPr lang="en-US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prst="angle"/>
            <a:bevelB prst="relaxedInset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E800EA4-47DB-47D2-9D6F-693A8232EEC4}" type="CATEGORYNAM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endParaRPr lang="en-US" baseline="0"/>
              </a:p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 </a:t>
                </a:r>
                <a:fld id="{54AA3332-4D5D-448E-BAEB-C4C2FEF612DA}" type="PERCENTAGE">
                  <a:rPr lang="en-US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27767623023807531"/>
          <c:y val="0.26524264551419235"/>
          <c:w val="0.4184634733158355"/>
          <c:h val="0.62769520997375328"/>
        </c:manualLayout>
      </c:layout>
      <c:pieChart>
        <c:varyColors val="1"/>
        <c:ser>
          <c:idx val="0"/>
          <c:order val="0"/>
          <c:tx>
            <c:strRef>
              <c:f>'Top 5 Chart'!$B$20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balanced" dir="t"/>
            </a:scene3d>
            <a:sp3d prstMaterial="metal">
              <a:bevelT prst="angle"/>
              <a:bevelB prst="relaxedInset"/>
            </a:sp3d>
          </c:spPr>
          <c:dPt>
            <c:idx val="0"/>
            <c:bubble3D val="0"/>
            <c:explosion val="13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balanced" dir="t"/>
              </a:scene3d>
              <a:sp3d prstMaterial="metal">
                <a:bevelT prst="angle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1-9B08-4B56-9C28-740037460B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balanced" dir="t"/>
              </a:scene3d>
              <a:sp3d prstMaterial="metal">
                <a:bevelT prst="angle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3-9B08-4B56-9C28-740037460B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balanced" dir="t"/>
              </a:scene3d>
              <a:sp3d prstMaterial="metal">
                <a:bevelT prst="angle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5-9B08-4B56-9C28-740037460B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balanced" dir="t"/>
              </a:scene3d>
              <a:sp3d prstMaterial="metal">
                <a:bevelT prst="angle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7-9B08-4B56-9C28-740037460B1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balanced" dir="t"/>
              </a:scene3d>
              <a:sp3d prstMaterial="metal">
                <a:bevelT prst="angle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9-9B08-4B56-9C28-740037460B1F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C883386-840A-456F-984A-7A88C018719B}" type="CATEGORYNAME">
                      <a:rPr lang="en-US" sz="2400"/>
                      <a:pPr>
                        <a:defRPr/>
                      </a:pPr>
                      <a:t>[CATEGORY NAME]</a:t>
                    </a:fld>
                    <a:endParaRPr lang="en-US" sz="2400" baseline="0" dirty="0"/>
                  </a:p>
                  <a:p>
                    <a:pPr>
                      <a:defRPr/>
                    </a:pPr>
                    <a:r>
                      <a:rPr lang="en-US" sz="2400" baseline="0" dirty="0"/>
                      <a:t> </a:t>
                    </a:r>
                    <a:fld id="{D3664434-71B6-4DE9-8346-210445C64D57}" type="PERCENTAGE">
                      <a:rPr lang="en-US" sz="2400" baseline="0"/>
                      <a:pPr>
                        <a:defRPr/>
                      </a:pPr>
                      <a:t>[PERCENTAGE]</a:t>
                    </a:fld>
                    <a:endParaRPr lang="en-US" sz="2400" baseline="0" dirty="0"/>
                  </a:p>
                </c:rich>
              </c:tx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981817756587805"/>
                      <c:h val="0.1625564096482584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B08-4B56-9C28-740037460B1F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75D7127-E5B0-4D73-8310-70EE80C4D426}" type="CATEGORYNAME">
                      <a:rPr lang="en-US" sz="2400"/>
                      <a:pPr>
                        <a:defRPr/>
                      </a:pPr>
                      <a:t>[CATEGORY NAME]</a:t>
                    </a:fld>
                    <a:endParaRPr lang="en-US" sz="2400" baseline="0" dirty="0"/>
                  </a:p>
                  <a:p>
                    <a:pPr>
                      <a:defRPr/>
                    </a:pPr>
                    <a:r>
                      <a:rPr lang="en-US" sz="2400" baseline="0" dirty="0"/>
                      <a:t> </a:t>
                    </a:r>
                    <a:fld id="{A278C5C5-32DF-4675-A2EB-FC632DDB0E0A}" type="PERCENTAGE">
                      <a:rPr lang="en-US" sz="2400" baseline="0"/>
                      <a:pPr>
                        <a:defRPr/>
                      </a:pPr>
                      <a:t>[PERCENTAGE]</a:t>
                    </a:fld>
                    <a:endParaRPr lang="en-US" sz="2400" baseline="0" dirty="0"/>
                  </a:p>
                </c:rich>
              </c:tx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472314486848253"/>
                      <c:h val="0.1665995985463621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B08-4B56-9C28-740037460B1F}"/>
                </c:ext>
              </c:extLst>
            </c:dLbl>
            <c:dLbl>
              <c:idx val="2"/>
              <c:layout>
                <c:manualLayout>
                  <c:x val="6.1547753423017826E-2"/>
                  <c:y val="-5.656297530157641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24620E9-5BDB-43EB-9050-AE7921E224F0}" type="CATEGORYNAME">
                      <a:rPr lang="en-US" sz="2400" smtClean="0"/>
                      <a:pPr>
                        <a:defRPr/>
                      </a:pPr>
                      <a:t>[CATEGORY NAME]</a:t>
                    </a:fld>
                    <a:endParaRPr lang="en-US" sz="2400" dirty="0"/>
                  </a:p>
                  <a:p>
                    <a:pPr>
                      <a:defRPr/>
                    </a:pPr>
                    <a:r>
                      <a:rPr lang="en-US" sz="2400" baseline="0" dirty="0"/>
                      <a:t> </a:t>
                    </a:r>
                    <a:fld id="{3DB08003-330B-4364-AE7A-DFC8F23BECE5}" type="PERCENTAGE">
                      <a:rPr lang="en-US" sz="2400" baseline="0"/>
                      <a:pPr>
                        <a:defRPr/>
                      </a:pPr>
                      <a:t>[PERCENTAGE]</a:t>
                    </a:fld>
                    <a:endParaRPr lang="en-US" sz="2400" baseline="0" dirty="0"/>
                  </a:p>
                </c:rich>
              </c:tx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176089750106716"/>
                      <c:h val="0.140884917154422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B08-4B56-9C28-740037460B1F}"/>
                </c:ext>
              </c:extLst>
            </c:dLbl>
            <c:dLbl>
              <c:idx val="3"/>
              <c:layout>
                <c:manualLayout>
                  <c:x val="3.4600935424029013E-3"/>
                  <c:y val="9.33488027874709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3502C07-2EA8-4D21-9AFE-46BF365A4026}" type="CATEGORYNAME">
                      <a:rPr lang="en-US" sz="2400" smtClean="0"/>
                      <a:pPr>
                        <a:defRPr/>
                      </a:pPr>
                      <a:t>[CATEGORY NAME]</a:t>
                    </a:fld>
                    <a:r>
                      <a:rPr lang="en-US" sz="2400" baseline="0" dirty="0"/>
                      <a:t> </a:t>
                    </a:r>
                    <a:fld id="{51799F27-D462-42DC-B443-358698E3846F}" type="PERCENTAGE">
                      <a:rPr lang="en-US" sz="2400" baseline="0"/>
                      <a:pPr>
                        <a:defRPr/>
                      </a:pPr>
                      <a:t>[PERCENTAGE]</a:t>
                    </a:fld>
                    <a:endParaRPr lang="en-US" sz="2400" baseline="0" dirty="0"/>
                  </a:p>
                </c:rich>
              </c:tx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563059126417998"/>
                      <c:h val="0.2083333333333333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9B08-4B56-9C28-740037460B1F}"/>
                </c:ext>
              </c:extLst>
            </c:dLbl>
            <c:dLbl>
              <c:idx val="4"/>
              <c:layout>
                <c:manualLayout>
                  <c:x val="-4.0367757994700521E-2"/>
                  <c:y val="7.91881654222069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E800EA4-47DB-47D2-9D6F-693A8232EEC4}" type="CATEGORYNAME">
                      <a:rPr lang="en-US" sz="2800"/>
                      <a:pPr>
                        <a:defRPr/>
                      </a:pPr>
                      <a:t>[CATEGORY NAME]</a:t>
                    </a:fld>
                    <a:endParaRPr lang="en-US" sz="2800" baseline="0" dirty="0"/>
                  </a:p>
                  <a:p>
                    <a:pPr>
                      <a:defRPr/>
                    </a:pPr>
                    <a:r>
                      <a:rPr lang="en-US" sz="2800" baseline="0" dirty="0"/>
                      <a:t> </a:t>
                    </a:r>
                    <a:fld id="{54AA3332-4D5D-448E-BAEB-C4C2FEF612DA}" type="PERCENTAGE">
                      <a:rPr lang="en-US" sz="2800" baseline="0"/>
                      <a:pPr>
                        <a:defRPr/>
                      </a:pPr>
                      <a:t>[PERCENTAGE]</a:t>
                    </a:fld>
                    <a:endParaRPr lang="en-US" sz="2800" baseline="0" dirty="0"/>
                  </a:p>
                </c:rich>
              </c:tx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071518542365811"/>
                      <c:h val="0.2051877934272300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B08-4B56-9C28-740037460B1F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'Top 5 Chart'!$A$21:$A$26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Chart'!$B$21:$B$26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B08-4B56-9C28-740037460B1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90855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387958" y="3518412"/>
            <a:ext cx="7301967" cy="130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000" u="sng" spc="-10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rPr>
              <a:t>Data Analysis</a:t>
            </a:r>
          </a:p>
        </p:txBody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DC9B69FA-89D8-06F6-7BA6-CEAA2FE2E84B}"/>
              </a:ext>
            </a:extLst>
          </p:cNvPr>
          <p:cNvSpPr txBox="1"/>
          <p:nvPr/>
        </p:nvSpPr>
        <p:spPr>
          <a:xfrm>
            <a:off x="1387959" y="4417624"/>
            <a:ext cx="7301967" cy="1197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4400" spc="-10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rPr>
              <a:t>Virtual Internship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B5A57D3-CAA1-EC84-E772-783E09BBCD02}"/>
              </a:ext>
            </a:extLst>
          </p:cNvPr>
          <p:cNvSpPr txBox="1"/>
          <p:nvPr/>
        </p:nvSpPr>
        <p:spPr>
          <a:xfrm>
            <a:off x="11143966" y="1306709"/>
            <a:ext cx="65532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ANALYSIS </a:t>
            </a:r>
          </a:p>
          <a:p>
            <a:endParaRPr lang="en-US" dirty="0"/>
          </a:p>
          <a:p>
            <a:r>
              <a:rPr lang="en-US" sz="2400" dirty="0"/>
              <a:t>Animals and Science are the two most popular </a:t>
            </a:r>
          </a:p>
          <a:p>
            <a:r>
              <a:rPr lang="en-US" sz="2400" dirty="0"/>
              <a:t>Categories of content, showing that people enjoy</a:t>
            </a:r>
          </a:p>
          <a:p>
            <a:r>
              <a:rPr lang="en-US" sz="2400" dirty="0"/>
              <a:t>“real-life” and “factual” content the most.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B7293F-C778-F4F9-F48C-ED654283E5A3}"/>
              </a:ext>
            </a:extLst>
          </p:cNvPr>
          <p:cNvSpPr txBox="1"/>
          <p:nvPr/>
        </p:nvSpPr>
        <p:spPr>
          <a:xfrm>
            <a:off x="11143966" y="3848100"/>
            <a:ext cx="6553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INSIGHT</a:t>
            </a:r>
          </a:p>
          <a:p>
            <a:endParaRPr lang="en-US" dirty="0"/>
          </a:p>
          <a:p>
            <a:r>
              <a:rPr lang="en-US" sz="2400" dirty="0"/>
              <a:t>Food is a common theme with the Top 5 categories</a:t>
            </a:r>
          </a:p>
          <a:p>
            <a:r>
              <a:rPr lang="en-US" sz="2400" dirty="0"/>
              <a:t>With “Healthy Eating” ranking the highest. This may </a:t>
            </a:r>
          </a:p>
          <a:p>
            <a:r>
              <a:rPr lang="en-US" sz="2400" dirty="0"/>
              <a:t>Give an indication to the audience within your user</a:t>
            </a:r>
          </a:p>
          <a:p>
            <a:r>
              <a:rPr lang="en-US" sz="2400" dirty="0"/>
              <a:t>Base.</a:t>
            </a:r>
            <a:r>
              <a:rPr lang="en-IN" sz="2400" dirty="0"/>
              <a:t> You could use this insight to create a </a:t>
            </a:r>
          </a:p>
          <a:p>
            <a:r>
              <a:rPr lang="en-IN" sz="2400" dirty="0"/>
              <a:t>Compaign and work with healthy eating brands to </a:t>
            </a:r>
          </a:p>
          <a:p>
            <a:r>
              <a:rPr lang="en-IN" sz="2400" dirty="0"/>
              <a:t>Boost your user engagement.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B266D-E0C9-97D9-687F-23CB6325C052}"/>
              </a:ext>
            </a:extLst>
          </p:cNvPr>
          <p:cNvSpPr txBox="1"/>
          <p:nvPr/>
        </p:nvSpPr>
        <p:spPr>
          <a:xfrm>
            <a:off x="11143966" y="7519579"/>
            <a:ext cx="683923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NEXT STEPS</a:t>
            </a:r>
          </a:p>
          <a:p>
            <a:r>
              <a:rPr lang="en-US" sz="2400" dirty="0"/>
              <a:t>This ad-hoc analysis is insightful, but it’s time to take</a:t>
            </a:r>
          </a:p>
          <a:p>
            <a:r>
              <a:rPr lang="en-US" sz="2400" dirty="0"/>
              <a:t>This analysis into large scale production for real-time</a:t>
            </a:r>
          </a:p>
          <a:p>
            <a:r>
              <a:rPr lang="en-US" sz="2400" dirty="0"/>
              <a:t>Understanding of your business. We can show you</a:t>
            </a:r>
          </a:p>
          <a:p>
            <a:r>
              <a:rPr lang="en-US" sz="2400" dirty="0"/>
              <a:t>how to do this.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4990352"/>
            <a:chOff x="0" y="0"/>
            <a:chExt cx="11564591" cy="6653802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43556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ct val="15000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ct val="15000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ct val="15000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ct val="15000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33EC6C-C4D8-7B02-F64A-AC6173130907}"/>
              </a:ext>
            </a:extLst>
          </p:cNvPr>
          <p:cNvSpPr txBox="1"/>
          <p:nvPr/>
        </p:nvSpPr>
        <p:spPr>
          <a:xfrm>
            <a:off x="9362906" y="3071329"/>
            <a:ext cx="6174987" cy="414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Social Buzz is a fast-growing technology unicorn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that need to adapt quickly to its global scale.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Accenture has begun a 3-month POC focusing on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these tasks: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 audit of Social Buzz’s big data practice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Recommendations for a successful IPO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Analysis to find Social Buzz’s top 5 most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popular categories of content.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E293C6-54A3-26C6-525F-1DB9D6FAD41E}"/>
              </a:ext>
            </a:extLst>
          </p:cNvPr>
          <p:cNvSpPr txBox="1"/>
          <p:nvPr/>
        </p:nvSpPr>
        <p:spPr>
          <a:xfrm>
            <a:off x="3069738" y="4961740"/>
            <a:ext cx="6557316" cy="534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Over </a:t>
            </a:r>
            <a:r>
              <a:rPr lang="en-US" sz="2400" b="1" u="sng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100000 </a:t>
            </a:r>
            <a:r>
              <a:rPr lang="en-US" sz="24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posts per day 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u="sng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36,500,000</a:t>
            </a:r>
            <a:r>
              <a:rPr lang="en-US" sz="24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pieces of content 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 year!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But how to capitalize on it when there is so much?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u="sng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Analysis to find Social Buzz’s top 5 most popular 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u="sng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Categories of content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361103" y="1108061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355514" y="6991234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DFF3E63-046B-0DA1-085B-5D105CBC187C}"/>
              </a:ext>
            </a:extLst>
          </p:cNvPr>
          <p:cNvSpPr txBox="1"/>
          <p:nvPr/>
        </p:nvSpPr>
        <p:spPr>
          <a:xfrm>
            <a:off x="14207495" y="1713134"/>
            <a:ext cx="342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Andrew Fleming</a:t>
            </a:r>
          </a:p>
          <a:p>
            <a:endParaRPr lang="en-US" dirty="0"/>
          </a:p>
          <a:p>
            <a:r>
              <a:rPr lang="en-US" sz="2000" dirty="0"/>
              <a:t>Chief Technical Architect</a:t>
            </a:r>
          </a:p>
          <a:p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C4E669-7DEE-28DB-AC3D-C983E52109A3}"/>
              </a:ext>
            </a:extLst>
          </p:cNvPr>
          <p:cNvSpPr txBox="1"/>
          <p:nvPr/>
        </p:nvSpPr>
        <p:spPr>
          <a:xfrm>
            <a:off x="14207495" y="4512557"/>
            <a:ext cx="342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Marcus Rompton</a:t>
            </a:r>
          </a:p>
          <a:p>
            <a:endParaRPr lang="en-US" dirty="0"/>
          </a:p>
          <a:p>
            <a:r>
              <a:rPr lang="en-US" sz="2000" dirty="0"/>
              <a:t>Senior Principal</a:t>
            </a:r>
          </a:p>
          <a:p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201920-FFF7-0A50-D887-D43B2F8FFDEA}"/>
              </a:ext>
            </a:extLst>
          </p:cNvPr>
          <p:cNvSpPr txBox="1"/>
          <p:nvPr/>
        </p:nvSpPr>
        <p:spPr>
          <a:xfrm>
            <a:off x="14207495" y="7443990"/>
            <a:ext cx="3429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Pooja P Kale</a:t>
            </a:r>
          </a:p>
          <a:p>
            <a:endParaRPr lang="en-US" dirty="0"/>
          </a:p>
          <a:p>
            <a:r>
              <a:rPr lang="en-US" sz="20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B09E6D-BDFD-9952-B3B9-3EA9639B2E0A}"/>
              </a:ext>
            </a:extLst>
          </p:cNvPr>
          <p:cNvSpPr txBox="1"/>
          <p:nvPr/>
        </p:nvSpPr>
        <p:spPr>
          <a:xfrm>
            <a:off x="3839681" y="1401909"/>
            <a:ext cx="280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Understanding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F426F7-A428-A726-451B-09E095400820}"/>
              </a:ext>
            </a:extLst>
          </p:cNvPr>
          <p:cNvSpPr txBox="1"/>
          <p:nvPr/>
        </p:nvSpPr>
        <p:spPr>
          <a:xfrm>
            <a:off x="5963898" y="2826988"/>
            <a:ext cx="280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Cleaning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9183BF-1D03-1A79-2887-A5964BEF17FA}"/>
              </a:ext>
            </a:extLst>
          </p:cNvPr>
          <p:cNvSpPr txBox="1"/>
          <p:nvPr/>
        </p:nvSpPr>
        <p:spPr>
          <a:xfrm>
            <a:off x="7735552" y="4513950"/>
            <a:ext cx="280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Modelling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271AB2-136B-52DD-D74E-9E1E566638EF}"/>
              </a:ext>
            </a:extLst>
          </p:cNvPr>
          <p:cNvSpPr txBox="1"/>
          <p:nvPr/>
        </p:nvSpPr>
        <p:spPr>
          <a:xfrm>
            <a:off x="9626147" y="6121080"/>
            <a:ext cx="280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Analysis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E884B4-DEB4-8BFD-7600-756697291C81}"/>
              </a:ext>
            </a:extLst>
          </p:cNvPr>
          <p:cNvSpPr txBox="1"/>
          <p:nvPr/>
        </p:nvSpPr>
        <p:spPr>
          <a:xfrm>
            <a:off x="11571528" y="7828620"/>
            <a:ext cx="280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Uncover Insights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9218B0-6FEA-729D-E5E4-C789EB1B5E33}"/>
              </a:ext>
            </a:extLst>
          </p:cNvPr>
          <p:cNvSpPr txBox="1"/>
          <p:nvPr/>
        </p:nvSpPr>
        <p:spPr>
          <a:xfrm>
            <a:off x="1295203" y="3396989"/>
            <a:ext cx="46361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16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b="1" dirty="0"/>
              <a:t>UNIQUE</a:t>
            </a:r>
          </a:p>
          <a:p>
            <a:pPr algn="ctr"/>
            <a:r>
              <a:rPr lang="en-US" sz="3200" b="1" dirty="0"/>
              <a:t>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5B8D1-E2F6-14DC-1FCF-1128C2387055}"/>
              </a:ext>
            </a:extLst>
          </p:cNvPr>
          <p:cNvSpPr txBox="1"/>
          <p:nvPr/>
        </p:nvSpPr>
        <p:spPr>
          <a:xfrm>
            <a:off x="6480829" y="3292495"/>
            <a:ext cx="46361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1897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b="1" dirty="0"/>
              <a:t>REACTIONS TO “ANIMAL”</a:t>
            </a:r>
          </a:p>
          <a:p>
            <a:pPr algn="ctr"/>
            <a:r>
              <a:rPr lang="en-US" sz="3200" b="1" dirty="0"/>
              <a:t>POSTS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454CB-48B5-AF15-B64F-F3F04C553985}"/>
              </a:ext>
            </a:extLst>
          </p:cNvPr>
          <p:cNvSpPr txBox="1"/>
          <p:nvPr/>
        </p:nvSpPr>
        <p:spPr>
          <a:xfrm>
            <a:off x="11838386" y="3371766"/>
            <a:ext cx="463612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A100FF"/>
                </a:solidFill>
              </a:rPr>
              <a:t>JANUARY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b="1" dirty="0"/>
              <a:t>MONTH WITH</a:t>
            </a:r>
          </a:p>
          <a:p>
            <a:pPr algn="ctr"/>
            <a:r>
              <a:rPr lang="en-US" sz="3200" b="1" dirty="0"/>
              <a:t>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544E11A-FEC3-1E6F-C80C-C66A6BD558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306138"/>
              </p:ext>
            </p:extLst>
          </p:nvPr>
        </p:nvGraphicFramePr>
        <p:xfrm>
          <a:off x="4153810" y="2028963"/>
          <a:ext cx="11891091" cy="6229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7E0E36C0-5934-05DF-8BA2-45F43A1D03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025066"/>
              </p:ext>
            </p:extLst>
          </p:nvPr>
        </p:nvGraphicFramePr>
        <p:xfrm>
          <a:off x="5106163" y="1231466"/>
          <a:ext cx="11011263" cy="753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344</Words>
  <Application>Microsoft Office PowerPoint</Application>
  <PresentationFormat>Custom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Clear Sans Regular Bold</vt:lpstr>
      <vt:lpstr>Calibri</vt:lpstr>
      <vt:lpstr>Arial</vt:lpstr>
      <vt:lpstr>Graphik Regular</vt:lpstr>
      <vt:lpstr>Franklin Gothic Demi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Pooja P Kale</cp:lastModifiedBy>
  <cp:revision>9</cp:revision>
  <dcterms:created xsi:type="dcterms:W3CDTF">2006-08-16T00:00:00Z</dcterms:created>
  <dcterms:modified xsi:type="dcterms:W3CDTF">2024-12-17T07:16:24Z</dcterms:modified>
  <dc:identifier>DAEhDyfaYKE</dc:identifier>
</cp:coreProperties>
</file>