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2" r:id="rId9"/>
    <p:sldId id="263" r:id="rId10"/>
    <p:sldId id="264" r:id="rId11"/>
    <p:sldId id="265" r:id="rId12"/>
    <p:sldId id="272"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0D241F-F219-4D6B-9BD3-EDB3682B23C4}"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23408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D241F-F219-4D6B-9BD3-EDB3682B23C4}"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337565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D241F-F219-4D6B-9BD3-EDB3682B23C4}"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10473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0D241F-F219-4D6B-9BD3-EDB3682B23C4}"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339897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D241F-F219-4D6B-9BD3-EDB3682B23C4}"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262391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0D241F-F219-4D6B-9BD3-EDB3682B23C4}"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4836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0D241F-F219-4D6B-9BD3-EDB3682B23C4}"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27918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0D241F-F219-4D6B-9BD3-EDB3682B23C4}"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279652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D241F-F219-4D6B-9BD3-EDB3682B23C4}"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194894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D241F-F219-4D6B-9BD3-EDB3682B23C4}"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2951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D241F-F219-4D6B-9BD3-EDB3682B23C4}"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F627A-3898-4F7C-A91E-BABDCDA4BF98}" type="slidenum">
              <a:rPr lang="en-US" smtClean="0"/>
              <a:t>‹#›</a:t>
            </a:fld>
            <a:endParaRPr lang="en-US"/>
          </a:p>
        </p:txBody>
      </p:sp>
    </p:spTree>
    <p:extLst>
      <p:ext uri="{BB962C8B-B14F-4D97-AF65-F5344CB8AC3E}">
        <p14:creationId xmlns:p14="http://schemas.microsoft.com/office/powerpoint/2010/main" val="14134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D241F-F219-4D6B-9BD3-EDB3682B23C4}" type="datetimeFigureOut">
              <a:rPr lang="en-US" smtClean="0"/>
              <a:t>11/16/2017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F627A-3898-4F7C-A91E-BABDCDA4BF98}" type="slidenum">
              <a:rPr lang="en-US" smtClean="0"/>
              <a:t>‹#›</a:t>
            </a:fld>
            <a:endParaRPr lang="en-US"/>
          </a:p>
        </p:txBody>
      </p:sp>
    </p:spTree>
    <p:extLst>
      <p:ext uri="{BB962C8B-B14F-4D97-AF65-F5344CB8AC3E}">
        <p14:creationId xmlns:p14="http://schemas.microsoft.com/office/powerpoint/2010/main" val="2257257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3913" y="977805"/>
            <a:ext cx="4281487" cy="1470025"/>
          </a:xfrm>
        </p:spPr>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CS 542 Project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Subtitle 2"/>
          <p:cNvSpPr>
            <a:spLocks noGrp="1"/>
          </p:cNvSpPr>
          <p:nvPr>
            <p:ph type="subTitle" idx="1"/>
          </p:nvPr>
        </p:nvSpPr>
        <p:spPr>
          <a:xfrm>
            <a:off x="381000" y="2286000"/>
            <a:ext cx="8534400" cy="685800"/>
          </a:xfrm>
          <a:effectLst>
            <a:outerShdw blurRad="50800" dist="38100" dir="16200000" rotWithShape="0">
              <a:prstClr val="black">
                <a:alpha val="40000"/>
              </a:prstClr>
            </a:outerShdw>
          </a:effectLst>
        </p:spPr>
        <p:txBody>
          <a:bodyPr>
            <a:noAutofit/>
          </a:bodyPr>
          <a:lstStyle/>
          <a:p>
            <a:pPr algn="l"/>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Link-State Routing Algorithm</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4855"/>
            <a:ext cx="30765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5562600"/>
            <a:ext cx="3581400" cy="923330"/>
          </a:xfrm>
          <a:prstGeom prst="rect">
            <a:avLst/>
          </a:prstGeom>
          <a:noFill/>
        </p:spPr>
        <p:txBody>
          <a:bodyPr wrap="square" rtlCol="0">
            <a:spAutoFit/>
          </a:bodyPr>
          <a:lstStyle/>
          <a:p>
            <a:r>
              <a:rPr lang="en-US" b="1" dirty="0" smtClean="0">
                <a:solidFill>
                  <a:schemeClr val="accent2">
                    <a:lumMod val="75000"/>
                  </a:schemeClr>
                </a:solidFill>
              </a:rPr>
              <a:t>By        :  </a:t>
            </a:r>
            <a:r>
              <a:rPr lang="en-US" b="1" dirty="0" smtClean="0">
                <a:solidFill>
                  <a:schemeClr val="accent2">
                    <a:lumMod val="75000"/>
                  </a:schemeClr>
                </a:solidFill>
              </a:rPr>
              <a:t>Patel </a:t>
            </a:r>
            <a:r>
              <a:rPr lang="en-US" b="1" dirty="0" err="1" smtClean="0">
                <a:solidFill>
                  <a:schemeClr val="accent2">
                    <a:lumMod val="75000"/>
                  </a:schemeClr>
                </a:solidFill>
              </a:rPr>
              <a:t>Pooja</a:t>
            </a:r>
            <a:r>
              <a:rPr lang="en-US" b="1" dirty="0" smtClean="0">
                <a:solidFill>
                  <a:schemeClr val="accent2">
                    <a:lumMod val="75000"/>
                  </a:schemeClr>
                </a:solidFill>
              </a:rPr>
              <a:t> </a:t>
            </a:r>
            <a:r>
              <a:rPr lang="en-US" b="1" dirty="0" err="1" smtClean="0">
                <a:solidFill>
                  <a:schemeClr val="accent2">
                    <a:lumMod val="75000"/>
                  </a:schemeClr>
                </a:solidFill>
              </a:rPr>
              <a:t>Hemantkumar</a:t>
            </a:r>
            <a:endParaRPr lang="en-US" b="1" dirty="0" smtClean="0">
              <a:solidFill>
                <a:schemeClr val="accent2">
                  <a:lumMod val="75000"/>
                </a:schemeClr>
              </a:solidFill>
            </a:endParaRPr>
          </a:p>
          <a:p>
            <a:r>
              <a:rPr lang="en-US" b="1" dirty="0" smtClean="0">
                <a:solidFill>
                  <a:schemeClr val="accent2">
                    <a:lumMod val="75000"/>
                  </a:schemeClr>
                </a:solidFill>
              </a:rPr>
              <a:t>CWID  </a:t>
            </a:r>
            <a:r>
              <a:rPr lang="en-US" b="1" dirty="0" smtClean="0">
                <a:solidFill>
                  <a:schemeClr val="accent2">
                    <a:lumMod val="75000"/>
                  </a:schemeClr>
                </a:solidFill>
              </a:rPr>
              <a:t>:  A20396099</a:t>
            </a:r>
          </a:p>
          <a:p>
            <a:r>
              <a:rPr lang="en-US" b="1" dirty="0" smtClean="0">
                <a:solidFill>
                  <a:schemeClr val="accent2">
                    <a:lumMod val="75000"/>
                  </a:schemeClr>
                </a:solidFill>
              </a:rPr>
              <a:t>Seat # :  42</a:t>
            </a:r>
            <a:endParaRPr lang="en-US" b="1" dirty="0">
              <a:solidFill>
                <a:schemeClr val="accent2">
                  <a:lumMod val="75000"/>
                </a:schemeClr>
              </a:solidFill>
            </a:endParaRPr>
          </a:p>
        </p:txBody>
      </p:sp>
      <p:cxnSp>
        <p:nvCxnSpPr>
          <p:cNvPr id="6" name="Straight Connector 5"/>
          <p:cNvCxnSpPr/>
          <p:nvPr/>
        </p:nvCxnSpPr>
        <p:spPr>
          <a:xfrm>
            <a:off x="381000" y="31242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86200" y="3429000"/>
            <a:ext cx="4876800" cy="954107"/>
          </a:xfrm>
          <a:prstGeom prst="rect">
            <a:avLst/>
          </a:prstGeom>
          <a:noFill/>
        </p:spPr>
        <p:txBody>
          <a:bodyPr wrap="square" rtlCol="0">
            <a:spAutoFit/>
          </a:bodyPr>
          <a:lstStyle/>
          <a:p>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Professor :  Dr. Michael Y. Choi                 </a:t>
            </a:r>
          </a:p>
          <a:p>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TA   : </a:t>
            </a:r>
            <a:r>
              <a:rPr lang="en-US" sz="28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Niket</a:t>
            </a:r>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28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Bhogilal</a:t>
            </a:r>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t>
            </a:r>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atel</a:t>
            </a:r>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19116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3</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52400" y="4800600"/>
            <a:ext cx="8649386" cy="2308324"/>
          </a:xfrm>
          <a:prstGeom prst="rect">
            <a:avLst/>
          </a:prstGeom>
          <a:noFill/>
        </p:spPr>
        <p:txBody>
          <a:bodyPr wrap="square" rtlCol="0">
            <a:spAutoFit/>
          </a:bodyPr>
          <a:lstStyle/>
          <a:p>
            <a:r>
              <a:rPr lang="en-US" b="1" dirty="0" smtClean="0">
                <a:solidFill>
                  <a:schemeClr val="accent5">
                    <a:lumMod val="50000"/>
                  </a:schemeClr>
                </a:solidFill>
              </a:rPr>
              <a:t>Explanation :</a:t>
            </a:r>
          </a:p>
          <a:p>
            <a:pPr marL="285750" indent="-285750">
              <a:buFont typeface="Wingdings" pitchFamily="2" charset="2"/>
              <a:buChar char="§"/>
            </a:pPr>
            <a:r>
              <a:rPr lang="en-US" dirty="0" smtClean="0">
                <a:solidFill>
                  <a:schemeClr val="accent5">
                    <a:lumMod val="50000"/>
                  </a:schemeClr>
                </a:solidFill>
              </a:rPr>
              <a:t>When the user selects the 3</a:t>
            </a:r>
            <a:r>
              <a:rPr lang="en-US" baseline="30000" dirty="0">
                <a:solidFill>
                  <a:schemeClr val="accent5">
                    <a:lumMod val="50000"/>
                  </a:schemeClr>
                </a:solidFill>
              </a:rPr>
              <a:t>r</a:t>
            </a:r>
            <a:r>
              <a:rPr lang="en-US" baseline="30000" dirty="0" smtClean="0">
                <a:solidFill>
                  <a:schemeClr val="accent5">
                    <a:lumMod val="50000"/>
                  </a:schemeClr>
                </a:solidFill>
              </a:rPr>
              <a:t>d</a:t>
            </a:r>
            <a:r>
              <a:rPr lang="en-US" dirty="0" smtClean="0">
                <a:solidFill>
                  <a:schemeClr val="accent5">
                    <a:lumMod val="50000"/>
                  </a:schemeClr>
                </a:solidFill>
              </a:rPr>
              <a:t>  option the Simulator asks the user to input the</a:t>
            </a:r>
          </a:p>
          <a:p>
            <a:r>
              <a:rPr lang="en-US" dirty="0">
                <a:solidFill>
                  <a:schemeClr val="accent5">
                    <a:lumMod val="50000"/>
                  </a:schemeClr>
                </a:solidFill>
              </a:rPr>
              <a:t> </a:t>
            </a:r>
            <a:r>
              <a:rPr lang="en-US" dirty="0" smtClean="0">
                <a:solidFill>
                  <a:schemeClr val="accent5">
                    <a:lumMod val="50000"/>
                  </a:schemeClr>
                </a:solidFill>
              </a:rPr>
              <a:t>     source and the destination router no.</a:t>
            </a:r>
          </a:p>
          <a:p>
            <a:pPr marL="285750" indent="-285750">
              <a:buFont typeface="Wingdings" pitchFamily="2" charset="2"/>
              <a:buChar char="§"/>
            </a:pPr>
            <a:r>
              <a:rPr lang="en-US" dirty="0" smtClean="0">
                <a:solidFill>
                  <a:schemeClr val="accent5">
                    <a:lumMod val="50000"/>
                  </a:schemeClr>
                </a:solidFill>
              </a:rPr>
              <a:t>It then displays the cost of the shortest path from source to destination and also displays the shortest path</a:t>
            </a:r>
          </a:p>
          <a:p>
            <a:pPr marL="285750" indent="-285750">
              <a:buFont typeface="Wingdings" pitchFamily="2" charset="2"/>
              <a:buChar char="§"/>
            </a:pPr>
            <a:r>
              <a:rPr lang="en-US" dirty="0" smtClean="0">
                <a:solidFill>
                  <a:schemeClr val="accent5">
                    <a:lumMod val="50000"/>
                  </a:schemeClr>
                </a:solidFill>
              </a:rPr>
              <a:t>Here, the Source router is 0 and destination router is 10, hence , shortest distance is 17 and shortest path is 10</a:t>
            </a:r>
            <a:r>
              <a:rPr lang="en-US" dirty="0" smtClean="0">
                <a:solidFill>
                  <a:schemeClr val="accent5">
                    <a:lumMod val="50000"/>
                  </a:schemeClr>
                </a:solidFill>
                <a:sym typeface="Wingdings" pitchFamily="2" charset="2"/>
              </a:rPr>
              <a:t>960 from 0 to 10</a:t>
            </a:r>
            <a:r>
              <a:rPr lang="en-US" dirty="0" smtClean="0">
                <a:solidFill>
                  <a:schemeClr val="accent5">
                    <a:lumMod val="50000"/>
                  </a:schemeClr>
                </a:solidFill>
              </a:rPr>
              <a:t> from the given network topology</a:t>
            </a:r>
          </a:p>
          <a:p>
            <a:endParaRPr lang="en-US" dirty="0">
              <a:solidFill>
                <a:schemeClr val="accent5">
                  <a:lumMod val="50000"/>
                </a:schemeClr>
              </a:solidFill>
            </a:endParaRPr>
          </a:p>
        </p:txBody>
      </p:sp>
      <p:sp>
        <p:nvSpPr>
          <p:cNvPr id="8" name="Rectangle 7"/>
          <p:cNvSpPr/>
          <p:nvPr/>
        </p:nvSpPr>
        <p:spPr>
          <a:xfrm>
            <a:off x="152400" y="1447800"/>
            <a:ext cx="7609713" cy="923330"/>
          </a:xfrm>
          <a:prstGeom prst="rect">
            <a:avLst/>
          </a:prstGeom>
          <a:noFill/>
        </p:spPr>
        <p:txBody>
          <a:bodyPr wrap="squar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Shortest Path (</a:t>
            </a:r>
            <a:r>
              <a:rPr lang="en-US" sz="54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Dijkstra’s</a:t>
            </a: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0"/>
            <a:ext cx="75335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31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4</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187415"/>
            <a:ext cx="6909296" cy="923330"/>
          </a:xfrm>
          <a:prstGeom prst="rect">
            <a:avLst/>
          </a:prstGeom>
          <a:noFill/>
        </p:spPr>
        <p:txBody>
          <a:bodyPr wrap="squar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Topology Modification</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44000" cy="4887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90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4</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187415"/>
            <a:ext cx="6909296" cy="923330"/>
          </a:xfrm>
          <a:prstGeom prst="rect">
            <a:avLst/>
          </a:prstGeom>
          <a:noFill/>
        </p:spPr>
        <p:txBody>
          <a:bodyPr wrap="squar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Topology Modification</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9" name="TextBox 8"/>
          <p:cNvSpPr txBox="1"/>
          <p:nvPr/>
        </p:nvSpPr>
        <p:spPr>
          <a:xfrm>
            <a:off x="151263" y="1981200"/>
            <a:ext cx="8459337" cy="4801314"/>
          </a:xfrm>
          <a:prstGeom prst="rect">
            <a:avLst/>
          </a:prstGeom>
          <a:noFill/>
        </p:spPr>
        <p:txBody>
          <a:bodyPr wrap="square" rtlCol="0">
            <a:spAutoFit/>
          </a:bodyPr>
          <a:lstStyle/>
          <a:p>
            <a:endParaRPr lang="en-US" b="1" dirty="0" smtClean="0">
              <a:solidFill>
                <a:schemeClr val="accent5">
                  <a:lumMod val="50000"/>
                </a:schemeClr>
              </a:solidFill>
            </a:endParaRPr>
          </a:p>
          <a:p>
            <a:r>
              <a:rPr lang="en-US" b="1" dirty="0" smtClean="0">
                <a:solidFill>
                  <a:schemeClr val="accent5">
                    <a:lumMod val="50000"/>
                  </a:schemeClr>
                </a:solidFill>
              </a:rPr>
              <a:t>Explanation :</a:t>
            </a:r>
          </a:p>
          <a:p>
            <a:endParaRPr lang="en-US" b="1" dirty="0" smtClean="0">
              <a:solidFill>
                <a:schemeClr val="accent5">
                  <a:lumMod val="50000"/>
                </a:schemeClr>
              </a:solidFill>
            </a:endParaRPr>
          </a:p>
          <a:p>
            <a:pPr marL="285750" indent="-285750">
              <a:buFont typeface="Wingdings" pitchFamily="2" charset="2"/>
              <a:buChar char="§"/>
            </a:pPr>
            <a:r>
              <a:rPr lang="en-US" dirty="0" smtClean="0">
                <a:solidFill>
                  <a:schemeClr val="accent5">
                    <a:lumMod val="50000"/>
                  </a:schemeClr>
                </a:solidFill>
              </a:rPr>
              <a:t>When the user selects the 4</a:t>
            </a:r>
            <a:r>
              <a:rPr lang="en-US" baseline="30000" dirty="0" smtClean="0">
                <a:solidFill>
                  <a:schemeClr val="accent5">
                    <a:lumMod val="50000"/>
                  </a:schemeClr>
                </a:solidFill>
              </a:rPr>
              <a:t>th</a:t>
            </a:r>
            <a:r>
              <a:rPr lang="en-US" dirty="0" smtClean="0">
                <a:solidFill>
                  <a:schemeClr val="accent5">
                    <a:lumMod val="50000"/>
                  </a:schemeClr>
                </a:solidFill>
              </a:rPr>
              <a:t>  option the Simulator asks the user to input the router no. which is down and is to be shut and then displays again the network topology and also the shortest distance and path from the given source to destination</a:t>
            </a:r>
          </a:p>
          <a:p>
            <a:pPr marL="285750" indent="-285750">
              <a:buFont typeface="Wingdings" pitchFamily="2" charset="2"/>
              <a:buChar char="§"/>
            </a:pPr>
            <a:endParaRPr lang="en-US" dirty="0" smtClean="0">
              <a:solidFill>
                <a:schemeClr val="accent5">
                  <a:lumMod val="50000"/>
                </a:schemeClr>
              </a:solidFill>
            </a:endParaRPr>
          </a:p>
          <a:p>
            <a:pPr marL="285750" indent="-285750">
              <a:buFont typeface="Wingdings" pitchFamily="2" charset="2"/>
              <a:buChar char="§"/>
            </a:pPr>
            <a:r>
              <a:rPr lang="en-US" dirty="0" smtClean="0">
                <a:solidFill>
                  <a:schemeClr val="accent5">
                    <a:lumMod val="50000"/>
                  </a:schemeClr>
                </a:solidFill>
              </a:rPr>
              <a:t>The user wants to turn off the router 6 (Which is also a part of the shortest path from 0 to 10 ) </a:t>
            </a:r>
          </a:p>
          <a:p>
            <a:pPr marL="285750" indent="-285750">
              <a:buFont typeface="Wingdings" pitchFamily="2" charset="2"/>
              <a:buChar char="§"/>
            </a:pPr>
            <a:endParaRPr lang="en-US" dirty="0" smtClean="0">
              <a:solidFill>
                <a:schemeClr val="accent5">
                  <a:lumMod val="50000"/>
                </a:schemeClr>
              </a:solidFill>
            </a:endParaRPr>
          </a:p>
          <a:p>
            <a:pPr marL="285750" indent="-285750">
              <a:buFont typeface="Wingdings" pitchFamily="2" charset="2"/>
              <a:buChar char="§"/>
            </a:pPr>
            <a:r>
              <a:rPr lang="en-US" dirty="0" smtClean="0">
                <a:solidFill>
                  <a:schemeClr val="accent5">
                    <a:lumMod val="50000"/>
                  </a:schemeClr>
                </a:solidFill>
              </a:rPr>
              <a:t>So when this router is turned off the simulator calculated new path from 0 to 10 and displays the shortest path and the shortest distance</a:t>
            </a:r>
          </a:p>
          <a:p>
            <a:pPr marL="285750" indent="-285750">
              <a:buFont typeface="Wingdings" pitchFamily="2" charset="2"/>
              <a:buChar char="§"/>
            </a:pPr>
            <a:endParaRPr lang="en-US" dirty="0" smtClean="0">
              <a:solidFill>
                <a:schemeClr val="accent5">
                  <a:lumMod val="50000"/>
                </a:schemeClr>
              </a:solidFill>
            </a:endParaRPr>
          </a:p>
          <a:p>
            <a:pPr marL="285750" indent="-285750">
              <a:buFont typeface="Wingdings" pitchFamily="2" charset="2"/>
              <a:buChar char="§"/>
            </a:pPr>
            <a:r>
              <a:rPr lang="en-US" dirty="0" smtClean="0">
                <a:solidFill>
                  <a:schemeClr val="accent5">
                    <a:lumMod val="50000"/>
                  </a:schemeClr>
                </a:solidFill>
              </a:rPr>
              <a:t>Also here the source and destination router is asked again by the simulator as the user did not user the source and the destination or did not compute the shortest path before</a:t>
            </a:r>
          </a:p>
          <a:p>
            <a:r>
              <a:rPr lang="en-US" dirty="0" smtClean="0">
                <a:solidFill>
                  <a:schemeClr val="accent5">
                    <a:lumMod val="50000"/>
                  </a:schemeClr>
                </a:solidFill>
              </a:rPr>
              <a:t> </a:t>
            </a:r>
          </a:p>
        </p:txBody>
      </p:sp>
    </p:spTree>
    <p:extLst>
      <p:ext uri="{BB962C8B-B14F-4D97-AF65-F5344CB8AC3E}">
        <p14:creationId xmlns:p14="http://schemas.microsoft.com/office/powerpoint/2010/main" val="3504918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5</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9613" y="5257800"/>
            <a:ext cx="9064387" cy="1477328"/>
          </a:xfrm>
          <a:prstGeom prst="rect">
            <a:avLst/>
          </a:prstGeom>
          <a:noFill/>
        </p:spPr>
        <p:txBody>
          <a:bodyPr wrap="square" rtlCol="0">
            <a:spAutoFit/>
          </a:bodyPr>
          <a:lstStyle/>
          <a:p>
            <a:r>
              <a:rPr lang="en-US" b="1" dirty="0" smtClean="0">
                <a:solidFill>
                  <a:schemeClr val="accent5">
                    <a:lumMod val="50000"/>
                  </a:schemeClr>
                </a:solidFill>
              </a:rPr>
              <a:t>Explanation :</a:t>
            </a:r>
          </a:p>
          <a:p>
            <a:pPr marL="285750" indent="-285750">
              <a:buFont typeface="Wingdings" pitchFamily="2" charset="2"/>
              <a:buChar char="§"/>
            </a:pPr>
            <a:r>
              <a:rPr lang="en-US" dirty="0" smtClean="0">
                <a:solidFill>
                  <a:schemeClr val="accent5">
                    <a:lumMod val="50000"/>
                  </a:schemeClr>
                </a:solidFill>
              </a:rPr>
              <a:t>When the user selects the 5</a:t>
            </a:r>
            <a:r>
              <a:rPr lang="en-US" baseline="30000" dirty="0" smtClean="0">
                <a:solidFill>
                  <a:schemeClr val="accent5">
                    <a:lumMod val="50000"/>
                  </a:schemeClr>
                </a:solidFill>
              </a:rPr>
              <a:t>th</a:t>
            </a:r>
            <a:r>
              <a:rPr lang="en-US" dirty="0" smtClean="0">
                <a:solidFill>
                  <a:schemeClr val="accent5">
                    <a:lumMod val="50000"/>
                  </a:schemeClr>
                </a:solidFill>
              </a:rPr>
              <a:t>  option the Simulator displays the best broadcasting router i.e. the router that has the min. sum of the costs from itself to all other routers</a:t>
            </a:r>
          </a:p>
          <a:p>
            <a:pPr marL="285750" indent="-285750">
              <a:buFont typeface="Wingdings" pitchFamily="2" charset="2"/>
              <a:buChar char="§"/>
            </a:pPr>
            <a:r>
              <a:rPr lang="en-US" dirty="0" smtClean="0">
                <a:solidFill>
                  <a:schemeClr val="accent5">
                    <a:lumMod val="50000"/>
                  </a:schemeClr>
                </a:solidFill>
              </a:rPr>
              <a:t>Here, the best broadcasting router is router 0 with the total cost of 100 from itself to all other routers and also the total cost for all others routers is displayed too</a:t>
            </a:r>
          </a:p>
        </p:txBody>
      </p:sp>
      <p:sp>
        <p:nvSpPr>
          <p:cNvPr id="10" name="Rectangle 9"/>
          <p:cNvSpPr/>
          <p:nvPr/>
        </p:nvSpPr>
        <p:spPr>
          <a:xfrm>
            <a:off x="-228600" y="1304330"/>
            <a:ext cx="7823697" cy="923330"/>
          </a:xfrm>
          <a:prstGeom prst="rect">
            <a:avLst/>
          </a:prstGeom>
          <a:noFill/>
        </p:spPr>
        <p:txBody>
          <a:bodyPr wrap="squar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Best Broadcasting Router</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4" y="2057400"/>
            <a:ext cx="807719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1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6</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85406" y="4876800"/>
            <a:ext cx="8420787" cy="923330"/>
          </a:xfrm>
          <a:prstGeom prst="rect">
            <a:avLst/>
          </a:prstGeom>
          <a:noFill/>
        </p:spPr>
        <p:txBody>
          <a:bodyPr wrap="square" rtlCol="0">
            <a:spAutoFit/>
          </a:bodyPr>
          <a:lstStyle/>
          <a:p>
            <a:r>
              <a:rPr lang="en-US" b="1" dirty="0" smtClean="0">
                <a:solidFill>
                  <a:schemeClr val="accent5">
                    <a:lumMod val="50000"/>
                  </a:schemeClr>
                </a:solidFill>
              </a:rPr>
              <a:t>Explanation :</a:t>
            </a:r>
          </a:p>
          <a:p>
            <a:pPr marL="285750" indent="-285750">
              <a:buFont typeface="Wingdings" pitchFamily="2" charset="2"/>
              <a:buChar char="§"/>
            </a:pPr>
            <a:r>
              <a:rPr lang="en-US" dirty="0" smtClean="0">
                <a:solidFill>
                  <a:schemeClr val="accent5">
                    <a:lumMod val="50000"/>
                  </a:schemeClr>
                </a:solidFill>
              </a:rPr>
              <a:t>When the user selects the 6</a:t>
            </a:r>
            <a:r>
              <a:rPr lang="en-US" baseline="30000" dirty="0" smtClean="0">
                <a:solidFill>
                  <a:schemeClr val="accent5">
                    <a:lumMod val="50000"/>
                  </a:schemeClr>
                </a:solidFill>
              </a:rPr>
              <a:t>th</a:t>
            </a:r>
            <a:r>
              <a:rPr lang="en-US" dirty="0" smtClean="0">
                <a:solidFill>
                  <a:schemeClr val="accent5">
                    <a:lumMod val="50000"/>
                  </a:schemeClr>
                </a:solidFill>
              </a:rPr>
              <a:t>  option the user exits from the simulation and displays “GOOD BYE !” , “CS542-04 Fall Project 2017”</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91" y="2590800"/>
            <a:ext cx="8622952"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099" y="1524000"/>
            <a:ext cx="1676400" cy="923330"/>
          </a:xfrm>
          <a:prstGeom prst="rect">
            <a:avLst/>
          </a:prstGeom>
          <a:noFill/>
        </p:spPr>
        <p:txBody>
          <a:bodyPr wrap="squar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Exit</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254525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33600" y="1981200"/>
            <a:ext cx="4749737" cy="2554545"/>
          </a:xfrm>
          <a:prstGeom prst="rect">
            <a:avLst/>
          </a:prstGeom>
          <a:noFill/>
        </p:spPr>
        <p:txBody>
          <a:bodyPr wrap="squar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 </a:t>
            </a: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sym typeface="Wingdings" pitchFamily="2" charset="2"/>
              </a:rPr>
              <a:t></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60181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0806"/>
            <a:ext cx="5397953"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Link-State Routing Protocol</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8" name="Straight Connector 7"/>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28601" y="1752600"/>
            <a:ext cx="8522152" cy="4678204"/>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accent5">
                    <a:lumMod val="50000"/>
                  </a:schemeClr>
                </a:solidFill>
              </a:rPr>
              <a:t>One of the routing protocol used for routing in packet switching networks for computer communications</a:t>
            </a:r>
          </a:p>
          <a:p>
            <a:pPr marL="285750" indent="-285750">
              <a:buFont typeface="Arial" pitchFamily="34" charset="0"/>
              <a:buChar char="•"/>
            </a:pPr>
            <a:r>
              <a:rPr lang="en-US" sz="2000" dirty="0" smtClean="0">
                <a:solidFill>
                  <a:schemeClr val="accent5">
                    <a:lumMod val="50000"/>
                  </a:schemeClr>
                </a:solidFill>
              </a:rPr>
              <a:t>It is performed by each and every switching node/router which is used to forward the packet</a:t>
            </a:r>
          </a:p>
          <a:p>
            <a:pPr marL="285750" indent="-285750">
              <a:buFont typeface="Arial" pitchFamily="34" charset="0"/>
              <a:buChar char="•"/>
            </a:pPr>
            <a:r>
              <a:rPr lang="en-US" sz="2000" dirty="0" smtClean="0">
                <a:solidFill>
                  <a:schemeClr val="accent5">
                    <a:lumMod val="50000"/>
                  </a:schemeClr>
                </a:solidFill>
              </a:rPr>
              <a:t>Every node has a map which is in the form of graph which has information of which node is connected to which other node</a:t>
            </a:r>
          </a:p>
          <a:p>
            <a:pPr marL="285750" indent="-285750">
              <a:buFont typeface="Arial" pitchFamily="34" charset="0"/>
              <a:buChar char="•"/>
            </a:pPr>
            <a:r>
              <a:rPr lang="en-US" sz="2000" dirty="0" smtClean="0">
                <a:solidFill>
                  <a:schemeClr val="accent5">
                    <a:lumMod val="50000"/>
                  </a:schemeClr>
                </a:solidFill>
              </a:rPr>
              <a:t>Every node finds or evaluates the best path from itself to every other node in the network</a:t>
            </a:r>
          </a:p>
          <a:p>
            <a:pPr marL="285750" indent="-285750">
              <a:buFont typeface="Arial" pitchFamily="34" charset="0"/>
              <a:buChar char="•"/>
            </a:pPr>
            <a:r>
              <a:rPr lang="en-US" sz="2000" dirty="0" smtClean="0">
                <a:solidFill>
                  <a:schemeClr val="accent5">
                    <a:lumMod val="50000"/>
                  </a:schemeClr>
                </a:solidFill>
              </a:rPr>
              <a:t>All the nodes/routers has the routing table which is formed by all the best paths calculated in the topology given</a:t>
            </a:r>
          </a:p>
          <a:p>
            <a:pPr marL="285750" indent="-285750">
              <a:buFont typeface="Arial" pitchFamily="34" charset="0"/>
              <a:buChar char="•"/>
            </a:pPr>
            <a:r>
              <a:rPr lang="en-US" sz="2000" dirty="0" smtClean="0">
                <a:solidFill>
                  <a:schemeClr val="accent5">
                    <a:lumMod val="50000"/>
                  </a:schemeClr>
                </a:solidFill>
              </a:rPr>
              <a:t>The entire routing table is not broadcasted by the routers</a:t>
            </a:r>
          </a:p>
          <a:p>
            <a:pPr marL="285750" indent="-285750">
              <a:buFont typeface="Arial" pitchFamily="34" charset="0"/>
              <a:buChar char="•"/>
            </a:pPr>
            <a:r>
              <a:rPr lang="en-US" sz="2000" dirty="0" smtClean="0">
                <a:solidFill>
                  <a:schemeClr val="accent5">
                    <a:lumMod val="50000"/>
                  </a:schemeClr>
                </a:solidFill>
              </a:rPr>
              <a:t>Only information related connectivity is passed in link-state routing</a:t>
            </a:r>
          </a:p>
          <a:p>
            <a:pPr marL="285750" indent="-285750">
              <a:buFont typeface="Arial" pitchFamily="34" charset="0"/>
              <a:buChar char="•"/>
            </a:pPr>
            <a:r>
              <a:rPr lang="en-US" sz="2000" dirty="0" smtClean="0">
                <a:solidFill>
                  <a:schemeClr val="accent5">
                    <a:lumMod val="50000"/>
                  </a:schemeClr>
                </a:solidFill>
              </a:rPr>
              <a:t>It is best for large networks and hierarchical networks </a:t>
            </a:r>
          </a:p>
          <a:p>
            <a:pPr marL="285750" indent="-285750">
              <a:buFont typeface="Arial" pitchFamily="34" charset="0"/>
              <a:buChar char="•"/>
            </a:pPr>
            <a:r>
              <a:rPr lang="en-US" sz="2000" dirty="0" smtClean="0">
                <a:solidFill>
                  <a:schemeClr val="accent5">
                    <a:lumMod val="50000"/>
                  </a:schemeClr>
                </a:solidFill>
              </a:rPr>
              <a:t>Commonly used : OSPF , ISIS</a:t>
            </a:r>
          </a:p>
          <a:p>
            <a:pPr marL="285750" indent="-285750">
              <a:buFont typeface="Arial" pitchFamily="34" charset="0"/>
              <a:buChar char="•"/>
            </a:pPr>
            <a:endParaRPr lang="en-US" dirty="0"/>
          </a:p>
        </p:txBody>
      </p:sp>
    </p:spTree>
    <p:extLst>
      <p:ext uri="{BB962C8B-B14F-4D97-AF65-F5344CB8AC3E}">
        <p14:creationId xmlns:p14="http://schemas.microsoft.com/office/powerpoint/2010/main" val="412553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8177" y="420806"/>
            <a:ext cx="5707203"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Link-State Routing Algorithm</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 name="Straight Connector 4"/>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28600" y="1752600"/>
            <a:ext cx="9143999" cy="5262979"/>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5">
                    <a:lumMod val="50000"/>
                  </a:schemeClr>
                </a:solidFill>
              </a:rPr>
              <a:t>The main steps of this algorithm is </a:t>
            </a:r>
            <a:r>
              <a:rPr lang="en-US" b="1" dirty="0" smtClean="0">
                <a:solidFill>
                  <a:schemeClr val="accent5">
                    <a:lumMod val="50000"/>
                  </a:schemeClr>
                </a:solidFill>
              </a:rPr>
              <a:t>initialization</a:t>
            </a:r>
            <a:r>
              <a:rPr lang="en-US" dirty="0" smtClean="0">
                <a:solidFill>
                  <a:schemeClr val="accent5">
                    <a:lumMod val="50000"/>
                  </a:schemeClr>
                </a:solidFill>
              </a:rPr>
              <a:t> and </a:t>
            </a:r>
            <a:r>
              <a:rPr lang="en-US" b="1" dirty="0" smtClean="0">
                <a:solidFill>
                  <a:schemeClr val="accent5">
                    <a:lumMod val="50000"/>
                  </a:schemeClr>
                </a:solidFill>
              </a:rPr>
              <a:t>looping</a:t>
            </a:r>
          </a:p>
          <a:p>
            <a:pPr marL="285750" indent="-285750">
              <a:buFont typeface="Arial" pitchFamily="34" charset="0"/>
              <a:buChar char="•"/>
            </a:pPr>
            <a:r>
              <a:rPr lang="en-US" b="1" dirty="0" smtClean="0">
                <a:solidFill>
                  <a:schemeClr val="accent5">
                    <a:lumMod val="50000"/>
                  </a:schemeClr>
                </a:solidFill>
              </a:rPr>
              <a:t>Steps:</a:t>
            </a:r>
          </a:p>
          <a:p>
            <a:pPr marL="457200" indent="-457200">
              <a:buAutoNum type="arabicPeriod"/>
            </a:pPr>
            <a:r>
              <a:rPr lang="en-US" dirty="0" smtClean="0">
                <a:solidFill>
                  <a:schemeClr val="accent5">
                    <a:lumMod val="50000"/>
                  </a:schemeClr>
                </a:solidFill>
              </a:rPr>
              <a:t>Initialization</a:t>
            </a:r>
            <a:endParaRPr lang="en-US" dirty="0" smtClean="0"/>
          </a:p>
          <a:p>
            <a:pPr marL="457200" indent="-457200">
              <a:buAutoNum type="arabicPeriod"/>
            </a:pPr>
            <a:r>
              <a:rPr lang="en-US" dirty="0" smtClean="0">
                <a:solidFill>
                  <a:schemeClr val="accent5">
                    <a:lumMod val="50000"/>
                  </a:schemeClr>
                </a:solidFill>
              </a:rPr>
              <a:t>Mark the source u = visited</a:t>
            </a:r>
          </a:p>
          <a:p>
            <a:pPr marL="457200" indent="-457200">
              <a:buAutoNum type="arabicPeriod"/>
            </a:pPr>
            <a:r>
              <a:rPr lang="en-US" dirty="0" smtClean="0">
                <a:solidFill>
                  <a:schemeClr val="accent5">
                    <a:lumMod val="50000"/>
                  </a:schemeClr>
                </a:solidFill>
              </a:rPr>
              <a:t>For all nodes v</a:t>
            </a:r>
          </a:p>
          <a:p>
            <a:pPr marL="457200" indent="-457200">
              <a:buAutoNum type="arabicPeriod"/>
            </a:pPr>
            <a:r>
              <a:rPr lang="en-US" dirty="0" smtClean="0">
                <a:solidFill>
                  <a:schemeClr val="accent5">
                    <a:lumMod val="50000"/>
                  </a:schemeClr>
                </a:solidFill>
              </a:rPr>
              <a:t>If : v is neighbor of u</a:t>
            </a:r>
            <a:endParaRPr lang="en-US" dirty="0">
              <a:solidFill>
                <a:schemeClr val="accent5">
                  <a:lumMod val="50000"/>
                </a:schemeClr>
              </a:solidFill>
            </a:endParaRPr>
          </a:p>
          <a:p>
            <a:pPr marL="457200" indent="-457200">
              <a:buAutoNum type="arabicPeriod"/>
            </a:pPr>
            <a:r>
              <a:rPr lang="en-US" dirty="0" smtClean="0">
                <a:solidFill>
                  <a:schemeClr val="accent5">
                    <a:lumMod val="50000"/>
                  </a:schemeClr>
                </a:solidFill>
              </a:rPr>
              <a:t>then D(v) = c (</a:t>
            </a:r>
            <a:r>
              <a:rPr lang="en-US" dirty="0" err="1" smtClean="0">
                <a:solidFill>
                  <a:schemeClr val="accent5">
                    <a:lumMod val="50000"/>
                  </a:schemeClr>
                </a:solidFill>
              </a:rPr>
              <a:t>u,v</a:t>
            </a:r>
            <a:r>
              <a:rPr lang="en-US" dirty="0" smtClean="0">
                <a:solidFill>
                  <a:schemeClr val="accent5">
                    <a:lumMod val="50000"/>
                  </a:schemeClr>
                </a:solidFill>
              </a:rPr>
              <a:t>)</a:t>
            </a:r>
          </a:p>
          <a:p>
            <a:pPr marL="457200" indent="-457200">
              <a:buAutoNum type="arabicPeriod"/>
            </a:pPr>
            <a:r>
              <a:rPr lang="en-US" dirty="0" smtClean="0">
                <a:solidFill>
                  <a:schemeClr val="accent5">
                    <a:lumMod val="50000"/>
                  </a:schemeClr>
                </a:solidFill>
              </a:rPr>
              <a:t>Else : D(v) = Infinity</a:t>
            </a:r>
          </a:p>
          <a:p>
            <a:pPr marL="457200" indent="-457200">
              <a:buAutoNum type="arabicPeriod"/>
            </a:pPr>
            <a:r>
              <a:rPr lang="en-US" dirty="0" smtClean="0">
                <a:solidFill>
                  <a:schemeClr val="accent5">
                    <a:lumMod val="50000"/>
                  </a:schemeClr>
                </a:solidFill>
              </a:rPr>
              <a:t>Loop :</a:t>
            </a:r>
          </a:p>
          <a:p>
            <a:pPr marL="457200" indent="-457200">
              <a:buAutoNum type="arabicPeriod"/>
            </a:pPr>
            <a:r>
              <a:rPr lang="en-US" dirty="0" smtClean="0">
                <a:solidFill>
                  <a:schemeClr val="accent5">
                    <a:lumMod val="50000"/>
                  </a:schemeClr>
                </a:solidFill>
              </a:rPr>
              <a:t>Find node w not visited and who’s D(w) = min </a:t>
            </a:r>
          </a:p>
          <a:p>
            <a:pPr marL="457200" indent="-457200">
              <a:buAutoNum type="arabicPeriod"/>
            </a:pPr>
            <a:r>
              <a:rPr lang="en-US" dirty="0" smtClean="0">
                <a:solidFill>
                  <a:schemeClr val="accent5">
                    <a:lumMod val="50000"/>
                  </a:schemeClr>
                </a:solidFill>
              </a:rPr>
              <a:t>Mark node w as visited</a:t>
            </a:r>
          </a:p>
          <a:p>
            <a:pPr marL="457200" indent="-457200">
              <a:buAutoNum type="arabicPeriod"/>
            </a:pPr>
            <a:r>
              <a:rPr lang="en-US" dirty="0" smtClean="0">
                <a:solidFill>
                  <a:schemeClr val="accent5">
                    <a:lumMod val="50000"/>
                  </a:schemeClr>
                </a:solidFill>
              </a:rPr>
              <a:t>Update D(v) for all the neighbor v of w , not visited</a:t>
            </a:r>
          </a:p>
          <a:p>
            <a:pPr marL="457200" indent="-457200">
              <a:buAutoNum type="arabicPeriod"/>
            </a:pPr>
            <a:r>
              <a:rPr lang="en-US" dirty="0" smtClean="0">
                <a:solidFill>
                  <a:schemeClr val="accent5">
                    <a:lumMod val="50000"/>
                  </a:schemeClr>
                </a:solidFill>
              </a:rPr>
              <a:t>Set D(v) = min (D(v) + D(w) + c(</a:t>
            </a:r>
            <a:r>
              <a:rPr lang="en-US" dirty="0" err="1" smtClean="0">
                <a:solidFill>
                  <a:schemeClr val="accent5">
                    <a:lumMod val="50000"/>
                  </a:schemeClr>
                </a:solidFill>
              </a:rPr>
              <a:t>w,v</a:t>
            </a:r>
            <a:r>
              <a:rPr lang="en-US" dirty="0" smtClean="0">
                <a:solidFill>
                  <a:schemeClr val="accent5">
                    <a:lumMod val="50000"/>
                  </a:schemeClr>
                </a:solidFill>
              </a:rPr>
              <a:t>)) </a:t>
            </a:r>
          </a:p>
          <a:p>
            <a:pPr marL="457200" indent="-457200">
              <a:buAutoNum type="arabicPeriod"/>
            </a:pPr>
            <a:r>
              <a:rPr lang="en-US" dirty="0" smtClean="0">
                <a:solidFill>
                  <a:schemeClr val="accent5">
                    <a:lumMod val="50000"/>
                  </a:schemeClr>
                </a:solidFill>
              </a:rPr>
              <a:t>/* new cost to v is either the old cost to v or least cost of the path to w + cost from w to v */</a:t>
            </a:r>
          </a:p>
          <a:p>
            <a:pPr marL="457200" indent="-457200">
              <a:buAutoNum type="arabicPeriod"/>
            </a:pPr>
            <a:r>
              <a:rPr lang="en-US" dirty="0" smtClean="0">
                <a:solidFill>
                  <a:schemeClr val="accent5">
                    <a:lumMod val="50000"/>
                  </a:schemeClr>
                </a:solidFill>
              </a:rPr>
              <a:t>Repeat unless all the nodes are visited</a:t>
            </a:r>
          </a:p>
          <a:p>
            <a:endParaRPr lang="en-US" dirty="0" smtClean="0">
              <a:solidFill>
                <a:schemeClr val="accent5">
                  <a:lumMod val="50000"/>
                </a:schemeClr>
              </a:solidFill>
            </a:endParaRPr>
          </a:p>
          <a:p>
            <a:r>
              <a:rPr lang="en-US" sz="1000" dirty="0" smtClean="0"/>
              <a:t>					Source / Reference : Textbook – Computer Networking – A Top Down Approach </a:t>
            </a:r>
          </a:p>
          <a:p>
            <a:pPr marL="457200" indent="-457200">
              <a:buAutoNum type="arabicPeriod"/>
            </a:pPr>
            <a:endParaRPr lang="en-US" sz="2000" dirty="0" smtClean="0">
              <a:solidFill>
                <a:schemeClr val="accent5">
                  <a:lumMod val="50000"/>
                </a:schemeClr>
              </a:solidFill>
            </a:endParaRPr>
          </a:p>
        </p:txBody>
      </p:sp>
    </p:spTree>
    <p:extLst>
      <p:ext uri="{BB962C8B-B14F-4D97-AF65-F5344CB8AC3E}">
        <p14:creationId xmlns:p14="http://schemas.microsoft.com/office/powerpoint/2010/main" val="25240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8176" y="420805"/>
            <a:ext cx="5707203"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Link-State Routing Algorithm</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 name="Straight Connector 4"/>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1219200"/>
            <a:ext cx="8610600" cy="6494085"/>
          </a:xfrm>
          <a:prstGeom prst="rect">
            <a:avLst/>
          </a:prstGeom>
          <a:noFill/>
        </p:spPr>
        <p:txBody>
          <a:bodyPr wrap="square" rtlCol="0">
            <a:spAutoFit/>
          </a:bodyPr>
          <a:lstStyle/>
          <a:p>
            <a:r>
              <a:rPr lang="en-US" sz="2800" dirty="0" smtClean="0">
                <a:solidFill>
                  <a:schemeClr val="accent5">
                    <a:lumMod val="50000"/>
                  </a:schemeClr>
                </a:solidFill>
              </a:rPr>
              <a:t>Explanation:</a:t>
            </a:r>
          </a:p>
          <a:p>
            <a:r>
              <a:rPr lang="en-US" dirty="0" smtClean="0">
                <a:solidFill>
                  <a:schemeClr val="accent5">
                    <a:lumMod val="50000"/>
                  </a:schemeClr>
                </a:solidFill>
              </a:rPr>
              <a:t>u : Source node , w: Not visited node </a:t>
            </a:r>
          </a:p>
          <a:p>
            <a:r>
              <a:rPr lang="en-US" dirty="0" smtClean="0">
                <a:solidFill>
                  <a:schemeClr val="accent5">
                    <a:lumMod val="50000"/>
                  </a:schemeClr>
                </a:solidFill>
              </a:rPr>
              <a:t>D(v) : least cost from source u to destination v</a:t>
            </a:r>
          </a:p>
          <a:p>
            <a:r>
              <a:rPr lang="en-US" dirty="0">
                <a:solidFill>
                  <a:schemeClr val="accent5">
                    <a:lumMod val="50000"/>
                  </a:schemeClr>
                </a:solidFill>
              </a:rPr>
              <a:t>C(</a:t>
            </a:r>
            <a:r>
              <a:rPr lang="en-US" dirty="0" err="1">
                <a:solidFill>
                  <a:schemeClr val="accent5">
                    <a:lumMod val="50000"/>
                  </a:schemeClr>
                </a:solidFill>
              </a:rPr>
              <a:t>u,v</a:t>
            </a:r>
            <a:r>
              <a:rPr lang="en-US" dirty="0">
                <a:solidFill>
                  <a:schemeClr val="accent5">
                    <a:lumMod val="50000"/>
                  </a:schemeClr>
                </a:solidFill>
              </a:rPr>
              <a:t>) : It is the cost on the link which is incurred to send a packet from node u to v and is infinity when there is no direct connection or link between the node and I have used -1 for the same in the </a:t>
            </a:r>
            <a:r>
              <a:rPr lang="en-US" dirty="0" smtClean="0">
                <a:solidFill>
                  <a:schemeClr val="accent5">
                    <a:lumMod val="50000"/>
                  </a:schemeClr>
                </a:solidFill>
              </a:rPr>
              <a:t>project</a:t>
            </a:r>
          </a:p>
          <a:p>
            <a:endParaRPr lang="en-US" dirty="0">
              <a:solidFill>
                <a:schemeClr val="accent5">
                  <a:lumMod val="50000"/>
                </a:schemeClr>
              </a:solidFill>
            </a:endParaRPr>
          </a:p>
          <a:p>
            <a:pPr marL="285750" indent="-285750">
              <a:buFont typeface="Arial" pitchFamily="34" charset="0"/>
              <a:buChar char="•"/>
            </a:pPr>
            <a:r>
              <a:rPr lang="en-US" dirty="0" smtClean="0">
                <a:solidFill>
                  <a:schemeClr val="accent5">
                    <a:lumMod val="50000"/>
                  </a:schemeClr>
                </a:solidFill>
              </a:rPr>
              <a:t>In the initialization step:</a:t>
            </a:r>
          </a:p>
          <a:p>
            <a:endParaRPr lang="en-US" dirty="0" smtClean="0">
              <a:solidFill>
                <a:schemeClr val="accent5">
                  <a:lumMod val="50000"/>
                </a:schemeClr>
              </a:solidFill>
            </a:endParaRPr>
          </a:p>
          <a:p>
            <a:pPr marL="285750" indent="-285750">
              <a:buFont typeface="Wingdings" pitchFamily="2" charset="2"/>
              <a:buChar char="q"/>
            </a:pPr>
            <a:r>
              <a:rPr lang="en-US" dirty="0" smtClean="0">
                <a:solidFill>
                  <a:schemeClr val="accent5">
                    <a:lumMod val="50000"/>
                  </a:schemeClr>
                </a:solidFill>
              </a:rPr>
              <a:t>Mark the source as the visited</a:t>
            </a:r>
          </a:p>
          <a:p>
            <a:pPr marL="285750" indent="-285750">
              <a:buFont typeface="Wingdings" pitchFamily="2" charset="2"/>
              <a:buChar char="q"/>
            </a:pPr>
            <a:r>
              <a:rPr lang="en-US" dirty="0" smtClean="0">
                <a:solidFill>
                  <a:schemeClr val="accent5">
                    <a:lumMod val="50000"/>
                  </a:schemeClr>
                </a:solidFill>
              </a:rPr>
              <a:t>Search for all the neighbors of u and if node is neighbor then find the cost from u to v </a:t>
            </a:r>
          </a:p>
          <a:p>
            <a:r>
              <a:rPr lang="en-US" dirty="0" smtClean="0">
                <a:solidFill>
                  <a:schemeClr val="accent5">
                    <a:lumMod val="50000"/>
                  </a:schemeClr>
                </a:solidFill>
              </a:rPr>
              <a:t>      [ c(</a:t>
            </a:r>
            <a:r>
              <a:rPr lang="en-US" dirty="0" err="1" smtClean="0">
                <a:solidFill>
                  <a:schemeClr val="accent5">
                    <a:lumMod val="50000"/>
                  </a:schemeClr>
                </a:solidFill>
              </a:rPr>
              <a:t>u,v</a:t>
            </a:r>
            <a:r>
              <a:rPr lang="en-US" dirty="0" smtClean="0">
                <a:solidFill>
                  <a:schemeClr val="accent5">
                    <a:lumMod val="50000"/>
                  </a:schemeClr>
                </a:solidFill>
              </a:rPr>
              <a:t>) ] and store in D(v)</a:t>
            </a:r>
          </a:p>
          <a:p>
            <a:pPr marL="285750" indent="-285750">
              <a:buFont typeface="Wingdings" pitchFamily="2" charset="2"/>
              <a:buChar char="q"/>
            </a:pPr>
            <a:r>
              <a:rPr lang="en-US" dirty="0" smtClean="0">
                <a:solidFill>
                  <a:schemeClr val="accent5">
                    <a:lumMod val="50000"/>
                  </a:schemeClr>
                </a:solidFill>
              </a:rPr>
              <a:t>And If the node is not neighbor of u then set D(v) = infinity</a:t>
            </a:r>
          </a:p>
          <a:p>
            <a:pPr marL="285750" indent="-285750">
              <a:buFont typeface="Wingdings" pitchFamily="2" charset="2"/>
              <a:buChar char="q"/>
            </a:pPr>
            <a:endParaRPr lang="en-US" dirty="0" smtClean="0">
              <a:solidFill>
                <a:schemeClr val="accent5">
                  <a:lumMod val="50000"/>
                </a:schemeClr>
              </a:solidFill>
            </a:endParaRPr>
          </a:p>
          <a:p>
            <a:pPr marL="285750" indent="-285750">
              <a:buFont typeface="Arial" pitchFamily="34" charset="0"/>
              <a:buChar char="•"/>
            </a:pPr>
            <a:r>
              <a:rPr lang="en-US" dirty="0" smtClean="0">
                <a:solidFill>
                  <a:schemeClr val="accent5">
                    <a:lumMod val="50000"/>
                  </a:schemeClr>
                </a:solidFill>
              </a:rPr>
              <a:t>Loop the following steps until and unless all the nodes in the topology are visited:</a:t>
            </a:r>
          </a:p>
          <a:p>
            <a:endParaRPr lang="en-US" dirty="0" smtClean="0">
              <a:solidFill>
                <a:schemeClr val="accent5">
                  <a:lumMod val="50000"/>
                </a:schemeClr>
              </a:solidFill>
            </a:endParaRPr>
          </a:p>
          <a:p>
            <a:pPr marL="285750" indent="-285750">
              <a:buFont typeface="Wingdings" pitchFamily="2" charset="2"/>
              <a:buChar char="q"/>
            </a:pPr>
            <a:r>
              <a:rPr lang="en-US" dirty="0" smtClean="0">
                <a:solidFill>
                  <a:schemeClr val="accent5">
                    <a:lumMod val="50000"/>
                  </a:schemeClr>
                </a:solidFill>
              </a:rPr>
              <a:t>Find the node w which is not visited and </a:t>
            </a:r>
            <a:r>
              <a:rPr lang="en-US" dirty="0" err="1" smtClean="0">
                <a:solidFill>
                  <a:schemeClr val="accent5">
                    <a:lumMod val="50000"/>
                  </a:schemeClr>
                </a:solidFill>
              </a:rPr>
              <a:t>whos</a:t>
            </a:r>
            <a:r>
              <a:rPr lang="en-US" dirty="0" smtClean="0">
                <a:solidFill>
                  <a:schemeClr val="accent5">
                    <a:lumMod val="50000"/>
                  </a:schemeClr>
                </a:solidFill>
              </a:rPr>
              <a:t> distance i.e. D(w) is min. and mark it as visited</a:t>
            </a:r>
          </a:p>
          <a:p>
            <a:pPr marL="285750" indent="-285750">
              <a:buFont typeface="Wingdings" pitchFamily="2" charset="2"/>
              <a:buChar char="q"/>
            </a:pPr>
            <a:r>
              <a:rPr lang="en-US" dirty="0" smtClean="0">
                <a:solidFill>
                  <a:schemeClr val="accent5">
                    <a:lumMod val="50000"/>
                  </a:schemeClr>
                </a:solidFill>
              </a:rPr>
              <a:t>Then set the distance D(v)  for each of its neighbor v of w which are not visited as the minimum of the old cost to v or least cost to w + cost from node w to node v </a:t>
            </a:r>
          </a:p>
          <a:p>
            <a:pPr marL="285750" indent="-285750">
              <a:buFont typeface="Arial" pitchFamily="34" charset="0"/>
              <a:buChar char="•"/>
            </a:pPr>
            <a:endParaRPr lang="en-US" dirty="0">
              <a:solidFill>
                <a:schemeClr val="accent5">
                  <a:lumMod val="50000"/>
                </a:schemeClr>
              </a:solidFill>
            </a:endParaRPr>
          </a:p>
          <a:p>
            <a:endParaRPr lang="en-US" dirty="0" smtClean="0">
              <a:solidFill>
                <a:schemeClr val="accent5">
                  <a:lumMod val="50000"/>
                </a:schemeClr>
              </a:solidFill>
            </a:endParaRPr>
          </a:p>
          <a:p>
            <a:r>
              <a:rPr lang="en-US" sz="1000" dirty="0" smtClean="0"/>
              <a:t>					</a:t>
            </a:r>
            <a:endParaRPr lang="en-US" sz="2000" dirty="0" smtClean="0">
              <a:solidFill>
                <a:schemeClr val="accent5">
                  <a:lumMod val="50000"/>
                </a:schemeClr>
              </a:solidFill>
            </a:endParaRPr>
          </a:p>
        </p:txBody>
      </p:sp>
    </p:spTree>
    <p:extLst>
      <p:ext uri="{BB962C8B-B14F-4D97-AF65-F5344CB8AC3E}">
        <p14:creationId xmlns:p14="http://schemas.microsoft.com/office/powerpoint/2010/main" val="123984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6282" y="420805"/>
            <a:ext cx="5030994" cy="646331"/>
          </a:xfrm>
          <a:prstGeom prst="rect">
            <a:avLst/>
          </a:prstGeom>
          <a:noFill/>
        </p:spPr>
        <p:txBody>
          <a:bodyPr wrap="none" lIns="91440" tIns="45720" rIns="91440" bIns="45720">
            <a:spAutoFit/>
          </a:bodyPr>
          <a:lstStyle/>
          <a:p>
            <a:pPr algn="ctr"/>
            <a:r>
              <a:rPr lang="en-US"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Execution of the Program</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 name="Straight Connector 4"/>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1447800"/>
            <a:ext cx="8610600" cy="4924425"/>
          </a:xfrm>
          <a:prstGeom prst="rect">
            <a:avLst/>
          </a:prstGeom>
          <a:noFill/>
        </p:spPr>
        <p:txBody>
          <a:bodyPr wrap="square" rtlCol="0">
            <a:spAutoFit/>
          </a:bodyPr>
          <a:lstStyle/>
          <a:p>
            <a:pPr algn="r"/>
            <a:endParaRPr lang="en-US" dirty="0">
              <a:solidFill>
                <a:schemeClr val="accent5">
                  <a:lumMod val="50000"/>
                </a:schemeClr>
              </a:solidFill>
            </a:endParaRPr>
          </a:p>
          <a:p>
            <a:r>
              <a:rPr lang="en-US" sz="2800" dirty="0" smtClean="0">
                <a:solidFill>
                  <a:schemeClr val="accent5">
                    <a:lumMod val="50000"/>
                  </a:schemeClr>
                </a:solidFill>
              </a:rPr>
              <a:t>Steps:</a:t>
            </a:r>
          </a:p>
          <a:p>
            <a:endParaRPr lang="en-US" sz="2800" dirty="0" smtClean="0">
              <a:solidFill>
                <a:schemeClr val="accent5">
                  <a:lumMod val="50000"/>
                </a:schemeClr>
              </a:solidFill>
            </a:endParaRPr>
          </a:p>
          <a:p>
            <a:pPr marL="342900" indent="-342900">
              <a:buAutoNum type="arabicPeriod"/>
            </a:pPr>
            <a:r>
              <a:rPr lang="en-US" sz="2000" dirty="0" smtClean="0">
                <a:solidFill>
                  <a:schemeClr val="accent5">
                    <a:lumMod val="50000"/>
                  </a:schemeClr>
                </a:solidFill>
              </a:rPr>
              <a:t>Double click the Simulator.bat file </a:t>
            </a:r>
          </a:p>
          <a:p>
            <a:pPr marL="342900" indent="-342900">
              <a:buAutoNum type="arabicPeriod"/>
            </a:pPr>
            <a:r>
              <a:rPr lang="en-US" sz="2000" dirty="0" smtClean="0">
                <a:solidFill>
                  <a:schemeClr val="accent5">
                    <a:lumMod val="50000"/>
                  </a:schemeClr>
                </a:solidFill>
              </a:rPr>
              <a:t>The command prompt will open </a:t>
            </a:r>
          </a:p>
          <a:p>
            <a:pPr marL="342900" indent="-342900">
              <a:buAutoNum type="arabicPeriod"/>
            </a:pPr>
            <a:r>
              <a:rPr lang="en-US" sz="2000" dirty="0" smtClean="0">
                <a:solidFill>
                  <a:schemeClr val="accent5">
                    <a:lumMod val="50000"/>
                  </a:schemeClr>
                </a:solidFill>
              </a:rPr>
              <a:t>Thereafter the Main menu is displayed then choose the options you want the Simulator to perform</a:t>
            </a:r>
          </a:p>
          <a:p>
            <a:pPr marL="342900" indent="-342900">
              <a:buAutoNum type="arabicPeriod"/>
            </a:pPr>
            <a:r>
              <a:rPr lang="en-US" sz="2000" dirty="0" smtClean="0">
                <a:solidFill>
                  <a:schemeClr val="accent5">
                    <a:lumMod val="50000"/>
                  </a:schemeClr>
                </a:solidFill>
              </a:rPr>
              <a:t>For </a:t>
            </a:r>
            <a:r>
              <a:rPr lang="en-US" sz="2000" dirty="0">
                <a:solidFill>
                  <a:schemeClr val="accent5">
                    <a:lumMod val="50000"/>
                  </a:schemeClr>
                </a:solidFill>
              </a:rPr>
              <a:t>this the Simulator.jar </a:t>
            </a:r>
            <a:r>
              <a:rPr lang="en-US" sz="2000" dirty="0" smtClean="0">
                <a:solidFill>
                  <a:schemeClr val="accent5">
                    <a:lumMod val="50000"/>
                  </a:schemeClr>
                </a:solidFill>
              </a:rPr>
              <a:t>,Simulator.bat and </a:t>
            </a:r>
            <a:r>
              <a:rPr lang="en-US" sz="2000" dirty="0">
                <a:solidFill>
                  <a:schemeClr val="accent5">
                    <a:lumMod val="50000"/>
                  </a:schemeClr>
                </a:solidFill>
              </a:rPr>
              <a:t>the topology.txt file should be in the same </a:t>
            </a:r>
            <a:r>
              <a:rPr lang="en-US" sz="2000" dirty="0" smtClean="0">
                <a:solidFill>
                  <a:schemeClr val="accent5">
                    <a:lumMod val="50000"/>
                  </a:schemeClr>
                </a:solidFill>
              </a:rPr>
              <a:t>folder</a:t>
            </a:r>
          </a:p>
          <a:p>
            <a:pPr marL="342900" indent="-342900">
              <a:buAutoNum type="arabicPeriod"/>
            </a:pPr>
            <a:endParaRPr lang="en-US" sz="2000" dirty="0" smtClean="0">
              <a:solidFill>
                <a:schemeClr val="accent5">
                  <a:lumMod val="50000"/>
                </a:schemeClr>
              </a:solidFill>
            </a:endParaRPr>
          </a:p>
          <a:p>
            <a:r>
              <a:rPr lang="en-US" sz="2000" b="1" dirty="0" smtClean="0">
                <a:solidFill>
                  <a:schemeClr val="accent5">
                    <a:lumMod val="50000"/>
                  </a:schemeClr>
                </a:solidFill>
              </a:rPr>
              <a:t>Note : </a:t>
            </a:r>
            <a:r>
              <a:rPr lang="en-US" sz="2000" dirty="0" smtClean="0">
                <a:solidFill>
                  <a:schemeClr val="accent5">
                    <a:lumMod val="50000"/>
                  </a:schemeClr>
                </a:solidFill>
              </a:rPr>
              <a:t>If by double clicking the Simulator.bat file, it doesn’t work :</a:t>
            </a:r>
          </a:p>
          <a:p>
            <a:pPr marL="742950" lvl="1" indent="-285750">
              <a:buFont typeface="Arial" pitchFamily="34" charset="0"/>
              <a:buChar char="•"/>
            </a:pPr>
            <a:r>
              <a:rPr lang="en-US" sz="2000" dirty="0" smtClean="0">
                <a:solidFill>
                  <a:schemeClr val="accent5">
                    <a:lumMod val="50000"/>
                  </a:schemeClr>
                </a:solidFill>
              </a:rPr>
              <a:t>Execute “java –jar Simulator.jar” command in the command prompt</a:t>
            </a:r>
          </a:p>
          <a:p>
            <a:pPr marL="742950" lvl="1" indent="-285750">
              <a:buFont typeface="Arial" pitchFamily="34" charset="0"/>
              <a:buChar char="•"/>
            </a:pPr>
            <a:r>
              <a:rPr lang="en-US" sz="2000" dirty="0" smtClean="0">
                <a:solidFill>
                  <a:schemeClr val="accent5">
                    <a:lumMod val="50000"/>
                  </a:schemeClr>
                </a:solidFill>
              </a:rPr>
              <a:t>For this the Simulator.jar and the topology.txt file should be in the same folder</a:t>
            </a:r>
          </a:p>
          <a:p>
            <a:r>
              <a:rPr lang="en-US" sz="2000" dirty="0" smtClean="0"/>
              <a:t>					</a:t>
            </a:r>
            <a:endParaRPr lang="en-US" sz="2000" dirty="0" smtClean="0">
              <a:solidFill>
                <a:schemeClr val="accent5">
                  <a:lumMod val="50000"/>
                </a:schemeClr>
              </a:solidFill>
            </a:endParaRPr>
          </a:p>
        </p:txBody>
      </p:sp>
    </p:spTree>
    <p:extLst>
      <p:ext uri="{BB962C8B-B14F-4D97-AF65-F5344CB8AC3E}">
        <p14:creationId xmlns:p14="http://schemas.microsoft.com/office/powerpoint/2010/main" val="180305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2633" y="104001"/>
            <a:ext cx="5605836" cy="1200329"/>
          </a:xfrm>
          <a:prstGeom prst="rect">
            <a:avLst/>
          </a:prstGeom>
          <a:noFill/>
        </p:spPr>
        <p:txBody>
          <a:bodyPr wrap="square" lIns="91440" tIns="45720" rIns="91440" bIns="45720">
            <a:spAutoFit/>
          </a:bodyPr>
          <a:lstStyle/>
          <a:p>
            <a:pPr algn="ctr"/>
            <a:r>
              <a:rPr lang="en-US"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Network </a:t>
            </a:r>
            <a:r>
              <a:rPr 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Topology &amp; Adjacency Matrix </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 name="Straight Connector 4"/>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C:\Users\DELL\Downloads\IMG-4769.JPG"/>
          <p:cNvPicPr/>
          <p:nvPr/>
        </p:nvPicPr>
        <p:blipFill rotWithShape="1">
          <a:blip r:embed="rId3" cstate="print">
            <a:extLst>
              <a:ext uri="{28A0092B-C50C-407E-A947-70E740481C1C}">
                <a14:useLocalDpi xmlns:a14="http://schemas.microsoft.com/office/drawing/2010/main" val="0"/>
              </a:ext>
            </a:extLst>
          </a:blip>
          <a:srcRect l="4209" t="31908" r="6966" b="19892"/>
          <a:stretch/>
        </p:blipFill>
        <p:spPr bwMode="auto">
          <a:xfrm>
            <a:off x="228601" y="2438400"/>
            <a:ext cx="4267199" cy="3505200"/>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3374" y="1488995"/>
            <a:ext cx="8998348" cy="369332"/>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4">
                    <a:lumMod val="50000"/>
                  </a:schemeClr>
                </a:solidFill>
              </a:rPr>
              <a:t>The network topology and its adjacency matrix on which I worked is as given below:</a:t>
            </a:r>
            <a:endParaRPr lang="en-US" dirty="0">
              <a:solidFill>
                <a:schemeClr val="accent4">
                  <a:lumMod val="50000"/>
                </a:schemeClr>
              </a:solidFill>
            </a:endParaRPr>
          </a:p>
        </p:txBody>
      </p:sp>
      <p:pic>
        <p:nvPicPr>
          <p:cNvPr id="7" name="Picture 6"/>
          <p:cNvPicPr/>
          <p:nvPr/>
        </p:nvPicPr>
        <p:blipFill>
          <a:blip r:embed="rId4"/>
          <a:stretch>
            <a:fillRect/>
          </a:stretch>
        </p:blipFill>
        <p:spPr>
          <a:xfrm>
            <a:off x="4728968" y="2438400"/>
            <a:ext cx="4266006" cy="3505200"/>
          </a:xfrm>
          <a:prstGeom prst="rect">
            <a:avLst/>
          </a:prstGeom>
        </p:spPr>
      </p:pic>
      <p:sp>
        <p:nvSpPr>
          <p:cNvPr id="3" name="TextBox 2"/>
          <p:cNvSpPr txBox="1"/>
          <p:nvPr/>
        </p:nvSpPr>
        <p:spPr>
          <a:xfrm>
            <a:off x="990600" y="6212427"/>
            <a:ext cx="2438400" cy="369332"/>
          </a:xfrm>
          <a:prstGeom prst="rect">
            <a:avLst/>
          </a:prstGeom>
          <a:noFill/>
        </p:spPr>
        <p:txBody>
          <a:bodyPr wrap="square" rtlCol="0">
            <a:spAutoFit/>
          </a:bodyPr>
          <a:lstStyle/>
          <a:p>
            <a:pPr algn="ctr"/>
            <a:r>
              <a:rPr lang="en-US" b="1" dirty="0" smtClean="0"/>
              <a:t> Fig.: Network Topology</a:t>
            </a:r>
            <a:endParaRPr lang="en-US" b="1" dirty="0"/>
          </a:p>
        </p:txBody>
      </p:sp>
      <p:sp>
        <p:nvSpPr>
          <p:cNvPr id="9" name="TextBox 8"/>
          <p:cNvSpPr txBox="1"/>
          <p:nvPr/>
        </p:nvSpPr>
        <p:spPr>
          <a:xfrm>
            <a:off x="5486400" y="6174179"/>
            <a:ext cx="2354220" cy="369332"/>
          </a:xfrm>
          <a:prstGeom prst="rect">
            <a:avLst/>
          </a:prstGeom>
          <a:noFill/>
        </p:spPr>
        <p:txBody>
          <a:bodyPr wrap="square" rtlCol="0">
            <a:spAutoFit/>
          </a:bodyPr>
          <a:lstStyle/>
          <a:p>
            <a:r>
              <a:rPr lang="en-US" b="1" dirty="0" smtClean="0"/>
              <a:t> Fig.: Adjacency Matrix</a:t>
            </a:r>
            <a:endParaRPr lang="en-US" b="1" dirty="0"/>
          </a:p>
        </p:txBody>
      </p:sp>
    </p:spTree>
    <p:extLst>
      <p:ext uri="{BB962C8B-B14F-4D97-AF65-F5344CB8AC3E}">
        <p14:creationId xmlns:p14="http://schemas.microsoft.com/office/powerpoint/2010/main" val="120783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657998"/>
            <a:ext cx="6795643"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Display Simulation Menu</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000" y="5105400"/>
            <a:ext cx="7924800" cy="1200329"/>
          </a:xfrm>
          <a:prstGeom prst="rect">
            <a:avLst/>
          </a:prstGeom>
          <a:noFill/>
        </p:spPr>
        <p:txBody>
          <a:bodyPr wrap="square" rtlCol="0">
            <a:spAutoFit/>
          </a:bodyPr>
          <a:lstStyle/>
          <a:p>
            <a:r>
              <a:rPr lang="en-US" b="1" dirty="0" smtClean="0">
                <a:solidFill>
                  <a:schemeClr val="accent5">
                    <a:lumMod val="50000"/>
                  </a:schemeClr>
                </a:solidFill>
              </a:rPr>
              <a:t>Explanation :</a:t>
            </a:r>
          </a:p>
          <a:p>
            <a:pPr marL="285750" indent="-285750">
              <a:buFont typeface="Wingdings" pitchFamily="2" charset="2"/>
              <a:buChar char="§"/>
            </a:pPr>
            <a:r>
              <a:rPr lang="en-US" dirty="0" smtClean="0">
                <a:solidFill>
                  <a:schemeClr val="accent5">
                    <a:lumMod val="50000"/>
                  </a:schemeClr>
                </a:solidFill>
              </a:rPr>
              <a:t>When the program is run by the user, it displays the Menu above and asks the user for what s/he wants the simulator to perform from the given options</a:t>
            </a:r>
            <a:endParaRPr lang="en-US" dirty="0">
              <a:solidFill>
                <a:schemeClr val="accent5">
                  <a:lumMod val="50000"/>
                </a:schemeClr>
              </a:solidFill>
            </a:endParaRPr>
          </a:p>
          <a:p>
            <a:endParaRPr lang="en-US" dirty="0">
              <a:solidFill>
                <a:schemeClr val="accent5">
                  <a:lumMod val="50000"/>
                </a:schemeClr>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 y="2514600"/>
            <a:ext cx="8001001"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75440" y="1447800"/>
            <a:ext cx="4120359"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Display Menu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26921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1</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28600" y="5334000"/>
            <a:ext cx="8762999" cy="1754326"/>
          </a:xfrm>
          <a:prstGeom prst="rect">
            <a:avLst/>
          </a:prstGeom>
          <a:noFill/>
        </p:spPr>
        <p:txBody>
          <a:bodyPr wrap="square" rtlCol="0">
            <a:spAutoFit/>
          </a:bodyPr>
          <a:lstStyle/>
          <a:p>
            <a:r>
              <a:rPr lang="en-US" b="1" dirty="0" smtClean="0">
                <a:solidFill>
                  <a:schemeClr val="accent5">
                    <a:lumMod val="50000"/>
                  </a:schemeClr>
                </a:solidFill>
              </a:rPr>
              <a:t>Explanation :</a:t>
            </a:r>
          </a:p>
          <a:p>
            <a:pPr marL="285750" indent="-285750">
              <a:buFont typeface="Wingdings" pitchFamily="2" charset="2"/>
              <a:buChar char="§"/>
            </a:pPr>
            <a:r>
              <a:rPr lang="en-US" dirty="0" smtClean="0">
                <a:solidFill>
                  <a:schemeClr val="accent5">
                    <a:lumMod val="50000"/>
                  </a:schemeClr>
                </a:solidFill>
              </a:rPr>
              <a:t>When the user selects the 1</a:t>
            </a:r>
            <a:r>
              <a:rPr lang="en-US" baseline="30000" dirty="0" smtClean="0">
                <a:solidFill>
                  <a:schemeClr val="accent5">
                    <a:lumMod val="50000"/>
                  </a:schemeClr>
                </a:solidFill>
              </a:rPr>
              <a:t>st</a:t>
            </a:r>
            <a:r>
              <a:rPr lang="en-US" dirty="0" smtClean="0">
                <a:solidFill>
                  <a:schemeClr val="accent5">
                    <a:lumMod val="50000"/>
                  </a:schemeClr>
                </a:solidFill>
              </a:rPr>
              <a:t> option the Simulator asks the user to input the file path (text file) which contains the network topology</a:t>
            </a:r>
          </a:p>
          <a:p>
            <a:pPr marL="285750" indent="-285750">
              <a:buFont typeface="Wingdings" pitchFamily="2" charset="2"/>
              <a:buChar char="§"/>
            </a:pPr>
            <a:r>
              <a:rPr lang="en-US" dirty="0" smtClean="0">
                <a:solidFill>
                  <a:schemeClr val="accent5">
                    <a:lumMod val="50000"/>
                  </a:schemeClr>
                </a:solidFill>
              </a:rPr>
              <a:t>Then it displays the no. of routers the network topology contains</a:t>
            </a:r>
          </a:p>
          <a:p>
            <a:pPr marL="285750" indent="-285750">
              <a:buFont typeface="Wingdings" pitchFamily="2" charset="2"/>
              <a:buChar char="§"/>
            </a:pPr>
            <a:r>
              <a:rPr lang="en-US" dirty="0" smtClean="0">
                <a:solidFill>
                  <a:schemeClr val="accent5">
                    <a:lumMod val="50000"/>
                  </a:schemeClr>
                </a:solidFill>
              </a:rPr>
              <a:t>Thereafter the network topology is displayed in the form of matrix</a:t>
            </a:r>
            <a:endParaRPr lang="en-US" dirty="0">
              <a:solidFill>
                <a:schemeClr val="accent5">
                  <a:lumMod val="50000"/>
                </a:schemeClr>
              </a:solidFill>
            </a:endParaRPr>
          </a:p>
          <a:p>
            <a:endParaRPr lang="en-US" dirty="0"/>
          </a:p>
        </p:txBody>
      </p:sp>
      <p:sp>
        <p:nvSpPr>
          <p:cNvPr id="2" name="Rectangle 1"/>
          <p:cNvSpPr/>
          <p:nvPr/>
        </p:nvSpPr>
        <p:spPr>
          <a:xfrm>
            <a:off x="152400" y="1310101"/>
            <a:ext cx="8041432"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Network Topology Creation</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82" y="2115413"/>
            <a:ext cx="8686800" cy="321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399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5800" y="519614"/>
            <a:ext cx="4305987"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 – Command 2</a:t>
            </a:r>
            <a:endParaRPr lang="en-US"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 name="Straight Connector 5"/>
          <p:cNvCxnSpPr/>
          <p:nvPr/>
        </p:nvCxnSpPr>
        <p:spPr>
          <a:xfrm>
            <a:off x="152400" y="1304330"/>
            <a:ext cx="8686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34855"/>
            <a:ext cx="2108262" cy="50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0" y="5119989"/>
            <a:ext cx="9067800" cy="2031325"/>
          </a:xfrm>
          <a:prstGeom prst="rect">
            <a:avLst/>
          </a:prstGeom>
          <a:noFill/>
        </p:spPr>
        <p:txBody>
          <a:bodyPr wrap="square" rtlCol="0">
            <a:spAutoFit/>
          </a:bodyPr>
          <a:lstStyle/>
          <a:p>
            <a:r>
              <a:rPr lang="en-US" b="1" dirty="0" smtClean="0">
                <a:solidFill>
                  <a:schemeClr val="accent5">
                    <a:lumMod val="50000"/>
                  </a:schemeClr>
                </a:solidFill>
              </a:rPr>
              <a:t>Explanation :</a:t>
            </a:r>
          </a:p>
          <a:p>
            <a:pPr marL="285750" indent="-285750">
              <a:buFont typeface="Wingdings" pitchFamily="2" charset="2"/>
              <a:buChar char="§"/>
            </a:pPr>
            <a:r>
              <a:rPr lang="en-US" dirty="0" smtClean="0">
                <a:solidFill>
                  <a:schemeClr val="accent5">
                    <a:lumMod val="50000"/>
                  </a:schemeClr>
                </a:solidFill>
              </a:rPr>
              <a:t>When the user selects the 2</a:t>
            </a:r>
            <a:r>
              <a:rPr lang="en-US" baseline="30000" dirty="0" smtClean="0">
                <a:solidFill>
                  <a:schemeClr val="accent5">
                    <a:lumMod val="50000"/>
                  </a:schemeClr>
                </a:solidFill>
              </a:rPr>
              <a:t>nd</a:t>
            </a:r>
            <a:r>
              <a:rPr lang="en-US" dirty="0" smtClean="0">
                <a:solidFill>
                  <a:schemeClr val="accent5">
                    <a:lumMod val="50000"/>
                  </a:schemeClr>
                </a:solidFill>
              </a:rPr>
              <a:t>  option the Simulator asks the user to input the</a:t>
            </a:r>
          </a:p>
          <a:p>
            <a:r>
              <a:rPr lang="en-US" dirty="0">
                <a:solidFill>
                  <a:schemeClr val="accent5">
                    <a:lumMod val="50000"/>
                  </a:schemeClr>
                </a:solidFill>
              </a:rPr>
              <a:t> </a:t>
            </a:r>
            <a:r>
              <a:rPr lang="en-US" dirty="0" smtClean="0">
                <a:solidFill>
                  <a:schemeClr val="accent5">
                    <a:lumMod val="50000"/>
                  </a:schemeClr>
                </a:solidFill>
              </a:rPr>
              <a:t>     router number for which forwarding table should be displayed</a:t>
            </a:r>
          </a:p>
          <a:p>
            <a:pPr marL="285750" indent="-285750">
              <a:buFont typeface="Wingdings" pitchFamily="2" charset="2"/>
              <a:buChar char="§"/>
            </a:pPr>
            <a:r>
              <a:rPr lang="en-US" dirty="0" smtClean="0">
                <a:solidFill>
                  <a:schemeClr val="accent5">
                    <a:lumMod val="50000"/>
                  </a:schemeClr>
                </a:solidFill>
              </a:rPr>
              <a:t>The routing table is displayed which has 2 columns : Destination and Interface link</a:t>
            </a:r>
          </a:p>
          <a:p>
            <a:pPr marL="285750" indent="-285750">
              <a:buFont typeface="Wingdings" pitchFamily="2" charset="2"/>
              <a:buChar char="§"/>
            </a:pPr>
            <a:r>
              <a:rPr lang="en-US" dirty="0" smtClean="0">
                <a:solidFill>
                  <a:schemeClr val="accent5">
                    <a:lumMod val="50000"/>
                  </a:schemeClr>
                </a:solidFill>
              </a:rPr>
              <a:t>Here, the forwarding table for router 5 is displayed</a:t>
            </a:r>
          </a:p>
          <a:p>
            <a:pPr marL="285750" indent="-285750">
              <a:buFont typeface="Arial" pitchFamily="34" charset="0"/>
              <a:buChar char="•"/>
            </a:pPr>
            <a:endParaRPr lang="en-US" dirty="0" smtClean="0">
              <a:solidFill>
                <a:schemeClr val="accent5">
                  <a:lumMod val="50000"/>
                </a:schemeClr>
              </a:solidFill>
            </a:endParaRPr>
          </a:p>
          <a:p>
            <a:endParaRPr lang="en-US" dirty="0">
              <a:solidFill>
                <a:schemeClr val="accent5">
                  <a:lumMod val="50000"/>
                </a:schemeClr>
              </a:solidFill>
            </a:endParaRPr>
          </a:p>
        </p:txBody>
      </p:sp>
      <p:sp>
        <p:nvSpPr>
          <p:cNvPr id="8" name="Rectangle 7"/>
          <p:cNvSpPr/>
          <p:nvPr/>
        </p:nvSpPr>
        <p:spPr>
          <a:xfrm>
            <a:off x="0" y="1210270"/>
            <a:ext cx="5475026" cy="923330"/>
          </a:xfrm>
          <a:prstGeom prst="rect">
            <a:avLst/>
          </a:prstGeom>
          <a:noFill/>
        </p:spPr>
        <p:txBody>
          <a:bodyPr wrap="squar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Forwarding Table</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81200"/>
            <a:ext cx="5334000" cy="313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769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1698</TotalTime>
  <Words>1113</Words>
  <Application>Microsoft Office PowerPoint</Application>
  <PresentationFormat>On-screen Show (4:3)</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CS 542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dc:title>
  <dc:creator>DELL</dc:creator>
  <cp:lastModifiedBy>DELL</cp:lastModifiedBy>
  <cp:revision>348</cp:revision>
  <dcterms:created xsi:type="dcterms:W3CDTF">2017-11-11T18:16:44Z</dcterms:created>
  <dcterms:modified xsi:type="dcterms:W3CDTF">2017-11-16T09:50:34Z</dcterms:modified>
</cp:coreProperties>
</file>