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61" r:id="rId6"/>
    <p:sldId id="265" r:id="rId7"/>
    <p:sldId id="285" r:id="rId8"/>
    <p:sldId id="286" r:id="rId9"/>
    <p:sldId id="263" r:id="rId10"/>
    <p:sldId id="287" r:id="rId11"/>
    <p:sldId id="289" r:id="rId12"/>
    <p:sldId id="292" r:id="rId13"/>
    <p:sldId id="293" r:id="rId14"/>
    <p:sldId id="294" r:id="rId15"/>
    <p:sldId id="259" r:id="rId16"/>
    <p:sldId id="291" r:id="rId17"/>
    <p:sldId id="295" r:id="rId18"/>
    <p:sldId id="296" r:id="rId19"/>
    <p:sldId id="297" r:id="rId20"/>
    <p:sldId id="298" r:id="rId21"/>
    <p:sldId id="300" r:id="rId22"/>
    <p:sldId id="299" r:id="rId23"/>
    <p:sldId id="301" r:id="rId24"/>
    <p:sldId id="277" r:id="rId25"/>
    <p:sldId id="282"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5" autoAdjust="0"/>
    <p:restoredTop sz="94660"/>
  </p:normalViewPr>
  <p:slideViewPr>
    <p:cSldViewPr snapToGrid="0" showGuides="1">
      <p:cViewPr varScale="1">
        <p:scale>
          <a:sx n="110" d="100"/>
          <a:sy n="110" d="100"/>
        </p:scale>
        <p:origin x="696" y="18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7/7/20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7/7/20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780EEAF-F689-42D7-9EE1-6CE0D81D3B30}"/>
              </a:ext>
            </a:extLst>
          </p:cNvPr>
          <p:cNvGrpSpPr/>
          <p:nvPr userDrawn="1"/>
        </p:nvGrpSpPr>
        <p:grpSpPr>
          <a:xfrm rot="5400000">
            <a:off x="-2191122" y="2163412"/>
            <a:ext cx="6945333" cy="2618508"/>
            <a:chOff x="4" y="2981324"/>
            <a:chExt cx="12226464" cy="1367657"/>
          </a:xfrm>
        </p:grpSpPr>
        <p:pic>
          <p:nvPicPr>
            <p:cNvPr id="28" name="Graphic 27">
              <a:extLst>
                <a:ext uri="{FF2B5EF4-FFF2-40B4-BE49-F238E27FC236}">
                  <a16:creationId xmlns:a16="http://schemas.microsoft.com/office/drawing/2014/main" id="{386A642E-1027-49BB-8DE0-D3CEBB9751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 y="2981324"/>
              <a:ext cx="12191995" cy="1361101"/>
            </a:xfrm>
            <a:prstGeom prst="rect">
              <a:avLst/>
            </a:prstGeom>
          </p:spPr>
        </p:pic>
        <p:pic>
          <p:nvPicPr>
            <p:cNvPr id="29" name="Graphic 28">
              <a:extLst>
                <a:ext uri="{FF2B5EF4-FFF2-40B4-BE49-F238E27FC236}">
                  <a16:creationId xmlns:a16="http://schemas.microsoft.com/office/drawing/2014/main" id="{9C6F5092-7738-410D-8BFF-E85A47B1C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4" y="2987880"/>
              <a:ext cx="12191995" cy="1361101"/>
            </a:xfrm>
            <a:prstGeom prst="rect">
              <a:avLst/>
            </a:prstGeom>
          </p:spPr>
        </p:pic>
        <p:pic>
          <p:nvPicPr>
            <p:cNvPr id="30" name="Graphic 29">
              <a:extLst>
                <a:ext uri="{FF2B5EF4-FFF2-40B4-BE49-F238E27FC236}">
                  <a16:creationId xmlns:a16="http://schemas.microsoft.com/office/drawing/2014/main" id="{DD87D332-94F6-40EE-A077-923476C95CA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890618" y="2987879"/>
              <a:ext cx="7335850" cy="1354545"/>
            </a:xfrm>
            <a:prstGeom prst="rect">
              <a:avLst/>
            </a:prstGeom>
          </p:spPr>
        </p:pic>
      </p:grpSp>
      <p:sp>
        <p:nvSpPr>
          <p:cNvPr id="3" name="Content Placeholder 2"/>
          <p:cNvSpPr>
            <a:spLocks noGrp="1"/>
          </p:cNvSpPr>
          <p:nvPr>
            <p:ph idx="1"/>
          </p:nvPr>
        </p:nvSpPr>
        <p:spPr>
          <a:xfrm>
            <a:off x="5533292" y="738553"/>
            <a:ext cx="5931877" cy="4911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2AB48-6B81-443C-84F0-8098475CA912}" type="datetimeFigureOut">
              <a:rPr lang="en-US" smtClean="0"/>
              <a:t>7/7/20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A0E9ABD0-655E-4203-B2D8-6AEABBAE044C}" type="slidenum">
              <a:rPr lang="en-US" smtClean="0"/>
              <a:t>‹#›</a:t>
            </a:fld>
            <a:endParaRPr lang="en-US" dirty="0"/>
          </a:p>
        </p:txBody>
      </p:sp>
      <p:cxnSp>
        <p:nvCxnSpPr>
          <p:cNvPr id="34" name="Straight Connector 33">
            <a:extLst>
              <a:ext uri="{FF2B5EF4-FFF2-40B4-BE49-F238E27FC236}">
                <a16:creationId xmlns:a16="http://schemas.microsoft.com/office/drawing/2014/main" id="{5B58FC21-5EBB-4148-B9B6-5C86CD586D7D}"/>
              </a:ext>
            </a:extLst>
          </p:cNvPr>
          <p:cNvCxnSpPr>
            <a:cxnSpLocks/>
          </p:cNvCxnSpPr>
          <p:nvPr userDrawn="1"/>
        </p:nvCxnSpPr>
        <p:spPr>
          <a:xfrm>
            <a:off x="671247" y="2531221"/>
            <a:ext cx="208091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5C76D475-C577-46F3-AE49-D62D8FD859EC}"/>
              </a:ext>
            </a:extLst>
          </p:cNvPr>
          <p:cNvSpPr>
            <a:spLocks noGrp="1"/>
          </p:cNvSpPr>
          <p:nvPr>
            <p:ph type="title"/>
          </p:nvPr>
        </p:nvSpPr>
        <p:spPr>
          <a:xfrm>
            <a:off x="586981" y="948681"/>
            <a:ext cx="4784947" cy="1358539"/>
          </a:xfrm>
        </p:spPr>
        <p:txBody>
          <a:bodyPr anchor="b">
            <a:normAutofit/>
          </a:bodyPr>
          <a:lstStyle>
            <a:lvl1pPr>
              <a:defRPr sz="3600" b="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57970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4"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a:xfrm>
            <a:off x="1524000" y="1313640"/>
            <a:ext cx="9144000" cy="3141497"/>
          </a:xfrm>
        </p:spPr>
        <p:txBody>
          <a:bodyPr>
            <a:normAutofit/>
          </a:bodyPr>
          <a:lstStyle/>
          <a:p>
            <a:r>
              <a:rPr lang="en-US" sz="3600" dirty="0"/>
              <a:t>PREDICTIVE </a:t>
            </a:r>
            <a:br>
              <a:rPr lang="en-US" sz="3600" dirty="0"/>
            </a:br>
            <a:r>
              <a:rPr lang="en-US" sz="3600" dirty="0"/>
              <a:t>ANALYSIS </a:t>
            </a:r>
            <a:br>
              <a:rPr lang="en-US" sz="3600" dirty="0"/>
            </a:br>
            <a:r>
              <a:rPr lang="en-US" sz="3600" dirty="0"/>
              <a:t>OF </a:t>
            </a:r>
            <a:br>
              <a:rPr lang="en-US" sz="3600" dirty="0"/>
            </a:br>
            <a:r>
              <a:rPr lang="en-US" sz="3600" dirty="0"/>
              <a:t>BLACK FRIDAY</a:t>
            </a:r>
            <a:endParaRPr lang="ru-RU" sz="3600"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DATA MINING</a:t>
            </a:r>
            <a:endParaRPr lang="ru-RU"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8963"/>
          <a:stretch/>
        </p:blipFill>
        <p:spPr>
          <a:xfrm>
            <a:off x="8534400" y="2588823"/>
            <a:ext cx="3657600" cy="332051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4497" r="3555" b="4971"/>
          <a:stretch/>
        </p:blipFill>
        <p:spPr>
          <a:xfrm>
            <a:off x="0" y="2588823"/>
            <a:ext cx="4172755" cy="2326112"/>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47" name="Title 4">
            <a:extLst>
              <a:ext uri="{FF2B5EF4-FFF2-40B4-BE49-F238E27FC236}">
                <a16:creationId xmlns:a16="http://schemas.microsoft.com/office/drawing/2014/main" id="{9FFA9230-37E2-4CEB-A3E5-B704CE27367E}"/>
              </a:ext>
            </a:extLst>
          </p:cNvPr>
          <p:cNvSpPr>
            <a:spLocks noGrp="1"/>
          </p:cNvSpPr>
          <p:nvPr>
            <p:ph type="title"/>
          </p:nvPr>
        </p:nvSpPr>
        <p:spPr>
          <a:xfrm>
            <a:off x="6623970" y="784802"/>
            <a:ext cx="6310887" cy="569086"/>
          </a:xfrm>
        </p:spPr>
        <p:txBody>
          <a:bodyPr/>
          <a:lstStyle/>
          <a:p>
            <a:r>
              <a:rPr lang="en-US" dirty="0"/>
              <a:t>DATA WRANGLING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3" y="183594"/>
            <a:ext cx="4469843" cy="332260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446" y="1440070"/>
            <a:ext cx="3707167" cy="339881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613" y="1440070"/>
            <a:ext cx="3809803" cy="339881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3135" y="3506202"/>
            <a:ext cx="3446311" cy="335179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9446" y="4838885"/>
            <a:ext cx="6869872" cy="2019115"/>
          </a:xfrm>
          <a:prstGeom prst="rect">
            <a:avLst/>
          </a:prstGeom>
        </p:spPr>
      </p:pic>
    </p:spTree>
    <p:extLst>
      <p:ext uri="{BB962C8B-B14F-4D97-AF65-F5344CB8AC3E}">
        <p14:creationId xmlns:p14="http://schemas.microsoft.com/office/powerpoint/2010/main" val="30556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47" name="Title 4">
            <a:extLst>
              <a:ext uri="{FF2B5EF4-FFF2-40B4-BE49-F238E27FC236}">
                <a16:creationId xmlns:a16="http://schemas.microsoft.com/office/drawing/2014/main" id="{9FFA9230-37E2-4CEB-A3E5-B704CE27367E}"/>
              </a:ext>
            </a:extLst>
          </p:cNvPr>
          <p:cNvSpPr>
            <a:spLocks noGrp="1"/>
          </p:cNvSpPr>
          <p:nvPr>
            <p:ph type="title"/>
          </p:nvPr>
        </p:nvSpPr>
        <p:spPr>
          <a:xfrm>
            <a:off x="6623970" y="784802"/>
            <a:ext cx="6310887" cy="569086"/>
          </a:xfrm>
        </p:spPr>
        <p:txBody>
          <a:bodyPr/>
          <a:lstStyle/>
          <a:p>
            <a:r>
              <a:rPr lang="en-US" dirty="0"/>
              <a:t>DATA WRANGLING</a:t>
            </a:r>
          </a:p>
        </p:txBody>
      </p:sp>
      <p:pic>
        <p:nvPicPr>
          <p:cNvPr id="3" name="Picture 2"/>
          <p:cNvPicPr>
            <a:picLocks noChangeAspect="1"/>
          </p:cNvPicPr>
          <p:nvPr/>
        </p:nvPicPr>
        <p:blipFill>
          <a:blip r:embed="rId2"/>
          <a:stretch>
            <a:fillRect/>
          </a:stretch>
        </p:blipFill>
        <p:spPr>
          <a:xfrm>
            <a:off x="119464" y="107793"/>
            <a:ext cx="6294215" cy="3704353"/>
          </a:xfrm>
          <a:prstGeom prst="rect">
            <a:avLst/>
          </a:prstGeom>
        </p:spPr>
      </p:pic>
      <p:pic>
        <p:nvPicPr>
          <p:cNvPr id="5" name="Picture 4"/>
          <p:cNvPicPr>
            <a:picLocks noChangeAspect="1"/>
          </p:cNvPicPr>
          <p:nvPr/>
        </p:nvPicPr>
        <p:blipFill>
          <a:blip r:embed="rId3"/>
          <a:stretch>
            <a:fillRect/>
          </a:stretch>
        </p:blipFill>
        <p:spPr>
          <a:xfrm>
            <a:off x="6829559" y="1550362"/>
            <a:ext cx="5250824" cy="5038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02299"/>
            <a:ext cx="6757115" cy="2785523"/>
          </a:xfrm>
          <a:prstGeom prst="rect">
            <a:avLst/>
          </a:prstGeom>
        </p:spPr>
      </p:pic>
    </p:spTree>
    <p:extLst>
      <p:ext uri="{BB962C8B-B14F-4D97-AF65-F5344CB8AC3E}">
        <p14:creationId xmlns:p14="http://schemas.microsoft.com/office/powerpoint/2010/main" val="36119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12</a:t>
            </a:fld>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198" y="145291"/>
            <a:ext cx="2197592" cy="1876692"/>
          </a:xfrm>
          <a:prstGeom prst="rect">
            <a:avLst/>
          </a:prstGeom>
        </p:spPr>
      </p:pic>
      <p:sp>
        <p:nvSpPr>
          <p:cNvPr id="17" name="TextBox 16"/>
          <p:cNvSpPr txBox="1"/>
          <p:nvPr/>
        </p:nvSpPr>
        <p:spPr>
          <a:xfrm>
            <a:off x="9444060" y="1067407"/>
            <a:ext cx="2627290" cy="954107"/>
          </a:xfrm>
          <a:prstGeom prst="rect">
            <a:avLst/>
          </a:prstGeom>
          <a:noFill/>
        </p:spPr>
        <p:txBody>
          <a:bodyPr wrap="square" rtlCol="0">
            <a:spAutoFit/>
          </a:bodyPr>
          <a:lstStyle/>
          <a:p>
            <a:r>
              <a:rPr lang="en-US" sz="2800" b="1" dirty="0">
                <a:solidFill>
                  <a:schemeClr val="bg2"/>
                </a:solidFill>
                <a:latin typeface="+mj-lt"/>
                <a:ea typeface="+mj-ea"/>
                <a:cs typeface="+mj-cs"/>
              </a:rPr>
              <a:t>LINEAR</a:t>
            </a:r>
            <a:r>
              <a:rPr lang="en-US" sz="2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r>
              <a:rPr lang="en-US" sz="2800" b="1" dirty="0">
                <a:solidFill>
                  <a:schemeClr val="bg2"/>
                </a:solidFill>
                <a:latin typeface="+mj-lt"/>
                <a:ea typeface="+mj-ea"/>
                <a:cs typeface="+mj-cs"/>
              </a:rPr>
              <a:t>REGRESSION</a:t>
            </a:r>
          </a:p>
        </p:txBody>
      </p:sp>
      <p:sp>
        <p:nvSpPr>
          <p:cNvPr id="18" name="Rectangle 17"/>
          <p:cNvSpPr/>
          <p:nvPr/>
        </p:nvSpPr>
        <p:spPr>
          <a:xfrm>
            <a:off x="6197600" y="2187083"/>
            <a:ext cx="5994400" cy="1323439"/>
          </a:xfrm>
          <a:prstGeom prst="rect">
            <a:avLst/>
          </a:prstGeom>
        </p:spPr>
        <p:txBody>
          <a:bodyPr wrap="square">
            <a:spAutoFit/>
          </a:bodyPr>
          <a:lstStyle/>
          <a:p>
            <a:pPr algn="just"/>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Linear regression is a statistical approach for modelling relationship between a dependent variable with a given set of independent variables.</a:t>
            </a:r>
          </a:p>
        </p:txBody>
      </p:sp>
      <p:pic>
        <p:nvPicPr>
          <p:cNvPr id="19" name="Picture 18"/>
          <p:cNvPicPr>
            <a:picLocks noChangeAspect="1"/>
          </p:cNvPicPr>
          <p:nvPr/>
        </p:nvPicPr>
        <p:blipFill>
          <a:blip r:embed="rId3"/>
          <a:stretch>
            <a:fillRect/>
          </a:stretch>
        </p:blipFill>
        <p:spPr>
          <a:xfrm>
            <a:off x="0" y="112513"/>
            <a:ext cx="6197600" cy="5664200"/>
          </a:xfrm>
          <a:prstGeom prst="rect">
            <a:avLst/>
          </a:prstGeom>
        </p:spPr>
      </p:pic>
      <p:pic>
        <p:nvPicPr>
          <p:cNvPr id="21" name="Picture 20"/>
          <p:cNvPicPr>
            <a:picLocks noChangeAspect="1"/>
          </p:cNvPicPr>
          <p:nvPr/>
        </p:nvPicPr>
        <p:blipFill>
          <a:blip r:embed="rId4"/>
          <a:stretch>
            <a:fillRect/>
          </a:stretch>
        </p:blipFill>
        <p:spPr>
          <a:xfrm>
            <a:off x="6318250" y="4087880"/>
            <a:ext cx="5753100" cy="1609725"/>
          </a:xfrm>
          <a:prstGeom prst="rect">
            <a:avLst/>
          </a:prstGeom>
        </p:spPr>
      </p:pic>
    </p:spTree>
    <p:extLst>
      <p:ext uri="{BB962C8B-B14F-4D97-AF65-F5344CB8AC3E}">
        <p14:creationId xmlns:p14="http://schemas.microsoft.com/office/powerpoint/2010/main" val="76429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28"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2831399" y="2193848"/>
            <a:ext cx="978408" cy="978408"/>
          </a:xfrm>
        </p:spPr>
        <p:txBody>
          <a:bodyPr/>
          <a:lstStyle/>
          <a:p>
            <a:r>
              <a:rPr lang="en-US" dirty="0"/>
              <a:t>1</a:t>
            </a:r>
          </a:p>
        </p:txBody>
      </p:sp>
      <p:sp>
        <p:nvSpPr>
          <p:cNvPr id="31"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6444683" y="2193848"/>
            <a:ext cx="978408" cy="978408"/>
          </a:xfrm>
        </p:spPr>
        <p:txBody>
          <a:bodyPr/>
          <a:lstStyle/>
          <a:p>
            <a:r>
              <a:rPr lang="en-US" dirty="0"/>
              <a:t>2</a:t>
            </a:r>
          </a:p>
        </p:txBody>
      </p:sp>
      <p:sp>
        <p:nvSpPr>
          <p:cNvPr id="33" name="Rectangle 1"/>
          <p:cNvSpPr>
            <a:spLocks noChangeArrowheads="1"/>
          </p:cNvSpPr>
          <p:nvPr/>
        </p:nvSpPr>
        <p:spPr bwMode="auto">
          <a:xfrm>
            <a:off x="6597083" y="40144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063" y="90100"/>
            <a:ext cx="2197592" cy="1313730"/>
          </a:xfrm>
          <a:prstGeom prst="rect">
            <a:avLst/>
          </a:prstGeom>
        </p:spPr>
      </p:pic>
      <p:sp>
        <p:nvSpPr>
          <p:cNvPr id="14" name="Rectangle 13"/>
          <p:cNvSpPr/>
          <p:nvPr/>
        </p:nvSpPr>
        <p:spPr>
          <a:xfrm>
            <a:off x="7920150" y="1459021"/>
            <a:ext cx="3708400" cy="523220"/>
          </a:xfrm>
          <a:prstGeom prst="rect">
            <a:avLst/>
          </a:prstGeom>
        </p:spPr>
        <p:txBody>
          <a:bodyPr wrap="square">
            <a:spAutoFit/>
          </a:bodyPr>
          <a:lstStyle/>
          <a:p>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Mean Squared Error</a:t>
            </a:r>
          </a:p>
        </p:txBody>
      </p:sp>
      <p:sp>
        <p:nvSpPr>
          <p:cNvPr id="7" name="Rectangle 6"/>
          <p:cNvSpPr/>
          <p:nvPr/>
        </p:nvSpPr>
        <p:spPr>
          <a:xfrm>
            <a:off x="1600200" y="3414237"/>
            <a:ext cx="3873500" cy="2308324"/>
          </a:xfrm>
          <a:prstGeom prst="rect">
            <a:avLst/>
          </a:prstGeom>
        </p:spPr>
        <p:txBody>
          <a:bodyPr wrap="square">
            <a:spAutoFit/>
          </a:bodyPr>
          <a:lstStyle/>
          <a:p>
            <a:pPr algn="just"/>
            <a:r>
              <a:rPr lang="en-US" b="1" dirty="0">
                <a:solidFill>
                  <a:schemeClr val="bg2"/>
                </a:solidFill>
                <a:latin typeface="Arial" panose="020B0604020202020204" pitchFamily="34" charset="0"/>
                <a:cs typeface="Arial" panose="020B0604020202020204" pitchFamily="34" charset="0"/>
              </a:rPr>
              <a:t>The  Mean Squared Error of an estimator measures the average of error squares i.e. the average squared difference between the estimated values and true value. It is a risk function, corresponding to the expected value of the squared error loss.</a:t>
            </a:r>
          </a:p>
        </p:txBody>
      </p:sp>
      <p:sp>
        <p:nvSpPr>
          <p:cNvPr id="9" name="Rectangle 8"/>
          <p:cNvSpPr/>
          <p:nvPr/>
        </p:nvSpPr>
        <p:spPr>
          <a:xfrm>
            <a:off x="5532550" y="3414237"/>
            <a:ext cx="4652850" cy="646331"/>
          </a:xfrm>
          <a:prstGeom prst="rect">
            <a:avLst/>
          </a:prstGeom>
        </p:spPr>
        <p:txBody>
          <a:bodyPr wrap="square">
            <a:spAutoFit/>
          </a:bodyPr>
          <a:lstStyle/>
          <a:p>
            <a:r>
              <a:rPr lang="en-US" b="1" dirty="0">
                <a:solidFill>
                  <a:schemeClr val="bg2"/>
                </a:solidFill>
                <a:latin typeface="Arial" panose="020B0604020202020204" pitchFamily="34" charset="0"/>
                <a:cs typeface="Arial" panose="020B0604020202020204" pitchFamily="34" charset="0"/>
              </a:rPr>
              <a:t>It is always non – negative and values close to zero are better.</a:t>
            </a:r>
          </a:p>
        </p:txBody>
      </p:sp>
      <p:pic>
        <p:nvPicPr>
          <p:cNvPr id="10" name="Picture 9"/>
          <p:cNvPicPr>
            <a:picLocks noChangeAspect="1"/>
          </p:cNvPicPr>
          <p:nvPr/>
        </p:nvPicPr>
        <p:blipFill>
          <a:blip r:embed="rId3"/>
          <a:stretch>
            <a:fillRect/>
          </a:stretch>
        </p:blipFill>
        <p:spPr>
          <a:xfrm>
            <a:off x="5634037" y="4291401"/>
            <a:ext cx="4094163" cy="1309300"/>
          </a:xfrm>
          <a:prstGeom prst="rect">
            <a:avLst/>
          </a:prstGeom>
        </p:spPr>
      </p:pic>
      <p:sp>
        <p:nvSpPr>
          <p:cNvPr id="15" name="TextBox 14"/>
          <p:cNvSpPr txBox="1"/>
          <p:nvPr/>
        </p:nvSpPr>
        <p:spPr>
          <a:xfrm>
            <a:off x="9564710" y="449723"/>
            <a:ext cx="2627290" cy="954107"/>
          </a:xfrm>
          <a:prstGeom prst="rect">
            <a:avLst/>
          </a:prstGeom>
          <a:noFill/>
        </p:spPr>
        <p:txBody>
          <a:bodyPr wrap="square" rtlCol="0">
            <a:spAutoFit/>
          </a:bodyPr>
          <a:lstStyle/>
          <a:p>
            <a:r>
              <a:rPr lang="en-US" sz="2800" b="1" dirty="0">
                <a:solidFill>
                  <a:schemeClr val="bg2"/>
                </a:solidFill>
                <a:latin typeface="+mj-lt"/>
                <a:ea typeface="+mj-ea"/>
                <a:cs typeface="+mj-cs"/>
              </a:rPr>
              <a:t>LINEAR</a:t>
            </a:r>
            <a:r>
              <a:rPr lang="en-US" sz="2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r>
              <a:rPr lang="en-US" sz="2800" b="1" dirty="0">
                <a:solidFill>
                  <a:schemeClr val="bg2"/>
                </a:solidFill>
                <a:latin typeface="+mj-lt"/>
                <a:ea typeface="+mj-ea"/>
                <a:cs typeface="+mj-cs"/>
              </a:rPr>
              <a:t>REGRESSION</a:t>
            </a:r>
          </a:p>
        </p:txBody>
      </p:sp>
    </p:spTree>
    <p:extLst>
      <p:ext uri="{BB962C8B-B14F-4D97-AF65-F5344CB8AC3E}">
        <p14:creationId xmlns:p14="http://schemas.microsoft.com/office/powerpoint/2010/main" val="96597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14</a:t>
            </a:fld>
            <a:endParaRPr lang="en-US" noProof="0" dirty="0"/>
          </a:p>
        </p:txBody>
      </p:sp>
      <p:sp>
        <p:nvSpPr>
          <p:cNvPr id="6" name="TextBox 5"/>
          <p:cNvSpPr txBox="1"/>
          <p:nvPr/>
        </p:nvSpPr>
        <p:spPr>
          <a:xfrm>
            <a:off x="934720" y="1056640"/>
            <a:ext cx="10170161" cy="954107"/>
          </a:xfrm>
          <a:prstGeom prst="rect">
            <a:avLst/>
          </a:prstGeom>
          <a:noFill/>
        </p:spPr>
        <p:txBody>
          <a:bodyPr wrap="square" rtlCol="0">
            <a:spAutoFit/>
          </a:bodyPr>
          <a:lstStyle/>
          <a:p>
            <a:pPr algn="just"/>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decision tree is a decision support tool that uses a tree-like model of decisions and their possible consequences, including chance event outcomes, resource costs, and utility. It is one way to display an algorithm that only contains conditional control statements.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 y="2091730"/>
            <a:ext cx="10012580" cy="320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720" y="5431155"/>
            <a:ext cx="85344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403797" y="243159"/>
            <a:ext cx="8397026" cy="523220"/>
          </a:xfrm>
          <a:prstGeom prst="rect">
            <a:avLst/>
          </a:prstGeom>
          <a:noFill/>
        </p:spPr>
        <p:txBody>
          <a:bodyPr wrap="square" rtlCol="0">
            <a:spAutoFit/>
          </a:bodyPr>
          <a:lstStyle/>
          <a:p>
            <a:pPr algn="ctr"/>
            <a:r>
              <a:rPr lang="en-US" sz="2800" b="1" dirty="0">
                <a:solidFill>
                  <a:schemeClr val="bg2"/>
                </a:solidFill>
                <a:latin typeface="+mj-lt"/>
                <a:ea typeface="+mj-ea"/>
                <a:cs typeface="+mj-cs"/>
              </a:rPr>
              <a:t>DECISION TREE</a:t>
            </a:r>
          </a:p>
        </p:txBody>
      </p:sp>
    </p:spTree>
    <p:extLst>
      <p:ext uri="{BB962C8B-B14F-4D97-AF65-F5344CB8AC3E}">
        <p14:creationId xmlns:p14="http://schemas.microsoft.com/office/powerpoint/2010/main" val="65233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167" b="4167"/>
          <a:stretch>
            <a:fillRect/>
          </a:stretch>
        </p:blipFill>
        <p:spPr>
          <a:xfrm>
            <a:off x="1" y="2966720"/>
            <a:ext cx="11612880" cy="2783840"/>
          </a:xfrm>
        </p:spPr>
      </p:pic>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Gradient Boosting</a:t>
            </a:r>
          </a:p>
        </p:txBody>
      </p:sp>
      <p:sp>
        <p:nvSpPr>
          <p:cNvPr id="4" name="Text Placeholder 3"/>
          <p:cNvSpPr>
            <a:spLocks noGrp="1"/>
          </p:cNvSpPr>
          <p:nvPr>
            <p:ph type="body" idx="1"/>
          </p:nvPr>
        </p:nvSpPr>
        <p:spPr>
          <a:xfrm>
            <a:off x="2032000" y="1759566"/>
            <a:ext cx="8849360" cy="569085"/>
          </a:xfrm>
        </p:spPr>
        <p:txBody>
          <a:bodyPr>
            <a:noAutofit/>
          </a:bodyPr>
          <a:lstStyle/>
          <a:p>
            <a:r>
              <a:rPr lang="en-US" dirty="0">
                <a:solidFill>
                  <a:schemeClr val="bg2"/>
                </a:solidFill>
                <a:latin typeface="Arial" pitchFamily="34" charset="0"/>
                <a:cs typeface="Arial" pitchFamily="34" charset="0"/>
              </a:rPr>
              <a:t>Gradient boosting is a machine learning technique for regression and classification problems, which produces a prediction model in the form of an ensemble of weak prediction models, typically decision trees.</a:t>
            </a:r>
          </a:p>
          <a:p>
            <a:br>
              <a:rPr lang="en-US" sz="1600" b="0" dirty="0"/>
            </a:br>
            <a:endParaRPr lang="en-US" sz="1600" b="0" dirty="0"/>
          </a:p>
        </p:txBody>
      </p:sp>
      <p:sp>
        <p:nvSpPr>
          <p:cNvPr id="7" name="Slide Number Placeholder 6"/>
          <p:cNvSpPr>
            <a:spLocks noGrp="1"/>
          </p:cNvSpPr>
          <p:nvPr>
            <p:ph type="sldNum" sz="quarter" idx="12"/>
          </p:nvPr>
        </p:nvSpPr>
        <p:spPr/>
        <p:txBody>
          <a:bodyPr/>
          <a:lstStyle/>
          <a:p>
            <a:fld id="{8D581BC7-E183-40DB-AC97-C19EA4EB8894}" type="slidenum">
              <a:rPr lang="en-US" noProof="0" smtClean="0"/>
              <a:t>15</a:t>
            </a:fld>
            <a:endParaRPr lang="en-US" noProof="0" dirty="0"/>
          </a:p>
        </p:txBody>
      </p:sp>
    </p:spTree>
    <p:extLst>
      <p:ext uri="{BB962C8B-B14F-4D97-AF65-F5344CB8AC3E}">
        <p14:creationId xmlns:p14="http://schemas.microsoft.com/office/powerpoint/2010/main" val="105884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noProof="0" smtClean="0"/>
              <a:pPr/>
              <a:t>16</a:t>
            </a:fld>
            <a:endParaRPr lang="en-US" noProof="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 y="1538288"/>
            <a:ext cx="84105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3" y="2277428"/>
            <a:ext cx="106203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 y="2802255"/>
            <a:ext cx="54959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73" y="3310573"/>
            <a:ext cx="115062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3" y="5196840"/>
            <a:ext cx="9191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0073" y="538480"/>
            <a:ext cx="5753100" cy="646331"/>
          </a:xfrm>
          <a:prstGeom prst="rect">
            <a:avLst/>
          </a:prstGeom>
          <a:noFill/>
        </p:spPr>
        <p:txBody>
          <a:bodyPr wrap="square" rtlCol="0">
            <a:spAutoFit/>
          </a:bodyPr>
          <a:lstStyle/>
          <a:p>
            <a:r>
              <a:rPr lang="en-US" sz="3600" b="1" dirty="0">
                <a:solidFill>
                  <a:schemeClr val="bg2"/>
                </a:solidFill>
                <a:effectLst>
                  <a:outerShdw blurRad="38100" dist="38100" dir="2700000" algn="tl">
                    <a:srgbClr val="000000">
                      <a:alpha val="43137"/>
                    </a:srgbClr>
                  </a:outerShdw>
                </a:effectLst>
                <a:latin typeface="+mj-lt"/>
              </a:rPr>
              <a:t>Gradient Boosting</a:t>
            </a:r>
          </a:p>
        </p:txBody>
      </p:sp>
    </p:spTree>
    <p:extLst>
      <p:ext uri="{BB962C8B-B14F-4D97-AF65-F5344CB8AC3E}">
        <p14:creationId xmlns:p14="http://schemas.microsoft.com/office/powerpoint/2010/main" val="300084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76103CC-F2FF-43DD-AA91-9C42ACEBF6E4}"/>
              </a:ext>
            </a:extLst>
          </p:cNvPr>
          <p:cNvSpPr>
            <a:spLocks noGrp="1"/>
          </p:cNvSpPr>
          <p:nvPr>
            <p:ph type="title"/>
          </p:nvPr>
        </p:nvSpPr>
        <p:spPr>
          <a:xfrm>
            <a:off x="3863976" y="696584"/>
            <a:ext cx="4464049" cy="569086"/>
          </a:xfrm>
        </p:spPr>
        <p:txBody>
          <a:bodyPr/>
          <a:lstStyle/>
          <a:p>
            <a:r>
              <a:rPr lang="en-US" dirty="0">
                <a:effectLst>
                  <a:outerShdw blurRad="38100" dist="38100" dir="2700000" algn="tl">
                    <a:srgbClr val="000000">
                      <a:alpha val="43137"/>
                    </a:srgbClr>
                  </a:outerShdw>
                </a:effectLst>
              </a:rPr>
              <a:t>RANDOM FOREST</a:t>
            </a:r>
          </a:p>
        </p:txBody>
      </p:sp>
      <p:sp>
        <p:nvSpPr>
          <p:cNvPr id="20" name="Text Placeholder 19">
            <a:extLst>
              <a:ext uri="{FF2B5EF4-FFF2-40B4-BE49-F238E27FC236}">
                <a16:creationId xmlns:a16="http://schemas.microsoft.com/office/drawing/2014/main" id="{DBECEA01-C39A-4E2F-8AC2-36D29F1EF41B}"/>
              </a:ext>
            </a:extLst>
          </p:cNvPr>
          <p:cNvSpPr>
            <a:spLocks noGrp="1"/>
          </p:cNvSpPr>
          <p:nvPr>
            <p:ph type="body" idx="1"/>
          </p:nvPr>
        </p:nvSpPr>
        <p:spPr>
          <a:xfrm>
            <a:off x="180442" y="1983086"/>
            <a:ext cx="11803739" cy="1158962"/>
          </a:xfrm>
        </p:spPr>
        <p:txBody>
          <a:bodyPr/>
          <a:lstStyle/>
          <a:p>
            <a:r>
              <a:rPr lang="en-US">
                <a:solidFill>
                  <a:schemeClr val="bg2"/>
                </a:solidFill>
                <a:latin typeface="Arial" panose="020B0604020202020204" pitchFamily="34" charset="0"/>
                <a:cs typeface="Arial" panose="020B0604020202020204" pitchFamily="34" charset="0"/>
              </a:rPr>
              <a:t>Random Forest Classifier is an ensemble algorithm, which creates a set of decision trees from a randomly selected subset of the training set, which then aggregates the votes from different decision trees to decide the final class of the test object</a:t>
            </a:r>
          </a:p>
          <a:p>
            <a:endParaRPr lang="en-US" dirty="0"/>
          </a:p>
        </p:txBody>
      </p:sp>
      <p:sp>
        <p:nvSpPr>
          <p:cNvPr id="6" name="Slide Number Placeholder 5">
            <a:extLst>
              <a:ext uri="{FF2B5EF4-FFF2-40B4-BE49-F238E27FC236}">
                <a16:creationId xmlns:a16="http://schemas.microsoft.com/office/drawing/2014/main" id="{12382016-5C28-4015-A082-B172CC773E0A}"/>
              </a:ext>
            </a:extLst>
          </p:cNvPr>
          <p:cNvSpPr>
            <a:spLocks noGrp="1"/>
          </p:cNvSpPr>
          <p:nvPr>
            <p:ph type="sldNum" sz="quarter" idx="12"/>
          </p:nvPr>
        </p:nvSpPr>
        <p:spPr>
          <a:xfrm>
            <a:off x="778643" y="5879656"/>
            <a:ext cx="354492" cy="297307"/>
          </a:xfrm>
        </p:spPr>
        <p:txBody>
          <a:bodyPr/>
          <a:lstStyle/>
          <a:p>
            <a:fld id="{8D581BC7-E183-40DB-AC97-C19EA4EB8894}" type="slidenum">
              <a:rPr lang="en-US" noProof="0" smtClean="0"/>
              <a:t>17</a:t>
            </a:fld>
            <a:endParaRPr lang="en-US" noProof="0" dirty="0"/>
          </a:p>
        </p:txBody>
      </p:sp>
      <p:pic>
        <p:nvPicPr>
          <p:cNvPr id="41" name="Picture Placeholder 40">
            <a:extLst>
              <a:ext uri="{FF2B5EF4-FFF2-40B4-BE49-F238E27FC236}">
                <a16:creationId xmlns:a16="http://schemas.microsoft.com/office/drawing/2014/main" id="{22E34DE0-99F8-4798-9F71-EB166E52F2D7}"/>
              </a:ext>
            </a:extLst>
          </p:cNvPr>
          <p:cNvPicPr>
            <a:picLocks noGrp="1" noChangeAspect="1"/>
          </p:cNvPicPr>
          <p:nvPr>
            <p:ph type="pic" sz="quarter" idx="15"/>
          </p:nvPr>
        </p:nvPicPr>
        <p:blipFill>
          <a:blip r:embed="rId2"/>
          <a:srcRect l="489" r="489"/>
          <a:stretch>
            <a:fillRect/>
          </a:stretch>
        </p:blipFill>
        <p:spPr>
          <a:xfrm>
            <a:off x="180442" y="5572445"/>
            <a:ext cx="3051273" cy="490152"/>
          </a:xfrm>
          <a:prstGeom prst="rect">
            <a:avLst/>
          </a:prstGeom>
        </p:spPr>
      </p:pic>
      <p:pic>
        <p:nvPicPr>
          <p:cNvPr id="36" name="Picture 35">
            <a:extLst>
              <a:ext uri="{FF2B5EF4-FFF2-40B4-BE49-F238E27FC236}">
                <a16:creationId xmlns:a16="http://schemas.microsoft.com/office/drawing/2014/main" id="{FF6A2865-7C7E-4DF8-8665-BC754C3C87C0}"/>
              </a:ext>
            </a:extLst>
          </p:cNvPr>
          <p:cNvPicPr>
            <a:picLocks noChangeAspect="1"/>
          </p:cNvPicPr>
          <p:nvPr/>
        </p:nvPicPr>
        <p:blipFill>
          <a:blip r:embed="rId3"/>
          <a:stretch>
            <a:fillRect/>
          </a:stretch>
        </p:blipFill>
        <p:spPr>
          <a:xfrm>
            <a:off x="180442" y="3235023"/>
            <a:ext cx="11332685" cy="921341"/>
          </a:xfrm>
          <a:prstGeom prst="rect">
            <a:avLst/>
          </a:prstGeom>
        </p:spPr>
      </p:pic>
      <p:pic>
        <p:nvPicPr>
          <p:cNvPr id="40" name="Picture 39">
            <a:extLst>
              <a:ext uri="{FF2B5EF4-FFF2-40B4-BE49-F238E27FC236}">
                <a16:creationId xmlns:a16="http://schemas.microsoft.com/office/drawing/2014/main" id="{653BE804-4B15-4448-9041-C55D44331416}"/>
              </a:ext>
            </a:extLst>
          </p:cNvPr>
          <p:cNvPicPr>
            <a:picLocks noChangeAspect="1"/>
          </p:cNvPicPr>
          <p:nvPr/>
        </p:nvPicPr>
        <p:blipFill>
          <a:blip r:embed="rId4"/>
          <a:stretch>
            <a:fillRect/>
          </a:stretch>
        </p:blipFill>
        <p:spPr>
          <a:xfrm>
            <a:off x="180442" y="4323363"/>
            <a:ext cx="7553858" cy="1082082"/>
          </a:xfrm>
          <a:prstGeom prst="rect">
            <a:avLst/>
          </a:prstGeom>
        </p:spPr>
      </p:pic>
    </p:spTree>
    <p:extLst>
      <p:ext uri="{BB962C8B-B14F-4D97-AF65-F5344CB8AC3E}">
        <p14:creationId xmlns:p14="http://schemas.microsoft.com/office/powerpoint/2010/main" val="51894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B04E4AA-2702-41E2-A93D-59191498C77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OBSERVATIONS</a:t>
            </a:r>
          </a:p>
        </p:txBody>
      </p:sp>
      <p:sp>
        <p:nvSpPr>
          <p:cNvPr id="4" name="Date Placeholder 3">
            <a:extLst>
              <a:ext uri="{FF2B5EF4-FFF2-40B4-BE49-F238E27FC236}">
                <a16:creationId xmlns:a16="http://schemas.microsoft.com/office/drawing/2014/main" id="{9A1994AB-4967-4CE7-826E-4C98035236B7}"/>
              </a:ext>
            </a:extLst>
          </p:cNvPr>
          <p:cNvSpPr>
            <a:spLocks noGrp="1"/>
          </p:cNvSpPr>
          <p:nvPr>
            <p:ph type="dt" sz="half" idx="10"/>
          </p:nvPr>
        </p:nvSpPr>
        <p:spPr/>
        <p:txBody>
          <a:bodyPr/>
          <a:lstStyle/>
          <a:p>
            <a:r>
              <a:rPr lang="en-US" noProof="0"/>
              <a:t>MM.DD.20XX</a:t>
            </a:r>
            <a:endParaRPr lang="en-US" noProof="0" dirty="0"/>
          </a:p>
        </p:txBody>
      </p:sp>
      <p:sp>
        <p:nvSpPr>
          <p:cNvPr id="5" name="Footer Placeholder 4">
            <a:extLst>
              <a:ext uri="{FF2B5EF4-FFF2-40B4-BE49-F238E27FC236}">
                <a16:creationId xmlns:a16="http://schemas.microsoft.com/office/drawing/2014/main" id="{049EFAE3-5A53-418B-AA51-F950AF3AEA0A}"/>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7E01CFF-6BF4-4AE3-A817-116F374F2C0D}"/>
              </a:ext>
            </a:extLst>
          </p:cNvPr>
          <p:cNvSpPr>
            <a:spLocks noGrp="1"/>
          </p:cNvSpPr>
          <p:nvPr>
            <p:ph type="sldNum" sz="quarter" idx="12"/>
          </p:nvPr>
        </p:nvSpPr>
        <p:spPr/>
        <p:txBody>
          <a:bodyPr/>
          <a:lstStyle/>
          <a:p>
            <a:fld id="{8D581BC7-E183-40DB-AC97-C19EA4EB8894}" type="slidenum">
              <a:rPr lang="en-US" noProof="0" smtClean="0"/>
              <a:t>18</a:t>
            </a:fld>
            <a:endParaRPr lang="en-US" noProof="0" dirty="0"/>
          </a:p>
        </p:txBody>
      </p:sp>
      <p:sp>
        <p:nvSpPr>
          <p:cNvPr id="12" name="Content Placeholder 11">
            <a:extLst>
              <a:ext uri="{FF2B5EF4-FFF2-40B4-BE49-F238E27FC236}">
                <a16:creationId xmlns:a16="http://schemas.microsoft.com/office/drawing/2014/main" id="{BB1A28F4-2D0F-4FCB-A459-41DE4A5B095F}"/>
              </a:ext>
            </a:extLst>
          </p:cNvPr>
          <p:cNvSpPr>
            <a:spLocks noGrp="1"/>
          </p:cNvSpPr>
          <p:nvPr>
            <p:ph idx="1"/>
          </p:nvPr>
        </p:nvSpPr>
        <p:spPr/>
        <p:txBody>
          <a:bodyPr>
            <a:normAutofit/>
          </a:bodyPr>
          <a:lstStyle/>
          <a:p>
            <a:pPr algn="just"/>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 the whole predictive analysis of Black Friday, we are predicting the customer purchase with respect to the input attributes.</a:t>
            </a:r>
          </a:p>
          <a:p>
            <a:pPr algn="just"/>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As explained, the graph shows that occupation value 12 purchased  more as compared to others, coming to the marital status both single and  married people purchased similarly.</a:t>
            </a:r>
          </a:p>
          <a:p>
            <a:pPr algn="just"/>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Marital status- Surprisingly, Male purchased more compared to the female. Age between the 51-55 bought more products.</a:t>
            </a:r>
          </a:p>
          <a:p>
            <a:pPr algn="just"/>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People in the city C and people who stayed in a city for 2 years purchased compared to others.</a:t>
            </a:r>
          </a:p>
          <a:p>
            <a:pPr algn="just"/>
            <a:r>
              <a:rPr lang="en-US" sz="2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Finally,  product 10 in products category 1 and also in product  category2. In category 3 product 3 got more purchased.  </a:t>
            </a:r>
          </a:p>
          <a:p>
            <a:pPr algn="just"/>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408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66D11202-C0C9-4B98-9EF2-28E954927070}"/>
              </a:ext>
            </a:extLst>
          </p:cNvPr>
          <p:cNvSpPr>
            <a:spLocks noGrp="1"/>
          </p:cNvSpPr>
          <p:nvPr>
            <p:ph type="title"/>
          </p:nvPr>
        </p:nvSpPr>
        <p:spPr>
          <a:xfrm>
            <a:off x="111719" y="2177240"/>
            <a:ext cx="4859526" cy="1177174"/>
          </a:xfrm>
        </p:spPr>
        <p:txBody>
          <a:bodyPr>
            <a:normAutofit/>
          </a:bodyPr>
          <a:lstStyle/>
          <a:p>
            <a:r>
              <a:rPr lang="en-US" sz="3200" dirty="0"/>
              <a:t>ACCURACY(CONTD…)</a:t>
            </a:r>
          </a:p>
        </p:txBody>
      </p:sp>
      <p:sp>
        <p:nvSpPr>
          <p:cNvPr id="20" name="Text Placeholder 19">
            <a:extLst>
              <a:ext uri="{FF2B5EF4-FFF2-40B4-BE49-F238E27FC236}">
                <a16:creationId xmlns:a16="http://schemas.microsoft.com/office/drawing/2014/main" id="{BAA41B35-C710-4456-ADD0-89CBF96C2465}"/>
              </a:ext>
            </a:extLst>
          </p:cNvPr>
          <p:cNvSpPr>
            <a:spLocks noGrp="1"/>
          </p:cNvSpPr>
          <p:nvPr>
            <p:ph type="body" idx="1"/>
          </p:nvPr>
        </p:nvSpPr>
        <p:spPr>
          <a:xfrm>
            <a:off x="131311" y="3507862"/>
            <a:ext cx="4168311" cy="762980"/>
          </a:xfrm>
        </p:spPr>
        <p:txBody>
          <a:bodyPr/>
          <a:lstStyle/>
          <a:p>
            <a:r>
              <a:rPr lang="en-US" dirty="0">
                <a:effectLst>
                  <a:outerShdw blurRad="38100" dist="38100" dir="2700000" algn="tl">
                    <a:srgbClr val="000000">
                      <a:alpha val="43137"/>
                    </a:srgbClr>
                  </a:outerShdw>
                </a:effectLst>
              </a:rPr>
              <a:t>Random forest regression acquired better results than the Linear Regression.</a:t>
            </a:r>
          </a:p>
        </p:txBody>
      </p:sp>
      <p:sp>
        <p:nvSpPr>
          <p:cNvPr id="7" name="Slide Number Placeholder 6">
            <a:extLst>
              <a:ext uri="{FF2B5EF4-FFF2-40B4-BE49-F238E27FC236}">
                <a16:creationId xmlns:a16="http://schemas.microsoft.com/office/drawing/2014/main" id="{13E4BD61-8384-4552-B095-BB0454FEDB8D}"/>
              </a:ext>
            </a:extLst>
          </p:cNvPr>
          <p:cNvSpPr>
            <a:spLocks noGrp="1"/>
          </p:cNvSpPr>
          <p:nvPr>
            <p:ph type="sldNum" sz="quarter" idx="12"/>
          </p:nvPr>
        </p:nvSpPr>
        <p:spPr/>
        <p:txBody>
          <a:bodyPr/>
          <a:lstStyle/>
          <a:p>
            <a:fld id="{8D581BC7-E183-40DB-AC97-C19EA4EB8894}" type="slidenum">
              <a:rPr lang="en-US" noProof="0" smtClean="0"/>
              <a:t>19</a:t>
            </a:fld>
            <a:endParaRPr lang="en-US" noProof="0" dirty="0"/>
          </a:p>
        </p:txBody>
      </p:sp>
      <p:sp>
        <p:nvSpPr>
          <p:cNvPr id="22" name="Text Placeholder 21">
            <a:extLst>
              <a:ext uri="{FF2B5EF4-FFF2-40B4-BE49-F238E27FC236}">
                <a16:creationId xmlns:a16="http://schemas.microsoft.com/office/drawing/2014/main" id="{B1209D05-CE59-436E-9826-985B54C5635C}"/>
              </a:ext>
            </a:extLst>
          </p:cNvPr>
          <p:cNvSpPr>
            <a:spLocks noGrp="1"/>
          </p:cNvSpPr>
          <p:nvPr>
            <p:ph type="body" idx="33"/>
          </p:nvPr>
        </p:nvSpPr>
        <p:spPr>
          <a:xfrm>
            <a:off x="5267325" y="2177240"/>
            <a:ext cx="6086475" cy="666168"/>
          </a:xfrm>
        </p:spPr>
        <p:txBody>
          <a:bodyPr/>
          <a:lstStyle/>
          <a:p>
            <a:r>
              <a:rPr lang="en-US" sz="1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Accuracy checking on train and test data with python results.</a:t>
            </a:r>
          </a:p>
          <a:p>
            <a:endParaRPr lang="en-US" dirty="0"/>
          </a:p>
        </p:txBody>
      </p:sp>
      <p:pic>
        <p:nvPicPr>
          <p:cNvPr id="9" name="Picture 8">
            <a:extLst>
              <a:ext uri="{FF2B5EF4-FFF2-40B4-BE49-F238E27FC236}">
                <a16:creationId xmlns:a16="http://schemas.microsoft.com/office/drawing/2014/main" id="{16785A2A-F48A-4AFA-BCC5-06BF222188FA}"/>
              </a:ext>
            </a:extLst>
          </p:cNvPr>
          <p:cNvPicPr>
            <a:picLocks noChangeAspect="1"/>
          </p:cNvPicPr>
          <p:nvPr/>
        </p:nvPicPr>
        <p:blipFill>
          <a:blip r:embed="rId2"/>
          <a:stretch>
            <a:fillRect/>
          </a:stretch>
        </p:blipFill>
        <p:spPr>
          <a:xfrm>
            <a:off x="5421872" y="3354414"/>
            <a:ext cx="6097905" cy="741325"/>
          </a:xfrm>
          <a:prstGeom prst="rect">
            <a:avLst/>
          </a:prstGeom>
        </p:spPr>
      </p:pic>
      <p:pic>
        <p:nvPicPr>
          <p:cNvPr id="10" name="Picture 9">
            <a:extLst>
              <a:ext uri="{FF2B5EF4-FFF2-40B4-BE49-F238E27FC236}">
                <a16:creationId xmlns:a16="http://schemas.microsoft.com/office/drawing/2014/main" id="{0C23B7E6-062F-456B-BE58-1CA8C79CCFEB}"/>
              </a:ext>
            </a:extLst>
          </p:cNvPr>
          <p:cNvPicPr>
            <a:picLocks noChangeAspect="1"/>
          </p:cNvPicPr>
          <p:nvPr/>
        </p:nvPicPr>
        <p:blipFill>
          <a:blip r:embed="rId3"/>
          <a:stretch>
            <a:fillRect/>
          </a:stretch>
        </p:blipFill>
        <p:spPr>
          <a:xfrm>
            <a:off x="5421872" y="4569679"/>
            <a:ext cx="5099772" cy="540327"/>
          </a:xfrm>
          <a:prstGeom prst="rect">
            <a:avLst/>
          </a:prstGeom>
        </p:spPr>
      </p:pic>
    </p:spTree>
    <p:extLst>
      <p:ext uri="{BB962C8B-B14F-4D97-AF65-F5344CB8AC3E}">
        <p14:creationId xmlns:p14="http://schemas.microsoft.com/office/powerpoint/2010/main" val="262442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13196" y="707529"/>
            <a:ext cx="4494133" cy="569086"/>
          </a:xfrm>
        </p:spPr>
        <p:txBody>
          <a:bodyPr/>
          <a:lstStyle/>
          <a:p>
            <a:r>
              <a:rPr lang="en-US" dirty="0"/>
              <a:t>CONTENT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241023" y="2624586"/>
            <a:ext cx="1209357" cy="640080"/>
          </a:xfrm>
        </p:spPr>
        <p:txBody>
          <a:bodyPr/>
          <a:lstStyle/>
          <a:p>
            <a:r>
              <a:rPr lang="en-US" dirty="0"/>
              <a:t> 1</a:t>
            </a:r>
            <a:br>
              <a:rPr lang="en-US" dirty="0"/>
            </a:br>
            <a:endParaRPr lang="en-US"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46" r="1446"/>
          <a:stretch>
            <a:fillRect/>
          </a:stretch>
        </p:blipFill>
        <p:spPr>
          <a:xfrm>
            <a:off x="1130340" y="2466656"/>
            <a:ext cx="640080" cy="658368"/>
          </a:xfrm>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2113183" y="2475800"/>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4783230" y="2466656"/>
            <a:ext cx="1209357" cy="640080"/>
          </a:xfrm>
        </p:spPr>
        <p:txBody>
          <a:bodyPr/>
          <a:lstStyle/>
          <a:p>
            <a:r>
              <a:rPr lang="en-US" dirty="0"/>
              <a:t> 2</a:t>
            </a:r>
            <a:br>
              <a:rPr lang="en-US" dirty="0"/>
            </a:br>
            <a:endParaRPr lang="en-US"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a:xfrm>
            <a:off x="5614713" y="2295402"/>
            <a:ext cx="640080" cy="658368"/>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6667668" y="2313690"/>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WRANGLING</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4783229" y="4188252"/>
            <a:ext cx="1209357" cy="640080"/>
          </a:xfrm>
        </p:spPr>
        <p:txBody>
          <a:bodyPr/>
          <a:lstStyle/>
          <a:p>
            <a:r>
              <a:rPr lang="en-US" dirty="0"/>
              <a:t> 6</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329" r="1329"/>
          <a:stretch>
            <a:fillRect/>
          </a:stretch>
        </p:blipFill>
        <p:spPr>
          <a:xfrm>
            <a:off x="1117489" y="3261942"/>
            <a:ext cx="640080" cy="658368"/>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1947498" y="3271086"/>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LINEAR REGRESSION</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4783230" y="3280230"/>
            <a:ext cx="1209357" cy="640080"/>
          </a:xfrm>
        </p:spPr>
        <p:txBody>
          <a:bodyPr/>
          <a:lstStyle/>
          <a:p>
            <a:r>
              <a:rPr lang="en-US" dirty="0"/>
              <a:t> 4</a:t>
            </a:r>
          </a:p>
        </p:txBody>
      </p:sp>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a:xfrm>
            <a:off x="6667668" y="3125024"/>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RANDOM FOREST</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22"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73964" y="4188252"/>
            <a:ext cx="1209357" cy="640080"/>
          </a:xfrm>
        </p:spPr>
        <p:txBody>
          <a:bodyPr/>
          <a:lstStyle/>
          <a:p>
            <a:r>
              <a:rPr lang="en-US" dirty="0"/>
              <a:t> 5</a:t>
            </a:r>
          </a:p>
        </p:txBody>
      </p:sp>
      <p:sp>
        <p:nvSpPr>
          <p:cNvPr id="2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74578" y="3280230"/>
            <a:ext cx="1209357" cy="640080"/>
          </a:xfrm>
        </p:spPr>
        <p:txBody>
          <a:bodyPr/>
          <a:lstStyle/>
          <a:p>
            <a:r>
              <a:rPr lang="en-US" dirty="0"/>
              <a:t>   3</a:t>
            </a:r>
          </a:p>
        </p:txBody>
      </p:sp>
      <p:sp>
        <p:nvSpPr>
          <p:cNvPr id="24"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73963" y="4970698"/>
            <a:ext cx="1209357" cy="640080"/>
          </a:xfrm>
        </p:spPr>
        <p:txBody>
          <a:bodyPr/>
          <a:lstStyle/>
          <a:p>
            <a:r>
              <a:rPr lang="en-US" dirty="0"/>
              <a:t> 7</a:t>
            </a:r>
          </a:p>
        </p:txBody>
      </p:sp>
      <p:pic>
        <p:nvPicPr>
          <p:cNvPr id="26"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329" r="1329"/>
          <a:stretch>
            <a:fillRect/>
          </a:stretch>
        </p:blipFill>
        <p:spPr>
          <a:xfrm>
            <a:off x="1117489" y="4828332"/>
            <a:ext cx="640080" cy="658368"/>
          </a:xfrm>
        </p:spPr>
      </p:pic>
      <p:pic>
        <p:nvPicPr>
          <p:cNvPr id="2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46" r="1446"/>
          <a:stretch>
            <a:fillRect/>
          </a:stretch>
        </p:blipFill>
        <p:spPr>
          <a:xfrm>
            <a:off x="1126787" y="4033046"/>
            <a:ext cx="640080" cy="658368"/>
          </a:xfrm>
        </p:spPr>
      </p:pic>
      <p:pic>
        <p:nvPicPr>
          <p:cNvPr id="28"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a:xfrm>
            <a:off x="5571737" y="4024596"/>
            <a:ext cx="640080" cy="658368"/>
          </a:xfrm>
        </p:spPr>
      </p:pic>
      <p:pic>
        <p:nvPicPr>
          <p:cNvPr id="29"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a:xfrm>
            <a:off x="5571737" y="3160873"/>
            <a:ext cx="640080" cy="658368"/>
          </a:xfrm>
        </p:spPr>
      </p:pic>
      <p:sp>
        <p:nvSpPr>
          <p:cNvPr id="30"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1947498" y="4130970"/>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DECISION TREE</a:t>
            </a:r>
          </a:p>
        </p:txBody>
      </p:sp>
      <p:sp>
        <p:nvSpPr>
          <p:cNvPr id="3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1947498" y="4821858"/>
            <a:ext cx="2670048"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CONCLUSION</a:t>
            </a:r>
          </a:p>
        </p:txBody>
      </p:sp>
      <p:sp>
        <p:nvSpPr>
          <p:cNvPr id="32"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6413196" y="3990845"/>
            <a:ext cx="2924520" cy="640080"/>
          </a:xfrm>
        </p:spPr>
        <p:txBody>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GRADIENT BOOSTING</a:t>
            </a:r>
          </a:p>
        </p:txBody>
      </p:sp>
    </p:spTree>
    <p:extLst>
      <p:ext uri="{BB962C8B-B14F-4D97-AF65-F5344CB8AC3E}">
        <p14:creationId xmlns:p14="http://schemas.microsoft.com/office/powerpoint/2010/main" val="400607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20</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28"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2831399" y="2193848"/>
            <a:ext cx="978408" cy="978408"/>
          </a:xfrm>
        </p:spPr>
        <p:txBody>
          <a:bodyPr/>
          <a:lstStyle/>
          <a:p>
            <a:r>
              <a:rPr lang="en-US" dirty="0"/>
              <a:t>1</a:t>
            </a:r>
          </a:p>
        </p:txBody>
      </p:sp>
      <p:sp>
        <p:nvSpPr>
          <p:cNvPr id="31"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6444683" y="2193848"/>
            <a:ext cx="978408" cy="978408"/>
          </a:xfrm>
        </p:spPr>
        <p:txBody>
          <a:bodyPr/>
          <a:lstStyle/>
          <a:p>
            <a:r>
              <a:rPr lang="en-US" dirty="0"/>
              <a:t>2</a:t>
            </a:r>
          </a:p>
        </p:txBody>
      </p:sp>
      <p:sp>
        <p:nvSpPr>
          <p:cNvPr id="33" name="Rectangle 1"/>
          <p:cNvSpPr>
            <a:spLocks noChangeArrowheads="1"/>
          </p:cNvSpPr>
          <p:nvPr/>
        </p:nvSpPr>
        <p:spPr bwMode="auto">
          <a:xfrm>
            <a:off x="6597083" y="40144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760113" y="3627824"/>
            <a:ext cx="3344150" cy="2677656"/>
          </a:xfrm>
          <a:prstGeom prst="rect">
            <a:avLst/>
          </a:prstGeom>
        </p:spPr>
        <p:txBody>
          <a:bodyPr wrap="square">
            <a:spAutoFit/>
          </a:bodyPr>
          <a:lstStyle/>
          <a:p>
            <a:r>
              <a:rPr lang="en-US" sz="24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 have used Linear regression, Decision Tree, Random Forest and Gradient Boosting to predict the purchase of customers.</a:t>
            </a:r>
          </a:p>
        </p:txBody>
      </p:sp>
      <p:sp>
        <p:nvSpPr>
          <p:cNvPr id="6" name="Rectangle 5"/>
          <p:cNvSpPr/>
          <p:nvPr/>
        </p:nvSpPr>
        <p:spPr>
          <a:xfrm>
            <a:off x="5375912" y="3691235"/>
            <a:ext cx="3394601" cy="2308324"/>
          </a:xfrm>
          <a:prstGeom prst="rect">
            <a:avLst/>
          </a:prstGeom>
        </p:spPr>
        <p:txBody>
          <a:bodyPr wrap="square">
            <a:spAutoFit/>
          </a:bodyPr>
          <a:lstStyle/>
          <a:p>
            <a:r>
              <a:rPr lang="en-US" sz="24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After doing the analysis, Random Forest is good for the Black Friday prediction purchase analysis.</a:t>
            </a:r>
          </a:p>
        </p:txBody>
      </p:sp>
    </p:spTree>
    <p:extLst>
      <p:ext uri="{BB962C8B-B14F-4D97-AF65-F5344CB8AC3E}">
        <p14:creationId xmlns:p14="http://schemas.microsoft.com/office/powerpoint/2010/main" val="144397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a:xfrm>
            <a:off x="809959" y="1546090"/>
            <a:ext cx="4846923" cy="1184409"/>
          </a:xfrm>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38200" y="365126"/>
            <a:ext cx="10515600" cy="1603374"/>
          </a:xfrm>
        </p:spPr>
        <p:txBody>
          <a:bodyPr/>
          <a:lstStyle/>
          <a:p>
            <a:r>
              <a:rPr lang="en-US" dirty="0"/>
              <a:t>ANY QUESTIONS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447800"/>
            <a:ext cx="7886700" cy="5257800"/>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234748" y="2160421"/>
            <a:ext cx="4786155" cy="804338"/>
          </a:xfrm>
        </p:spPr>
        <p:txBody>
          <a:bodyPr>
            <a:normAutofit fontScale="90000"/>
          </a:bodyPr>
          <a:lstStyle/>
          <a:p>
            <a:r>
              <a:rPr lang="en-US" dirty="0"/>
              <a:t>PROBLEM STATEMENT</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115910" y="3142444"/>
            <a:ext cx="5885645" cy="2550017"/>
          </a:xfrm>
        </p:spPr>
        <p:txBody>
          <a:bodyPr>
            <a:normAutofit/>
          </a:bodyPr>
          <a:lstStyle/>
          <a:p>
            <a:pPr marL="0" indent="0" algn="just">
              <a:buNone/>
            </a:pPr>
            <a:r>
              <a:rPr lang="en-US" sz="16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retail company “ABC Private Limited” wants to understand the customer purchase behavior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sz="1600"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city_type</a:t>
            </a:r>
            <a:r>
              <a:rPr lang="en-US" sz="16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stay_in_current_city</a:t>
            </a:r>
            <a:r>
              <a:rPr lang="en-US" sz="16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product details (</a:t>
            </a:r>
            <a:r>
              <a:rPr lang="en-US" sz="1600"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product_id</a:t>
            </a:r>
            <a:r>
              <a:rPr lang="en-US" sz="16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and product category) and total </a:t>
            </a:r>
            <a:r>
              <a:rPr lang="en-US" sz="1600"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purchase_amount</a:t>
            </a:r>
            <a:r>
              <a:rPr lang="en-US" sz="16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from last month.</a:t>
            </a:r>
          </a:p>
          <a:p>
            <a:pPr marL="0" indent="0">
              <a:buNone/>
            </a:pPr>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3</a:t>
            </a:fld>
            <a:endParaRPr lang="en-US"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058" y="1273565"/>
            <a:ext cx="5103814" cy="1358539"/>
          </a:xfrm>
        </p:spPr>
        <p:txBody>
          <a:bodyPr>
            <a:normAutofit/>
          </a:bodyPr>
          <a:lstStyle/>
          <a:p>
            <a:pPr>
              <a:lnSpc>
                <a:spcPts val="4320"/>
              </a:lnSpc>
              <a:spcAft>
                <a:spcPts val="300"/>
              </a:spcAft>
            </a:pPr>
            <a:r>
              <a:rPr lang="en-US" sz="3200" b="1" dirty="0"/>
              <a:t>ATTRIBUTES</a:t>
            </a:r>
            <a:endParaRPr lang="en-US" sz="3200" b="1" spc="0" dirty="0"/>
          </a:p>
        </p:txBody>
      </p:sp>
      <p:sp>
        <p:nvSpPr>
          <p:cNvPr id="5" name="TextBox 4"/>
          <p:cNvSpPr txBox="1"/>
          <p:nvPr/>
        </p:nvSpPr>
        <p:spPr>
          <a:xfrm>
            <a:off x="156802" y="2901953"/>
            <a:ext cx="2062318" cy="1200329"/>
          </a:xfrm>
          <a:prstGeom prst="rect">
            <a:avLst/>
          </a:prstGeom>
          <a:noFill/>
          <a:ln>
            <a:solidFill>
              <a:schemeClr val="bg2"/>
            </a:solidFill>
          </a:ln>
        </p:spPr>
        <p:txBody>
          <a:bodyPr wrap="square" rtlCol="0">
            <a:spAutoFit/>
          </a:bodyPr>
          <a:lstStyle/>
          <a:p>
            <a:r>
              <a:rPr lang="en-US" sz="24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Set : BLACK     FRIDAY</a:t>
            </a:r>
          </a:p>
        </p:txBody>
      </p:sp>
      <p:sp>
        <p:nvSpPr>
          <p:cNvPr id="7" name="TextBox 6"/>
          <p:cNvSpPr txBox="1"/>
          <p:nvPr/>
        </p:nvSpPr>
        <p:spPr>
          <a:xfrm>
            <a:off x="4119572" y="90149"/>
            <a:ext cx="1650163" cy="369332"/>
          </a:xfrm>
          <a:prstGeom prst="rect">
            <a:avLst/>
          </a:prstGeom>
          <a:noFill/>
          <a:ln>
            <a:solidFill>
              <a:schemeClr val="bg2"/>
            </a:solidFill>
          </a:ln>
        </p:spPr>
        <p:txBody>
          <a:bodyPr wrap="square" rtlCol="0">
            <a:spAutoFit/>
          </a:bodyPr>
          <a:lstStyle/>
          <a:p>
            <a:r>
              <a:rPr lang="en-US"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User_ID</a:t>
            </a:r>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
        <p:nvSpPr>
          <p:cNvPr id="8" name="TextBox 7"/>
          <p:cNvSpPr txBox="1"/>
          <p:nvPr/>
        </p:nvSpPr>
        <p:spPr>
          <a:xfrm>
            <a:off x="5690794" y="406848"/>
            <a:ext cx="1650163" cy="369332"/>
          </a:xfrm>
          <a:prstGeom prst="rect">
            <a:avLst/>
          </a:prstGeom>
          <a:noFill/>
          <a:ln>
            <a:solidFill>
              <a:schemeClr val="bg2"/>
            </a:solidFill>
          </a:ln>
        </p:spPr>
        <p:txBody>
          <a:bodyPr wrap="square" rtlCol="0">
            <a:spAutoFit/>
          </a:bodyPr>
          <a:lstStyle/>
          <a:p>
            <a:r>
              <a:rPr lang="en-US" b="1" dirty="0" err="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Product_ID</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extBox 8"/>
          <p:cNvSpPr txBox="1"/>
          <p:nvPr/>
        </p:nvSpPr>
        <p:spPr>
          <a:xfrm>
            <a:off x="6569552" y="1183537"/>
            <a:ext cx="1650163"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Gender</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p:cNvSpPr txBox="1"/>
          <p:nvPr/>
        </p:nvSpPr>
        <p:spPr>
          <a:xfrm>
            <a:off x="7735201" y="1918951"/>
            <a:ext cx="1650163"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Age	</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TextBox 10"/>
          <p:cNvSpPr txBox="1"/>
          <p:nvPr/>
        </p:nvSpPr>
        <p:spPr>
          <a:xfrm>
            <a:off x="8988010" y="2680122"/>
            <a:ext cx="2139326" cy="369332"/>
          </a:xfrm>
          <a:prstGeom prst="rect">
            <a:avLst/>
          </a:prstGeom>
          <a:noFill/>
          <a:ln>
            <a:solidFill>
              <a:schemeClr val="bg2"/>
            </a:solidFill>
          </a:ln>
        </p:spPr>
        <p:txBody>
          <a:bodyPr wrap="square" rtlCol="0">
            <a:spAutoFit/>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Occupation</a:t>
            </a:r>
          </a:p>
        </p:txBody>
      </p:sp>
      <p:sp>
        <p:nvSpPr>
          <p:cNvPr id="12" name="TextBox 11"/>
          <p:cNvSpPr txBox="1"/>
          <p:nvPr/>
        </p:nvSpPr>
        <p:spPr>
          <a:xfrm>
            <a:off x="9945482" y="3441293"/>
            <a:ext cx="2269191"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City_Category</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extBox 12"/>
          <p:cNvSpPr txBox="1"/>
          <p:nvPr/>
        </p:nvSpPr>
        <p:spPr>
          <a:xfrm>
            <a:off x="8963697" y="4077145"/>
            <a:ext cx="3716949" cy="646331"/>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Stay_In_Current_City_Years	</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4" name="TextBox 13"/>
          <p:cNvSpPr txBox="1"/>
          <p:nvPr/>
        </p:nvSpPr>
        <p:spPr>
          <a:xfrm>
            <a:off x="7735201" y="4913769"/>
            <a:ext cx="2160975"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Marital_Status</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5" name="TextBox 14"/>
          <p:cNvSpPr txBox="1"/>
          <p:nvPr/>
        </p:nvSpPr>
        <p:spPr>
          <a:xfrm>
            <a:off x="6610820" y="5542156"/>
            <a:ext cx="3051716"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Product_Category_1	</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TextBox 15"/>
          <p:cNvSpPr txBox="1"/>
          <p:nvPr/>
        </p:nvSpPr>
        <p:spPr>
          <a:xfrm>
            <a:off x="3856724" y="6111557"/>
            <a:ext cx="3452258"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Product_Category_2	</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TextBox 16"/>
          <p:cNvSpPr txBox="1"/>
          <p:nvPr/>
        </p:nvSpPr>
        <p:spPr>
          <a:xfrm>
            <a:off x="1555166" y="5400252"/>
            <a:ext cx="2946473" cy="369332"/>
          </a:xfrm>
          <a:prstGeom prst="rect">
            <a:avLst/>
          </a:prstGeom>
          <a:noFill/>
          <a:ln>
            <a:solidFill>
              <a:schemeClr val="bg2"/>
            </a:solidFill>
          </a:ln>
        </p:spPr>
        <p:txBody>
          <a:bodyPr wrap="square" rtlCol="0">
            <a:spAutoFit/>
          </a:bodyPr>
          <a:lstStyle/>
          <a:p>
            <a:r>
              <a:rPr lang="en-US" b="1">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Product_Category_3	</a:t>
            </a:r>
            <a:endPar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19" name="Straight Arrow Connector 18"/>
          <p:cNvCxnSpPr>
            <a:stCxn id="5" idx="3"/>
          </p:cNvCxnSpPr>
          <p:nvPr/>
        </p:nvCxnSpPr>
        <p:spPr>
          <a:xfrm flipV="1">
            <a:off x="2219120" y="526664"/>
            <a:ext cx="2335347" cy="297545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p:cNvCxnSpPr>
          <p:nvPr/>
        </p:nvCxnSpPr>
        <p:spPr>
          <a:xfrm flipV="1">
            <a:off x="2219120" y="796238"/>
            <a:ext cx="3744715" cy="270588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p:cNvCxnSpPr>
          <p:nvPr/>
        </p:nvCxnSpPr>
        <p:spPr>
          <a:xfrm flipV="1">
            <a:off x="2219120" y="1627980"/>
            <a:ext cx="4350433" cy="187413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p:cNvCxnSpPr>
          <p:nvPr/>
        </p:nvCxnSpPr>
        <p:spPr>
          <a:xfrm flipV="1">
            <a:off x="2219120" y="2255706"/>
            <a:ext cx="5528028" cy="1246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flipV="1">
            <a:off x="2219120" y="2974768"/>
            <a:ext cx="6768890" cy="52735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12" idx="1"/>
          </p:cNvCxnSpPr>
          <p:nvPr/>
        </p:nvCxnSpPr>
        <p:spPr>
          <a:xfrm>
            <a:off x="2219120" y="3502118"/>
            <a:ext cx="7726362" cy="12384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13" idx="1"/>
          </p:cNvCxnSpPr>
          <p:nvPr/>
        </p:nvCxnSpPr>
        <p:spPr>
          <a:xfrm>
            <a:off x="2219120" y="3502118"/>
            <a:ext cx="6744577" cy="89819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3"/>
          </p:cNvCxnSpPr>
          <p:nvPr/>
        </p:nvCxnSpPr>
        <p:spPr>
          <a:xfrm>
            <a:off x="2219120" y="3502118"/>
            <a:ext cx="5528028" cy="141165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3"/>
          </p:cNvCxnSpPr>
          <p:nvPr/>
        </p:nvCxnSpPr>
        <p:spPr>
          <a:xfrm>
            <a:off x="2219120" y="3502118"/>
            <a:ext cx="4391700" cy="212295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3"/>
            <a:endCxn id="16" idx="0"/>
          </p:cNvCxnSpPr>
          <p:nvPr/>
        </p:nvCxnSpPr>
        <p:spPr>
          <a:xfrm>
            <a:off x="2219120" y="3502118"/>
            <a:ext cx="3363733" cy="260943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 idx="3"/>
            <a:endCxn id="17" idx="0"/>
          </p:cNvCxnSpPr>
          <p:nvPr/>
        </p:nvCxnSpPr>
        <p:spPr>
          <a:xfrm>
            <a:off x="2219120" y="3502118"/>
            <a:ext cx="809283" cy="189813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472245" y="1258646"/>
            <a:ext cx="2946473" cy="369332"/>
          </a:xfrm>
          <a:prstGeom prst="rect">
            <a:avLst/>
          </a:prstGeom>
          <a:noFill/>
          <a:ln>
            <a:solidFill>
              <a:schemeClr val="bg2"/>
            </a:solidFill>
          </a:ln>
        </p:spPr>
        <p:txBody>
          <a:bodyPr wrap="square" rtlCol="0">
            <a:spAutoFit/>
          </a:bodyPr>
          <a:lstStyle/>
          <a:p>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Purchase	</a:t>
            </a:r>
          </a:p>
        </p:txBody>
      </p:sp>
      <p:cxnSp>
        <p:nvCxnSpPr>
          <p:cNvPr id="80" name="Straight Arrow Connector 79"/>
          <p:cNvCxnSpPr>
            <a:stCxn id="5" idx="3"/>
          </p:cNvCxnSpPr>
          <p:nvPr/>
        </p:nvCxnSpPr>
        <p:spPr>
          <a:xfrm flipV="1">
            <a:off x="2219120" y="1627979"/>
            <a:ext cx="6253125" cy="187413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0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DATA WRANGLING</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a:xfrm>
            <a:off x="5533623" y="1538381"/>
            <a:ext cx="6658377" cy="569085"/>
          </a:xfrm>
        </p:spPr>
        <p:txBody>
          <a:bodyPr>
            <a:normAutofit/>
          </a:bodyPr>
          <a:lstStyle/>
          <a:p>
            <a:r>
              <a:rPr lang="en-US" dirty="0">
                <a:solidFill>
                  <a:schemeClr val="accent1">
                    <a:lumMod val="75000"/>
                    <a:lumOff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wrangling is the process of cleaning and unifying mess and complex data sets for easy access and analysis.</a:t>
            </a:r>
          </a:p>
          <a:p>
            <a:endParaRPr lang="en-US"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Data Acquisition</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sz="1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Identify and obtain access to the data within your sources.</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Joining Data</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sz="1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Combine the edited data for further use and analysis.</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Data Cleansing</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sz="18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Redesign the data into a usable/functional format and correct/remove any bad data.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Tree>
    <p:extLst>
      <p:ext uri="{BB962C8B-B14F-4D97-AF65-F5344CB8AC3E}">
        <p14:creationId xmlns:p14="http://schemas.microsoft.com/office/powerpoint/2010/main" val="236253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DATA WRANGLING</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28"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2831399" y="2193848"/>
            <a:ext cx="978408" cy="978408"/>
          </a:xfrm>
        </p:spPr>
        <p:txBody>
          <a:bodyPr/>
          <a:lstStyle/>
          <a:p>
            <a:r>
              <a:rPr lang="en-US" dirty="0"/>
              <a:t>1</a:t>
            </a:r>
          </a:p>
        </p:txBody>
      </p:sp>
      <p:sp>
        <p:nvSpPr>
          <p:cNvPr id="31"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6444683" y="2193848"/>
            <a:ext cx="978408" cy="978408"/>
          </a:xfrm>
        </p:spPr>
        <p:txBody>
          <a:bodyPr/>
          <a:lstStyle/>
          <a:p>
            <a:r>
              <a:rPr lang="en-US" dirty="0"/>
              <a:t>2</a:t>
            </a:r>
          </a:p>
        </p:txBody>
      </p:sp>
      <p:sp>
        <p:nvSpPr>
          <p:cNvPr id="32" name="TextBox 31"/>
          <p:cNvSpPr txBox="1"/>
          <p:nvPr/>
        </p:nvSpPr>
        <p:spPr>
          <a:xfrm>
            <a:off x="7610127" y="1361675"/>
            <a:ext cx="4511964" cy="1477328"/>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head</a:t>
            </a:r>
            <a:r>
              <a:rPr lang="en-US" dirty="0">
                <a:latin typeface="Arial" panose="020B0604020202020204" pitchFamily="34" charset="0"/>
                <a:cs typeface="Arial" panose="020B0604020202020204" pitchFamily="34" charset="0"/>
              </a:rPr>
              <a:t>()  : </a:t>
            </a:r>
            <a:r>
              <a:rPr lang="en-US" altLang="en-US" dirty="0">
                <a:latin typeface="Arial" panose="020B0604020202020204" pitchFamily="34" charset="0"/>
                <a:cs typeface="Arial" panose="020B0604020202020204" pitchFamily="34" charset="0"/>
              </a:rPr>
              <a:t>Pandas </a:t>
            </a:r>
            <a:r>
              <a:rPr lang="en-US" altLang="en-US" sz="1100" b="1" dirty="0">
                <a:latin typeface="Arial" panose="020B0604020202020204" pitchFamily="34" charset="0"/>
                <a:cs typeface="Arial" panose="020B0604020202020204" pitchFamily="34" charset="0"/>
              </a:rPr>
              <a:t>head()</a:t>
            </a:r>
            <a:r>
              <a:rPr lang="en-US" altLang="en-US" dirty="0">
                <a:latin typeface="Arial" panose="020B0604020202020204" pitchFamily="34" charset="0"/>
                <a:cs typeface="Arial" panose="020B0604020202020204" pitchFamily="34" charset="0"/>
              </a:rPr>
              <a:t> method is used to return top n (5 by default) rows of a data frame or series.</a:t>
            </a:r>
            <a:r>
              <a:rPr lang="en-US" altLang="en-US" sz="1600" dirty="0">
                <a:latin typeface="Arial" panose="020B0604020202020204" pitchFamily="34" charset="0"/>
                <a:cs typeface="Arial" panose="020B0604020202020204" pitchFamily="34" charset="0"/>
              </a:rPr>
              <a:t> </a:t>
            </a:r>
            <a:endParaRPr lang="en-US" altLang="en-US" sz="2800" dirty="0">
              <a:latin typeface="Arial" panose="020B0604020202020204" pitchFamily="34" charset="0"/>
              <a:cs typeface="Arial" panose="020B0604020202020204" pitchFamily="34" charset="0"/>
            </a:endParaRPr>
          </a:p>
          <a:p>
            <a:endParaRPr lang="en-US" dirty="0"/>
          </a:p>
        </p:txBody>
      </p:sp>
      <p:sp>
        <p:nvSpPr>
          <p:cNvPr id="33" name="Rectangle 1"/>
          <p:cNvSpPr>
            <a:spLocks noChangeArrowheads="1"/>
          </p:cNvSpPr>
          <p:nvPr/>
        </p:nvSpPr>
        <p:spPr bwMode="auto">
          <a:xfrm>
            <a:off x="6597083" y="40144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2184400" y="3724275"/>
            <a:ext cx="2705100" cy="1038225"/>
          </a:xfrm>
          <a:prstGeom prst="rect">
            <a:avLst/>
          </a:prstGeom>
        </p:spPr>
      </p:pic>
      <p:pic>
        <p:nvPicPr>
          <p:cNvPr id="36" name="Picture 35"/>
          <p:cNvPicPr>
            <a:picLocks noChangeAspect="1"/>
          </p:cNvPicPr>
          <p:nvPr/>
        </p:nvPicPr>
        <p:blipFill>
          <a:blip r:embed="rId3"/>
          <a:stretch>
            <a:fillRect/>
          </a:stretch>
        </p:blipFill>
        <p:spPr>
          <a:xfrm>
            <a:off x="5205863" y="3316670"/>
            <a:ext cx="6916228" cy="3312730"/>
          </a:xfrm>
          <a:prstGeom prst="rect">
            <a:avLst/>
          </a:prstGeom>
        </p:spPr>
      </p:pic>
    </p:spTree>
    <p:extLst>
      <p:ext uri="{BB962C8B-B14F-4D97-AF65-F5344CB8AC3E}">
        <p14:creationId xmlns:p14="http://schemas.microsoft.com/office/powerpoint/2010/main" val="331017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DATA WRANGLING</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
        <p:nvSpPr>
          <p:cNvPr id="28"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2831399" y="2193848"/>
            <a:ext cx="978408" cy="978408"/>
          </a:xfrm>
        </p:spPr>
        <p:txBody>
          <a:bodyPr/>
          <a:lstStyle/>
          <a:p>
            <a:r>
              <a:rPr lang="en-US" dirty="0"/>
              <a:t>1</a:t>
            </a:r>
          </a:p>
        </p:txBody>
      </p:sp>
      <p:sp>
        <p:nvSpPr>
          <p:cNvPr id="31"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6444683" y="2193848"/>
            <a:ext cx="978408" cy="978408"/>
          </a:xfrm>
        </p:spPr>
        <p:txBody>
          <a:bodyPr/>
          <a:lstStyle/>
          <a:p>
            <a:r>
              <a:rPr lang="en-US" dirty="0"/>
              <a:t>2</a:t>
            </a:r>
          </a:p>
        </p:txBody>
      </p:sp>
      <p:sp>
        <p:nvSpPr>
          <p:cNvPr id="32" name="TextBox 31"/>
          <p:cNvSpPr txBox="1"/>
          <p:nvPr/>
        </p:nvSpPr>
        <p:spPr>
          <a:xfrm>
            <a:off x="7610127" y="1361675"/>
            <a:ext cx="4511964" cy="1754326"/>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describe</a:t>
            </a:r>
            <a:r>
              <a:rPr lang="en-US" dirty="0">
                <a:latin typeface="Arial" panose="020B0604020202020204" pitchFamily="34" charset="0"/>
                <a:cs typeface="Arial" panose="020B0604020202020204" pitchFamily="34" charset="0"/>
              </a:rPr>
              <a:t>()  : </a:t>
            </a:r>
            <a:r>
              <a:rPr lang="en-US" altLang="en-US" dirty="0">
                <a:latin typeface="Arial" panose="020B0604020202020204" pitchFamily="34" charset="0"/>
                <a:cs typeface="Arial" panose="020B0604020202020204" pitchFamily="34" charset="0"/>
              </a:rPr>
              <a:t>Pandas </a:t>
            </a:r>
            <a:r>
              <a:rPr lang="en-US" altLang="en-US" sz="1100" b="1" dirty="0">
                <a:latin typeface="Arial" panose="020B0604020202020204" pitchFamily="34" charset="0"/>
                <a:cs typeface="Arial" panose="020B0604020202020204" pitchFamily="34" charset="0"/>
              </a:rPr>
              <a:t>describe()</a:t>
            </a:r>
            <a:r>
              <a:rPr lang="en-US" altLang="en-US" dirty="0">
                <a:latin typeface="Arial" panose="020B0604020202020204" pitchFamily="34" charset="0"/>
                <a:cs typeface="Arial" panose="020B0604020202020204" pitchFamily="34" charset="0"/>
              </a:rPr>
              <a:t> is used to view some basic statistical details like percentile, mean, </a:t>
            </a:r>
            <a:r>
              <a:rPr lang="en-US" altLang="en-US" dirty="0" err="1">
                <a:latin typeface="Arial" panose="020B0604020202020204" pitchFamily="34" charset="0"/>
                <a:cs typeface="Arial" panose="020B0604020202020204" pitchFamily="34" charset="0"/>
              </a:rPr>
              <a:t>std</a:t>
            </a:r>
            <a:r>
              <a:rPr lang="en-US" altLang="en-US" dirty="0">
                <a:latin typeface="Arial" panose="020B0604020202020204" pitchFamily="34" charset="0"/>
                <a:cs typeface="Arial" panose="020B0604020202020204" pitchFamily="34" charset="0"/>
              </a:rPr>
              <a:t> etc. of a data frame or a series of numeric values.</a:t>
            </a:r>
            <a:r>
              <a:rPr lang="en-US" altLang="en-US" sz="1600" dirty="0">
                <a:latin typeface="Arial" panose="020B0604020202020204" pitchFamily="34" charset="0"/>
                <a:cs typeface="Arial" panose="020B0604020202020204" pitchFamily="34" charset="0"/>
              </a:rPr>
              <a:t> </a:t>
            </a:r>
            <a:endParaRPr lang="en-US" altLang="en-US"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US" dirty="0"/>
          </a:p>
        </p:txBody>
      </p:sp>
      <p:sp>
        <p:nvSpPr>
          <p:cNvPr id="33" name="Rectangle 1"/>
          <p:cNvSpPr>
            <a:spLocks noChangeArrowheads="1"/>
          </p:cNvSpPr>
          <p:nvPr/>
        </p:nvSpPr>
        <p:spPr bwMode="auto">
          <a:xfrm>
            <a:off x="6597083" y="40144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324100" y="3766750"/>
            <a:ext cx="2197100" cy="817949"/>
          </a:xfrm>
          <a:prstGeom prst="rect">
            <a:avLst/>
          </a:prstGeom>
        </p:spPr>
      </p:pic>
      <p:pic>
        <p:nvPicPr>
          <p:cNvPr id="9" name="Picture 8"/>
          <p:cNvPicPr>
            <a:picLocks noChangeAspect="1"/>
          </p:cNvPicPr>
          <p:nvPr/>
        </p:nvPicPr>
        <p:blipFill>
          <a:blip r:embed="rId3"/>
          <a:stretch>
            <a:fillRect/>
          </a:stretch>
        </p:blipFill>
        <p:spPr>
          <a:xfrm>
            <a:off x="5385551" y="3302089"/>
            <a:ext cx="6736540" cy="3467011"/>
          </a:xfrm>
          <a:prstGeom prst="rect">
            <a:avLst/>
          </a:prstGeom>
        </p:spPr>
      </p:pic>
    </p:spTree>
    <p:extLst>
      <p:ext uri="{BB962C8B-B14F-4D97-AF65-F5344CB8AC3E}">
        <p14:creationId xmlns:p14="http://schemas.microsoft.com/office/powerpoint/2010/main" val="299160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DATA WRANGLING</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28"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a:xfrm>
            <a:off x="2831399" y="2193848"/>
            <a:ext cx="978408" cy="978408"/>
          </a:xfrm>
        </p:spPr>
        <p:txBody>
          <a:bodyPr/>
          <a:lstStyle/>
          <a:p>
            <a:r>
              <a:rPr lang="en-US" dirty="0"/>
              <a:t>1</a:t>
            </a:r>
          </a:p>
        </p:txBody>
      </p:sp>
      <p:sp>
        <p:nvSpPr>
          <p:cNvPr id="31"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a:xfrm>
            <a:off x="6444683" y="2193848"/>
            <a:ext cx="978408" cy="978408"/>
          </a:xfrm>
        </p:spPr>
        <p:txBody>
          <a:bodyPr/>
          <a:lstStyle/>
          <a:p>
            <a:r>
              <a:rPr lang="en-US" dirty="0"/>
              <a:t>2</a:t>
            </a:r>
          </a:p>
        </p:txBody>
      </p:sp>
      <p:sp>
        <p:nvSpPr>
          <p:cNvPr id="32" name="TextBox 31"/>
          <p:cNvSpPr txBox="1"/>
          <p:nvPr/>
        </p:nvSpPr>
        <p:spPr>
          <a:xfrm>
            <a:off x="7569201" y="1361675"/>
            <a:ext cx="4590990" cy="2462213"/>
          </a:xfrm>
          <a:prstGeom prst="rect">
            <a:avLst/>
          </a:prstGeom>
          <a:noFill/>
        </p:spPr>
        <p:txBody>
          <a:bodyPr wrap="square" rtlCol="0">
            <a:spAutoFit/>
          </a:bodyPr>
          <a:lstStyle/>
          <a:p>
            <a:pPr algn="just"/>
            <a:r>
              <a:rPr lang="en-US" sz="2400" dirty="0" err="1">
                <a:latin typeface="Arial" panose="020B0604020202020204" pitchFamily="34" charset="0"/>
                <a:cs typeface="Arial" panose="020B0604020202020204" pitchFamily="34" charset="0"/>
              </a:rPr>
              <a:t>LabelEncoder</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p>
          <a:p>
            <a:r>
              <a:rPr lang="en-US" altLang="en-US" sz="1600"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endParaRPr lang="en-US" dirty="0"/>
          </a:p>
        </p:txBody>
      </p:sp>
      <p:sp>
        <p:nvSpPr>
          <p:cNvPr id="33" name="Rectangle 1"/>
          <p:cNvSpPr>
            <a:spLocks noChangeArrowheads="1"/>
          </p:cNvSpPr>
          <p:nvPr/>
        </p:nvSpPr>
        <p:spPr bwMode="auto">
          <a:xfrm>
            <a:off x="6597083" y="40144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41300" y="3418880"/>
            <a:ext cx="5511800" cy="33375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67" y="3286638"/>
            <a:ext cx="5319183" cy="3571362"/>
          </a:xfrm>
          <a:prstGeom prst="rect">
            <a:avLst/>
          </a:prstGeom>
        </p:spPr>
      </p:pic>
    </p:spTree>
    <p:extLst>
      <p:ext uri="{BB962C8B-B14F-4D97-AF65-F5344CB8AC3E}">
        <p14:creationId xmlns:p14="http://schemas.microsoft.com/office/powerpoint/2010/main" val="837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47" name="Title 4">
            <a:extLst>
              <a:ext uri="{FF2B5EF4-FFF2-40B4-BE49-F238E27FC236}">
                <a16:creationId xmlns:a16="http://schemas.microsoft.com/office/drawing/2014/main" id="{9FFA9230-37E2-4CEB-A3E5-B704CE27367E}"/>
              </a:ext>
            </a:extLst>
          </p:cNvPr>
          <p:cNvSpPr>
            <a:spLocks noGrp="1"/>
          </p:cNvSpPr>
          <p:nvPr>
            <p:ph type="title"/>
          </p:nvPr>
        </p:nvSpPr>
        <p:spPr>
          <a:xfrm>
            <a:off x="6623970" y="784802"/>
            <a:ext cx="6310887" cy="569086"/>
          </a:xfrm>
        </p:spPr>
        <p:txBody>
          <a:bodyPr/>
          <a:lstStyle/>
          <a:p>
            <a:r>
              <a:rPr lang="en-US" dirty="0"/>
              <a:t>DATA WRANGLING</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770" y="1809663"/>
            <a:ext cx="5494496" cy="4023709"/>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00" y="270646"/>
            <a:ext cx="5338620" cy="3824836"/>
          </a:xfrm>
          <a:prstGeom prst="rect">
            <a:avLst/>
          </a:prstGeom>
        </p:spPr>
      </p:pic>
      <p:sp>
        <p:nvSpPr>
          <p:cNvPr id="50" name="TextBox 49"/>
          <p:cNvSpPr txBox="1"/>
          <p:nvPr/>
        </p:nvSpPr>
        <p:spPr>
          <a:xfrm>
            <a:off x="1262130" y="4572000"/>
            <a:ext cx="4649273" cy="1785104"/>
          </a:xfrm>
          <a:prstGeom prst="rect">
            <a:avLst/>
          </a:prstGeom>
          <a:noFill/>
        </p:spPr>
        <p:txBody>
          <a:bodyPr wrap="square" rtlCol="0">
            <a:spAutoFit/>
          </a:bodyPr>
          <a:lstStyle/>
          <a:p>
            <a:pPr algn="just"/>
            <a:r>
              <a:rPr lang="en-US" sz="2000"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CORRELATION COEFFICIENT :</a:t>
            </a:r>
          </a:p>
          <a:p>
            <a:pPr algn="just"/>
            <a:r>
              <a:rPr lang="en-US" b="1"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correlation coefficient is a statistical measure that calculates the strength of the relationship between the relative movements of two variables. The values range between -1.0 and 1.0</a:t>
            </a:r>
          </a:p>
        </p:txBody>
      </p:sp>
    </p:spTree>
    <p:extLst>
      <p:ext uri="{BB962C8B-B14F-4D97-AF65-F5344CB8AC3E}">
        <p14:creationId xmlns:p14="http://schemas.microsoft.com/office/powerpoint/2010/main" val="297282242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887</Words>
  <Application>Microsoft Macintosh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Gill Sans MT</vt:lpstr>
      <vt:lpstr>Segoe UI Light</vt:lpstr>
      <vt:lpstr>Office Theme</vt:lpstr>
      <vt:lpstr>PREDICTIVE  ANALYSIS  OF  BLACK FRIDAY</vt:lpstr>
      <vt:lpstr>CONTENT</vt:lpstr>
      <vt:lpstr>PROBLEM STATEMENT</vt:lpstr>
      <vt:lpstr>ATTRIBUTES</vt:lpstr>
      <vt:lpstr>DATA WRANGLING</vt:lpstr>
      <vt:lpstr>DATA WRANGLING</vt:lpstr>
      <vt:lpstr>DATA WRANGLING</vt:lpstr>
      <vt:lpstr>DATA WRANGLING</vt:lpstr>
      <vt:lpstr>DATA WRANGLING</vt:lpstr>
      <vt:lpstr>DATA WRANGLING</vt:lpstr>
      <vt:lpstr>DATA WRANGLING</vt:lpstr>
      <vt:lpstr>PowerPoint Presentation</vt:lpstr>
      <vt:lpstr>PowerPoint Presentation</vt:lpstr>
      <vt:lpstr>PowerPoint Presentation</vt:lpstr>
      <vt:lpstr>Gradient Boosting</vt:lpstr>
      <vt:lpstr>PowerPoint Presentation</vt:lpstr>
      <vt:lpstr>RANDOM FOREST</vt:lpstr>
      <vt:lpstr>OBSERVATIONS</vt:lpstr>
      <vt:lpstr>ACCURACY(CONTD…)</vt:lpstr>
      <vt:lpstr>CONCLUSION</vt:lpstr>
      <vt:lpstr>THANK YOU!</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2019-12-03T23:33:48Z</dcterms:created>
  <dcterms:modified xsi:type="dcterms:W3CDTF">2020-07-08T04:07:05Z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