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60" r:id="rId3"/>
    <p:sldId id="271" r:id="rId4"/>
    <p:sldId id="261" r:id="rId5"/>
    <p:sldId id="262" r:id="rId6"/>
    <p:sldId id="263" r:id="rId7"/>
    <p:sldId id="277" r:id="rId8"/>
    <p:sldId id="278" r:id="rId9"/>
    <p:sldId id="279" r:id="rId10"/>
    <p:sldId id="280" r:id="rId11"/>
    <p:sldId id="281" r:id="rId12"/>
    <p:sldId id="283" r:id="rId13"/>
    <p:sldId id="287" r:id="rId14"/>
    <p:sldId id="284" r:id="rId15"/>
    <p:sldId id="285" r:id="rId16"/>
    <p:sldId id="286" r:id="rId17"/>
    <p:sldId id="288" r:id="rId18"/>
    <p:sldId id="289" r:id="rId19"/>
    <p:sldId id="290" r:id="rId20"/>
    <p:sldId id="291" r:id="rId21"/>
    <p:sldId id="292" r:id="rId22"/>
    <p:sldId id="274"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48" d="100"/>
          <a:sy n="48" d="100"/>
        </p:scale>
        <p:origin x="67"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B3B35-F224-439D-8A56-90E23A80516D}" type="datetimeFigureOut">
              <a:rPr lang="en-IN" smtClean="0"/>
              <a:t>24-05-2024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5328D-7302-4115-B3CA-F15E0255726E}" type="slidenum">
              <a:rPr lang="en-IN" smtClean="0"/>
              <a:t>‹#›</a:t>
            </a:fld>
            <a:endParaRPr lang="en-IN"/>
          </a:p>
        </p:txBody>
      </p:sp>
    </p:spTree>
    <p:extLst>
      <p:ext uri="{BB962C8B-B14F-4D97-AF65-F5344CB8AC3E}">
        <p14:creationId xmlns:p14="http://schemas.microsoft.com/office/powerpoint/2010/main" val="1865808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35328D-7302-4115-B3CA-F15E0255726E}" type="slidenum">
              <a:rPr lang="en-IN" smtClean="0"/>
              <a:t>14</a:t>
            </a:fld>
            <a:endParaRPr lang="en-IN"/>
          </a:p>
        </p:txBody>
      </p:sp>
    </p:spTree>
    <p:extLst>
      <p:ext uri="{BB962C8B-B14F-4D97-AF65-F5344CB8AC3E}">
        <p14:creationId xmlns:p14="http://schemas.microsoft.com/office/powerpoint/2010/main" val="3398254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35328D-7302-4115-B3CA-F15E0255726E}" type="slidenum">
              <a:rPr lang="en-IN" smtClean="0"/>
              <a:t>18</a:t>
            </a:fld>
            <a:endParaRPr lang="en-IN"/>
          </a:p>
        </p:txBody>
      </p:sp>
    </p:spTree>
    <p:extLst>
      <p:ext uri="{BB962C8B-B14F-4D97-AF65-F5344CB8AC3E}">
        <p14:creationId xmlns:p14="http://schemas.microsoft.com/office/powerpoint/2010/main" val="2948626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35328D-7302-4115-B3CA-F15E0255726E}" type="slidenum">
              <a:rPr lang="en-IN" smtClean="0"/>
              <a:t>19</a:t>
            </a:fld>
            <a:endParaRPr lang="en-IN"/>
          </a:p>
        </p:txBody>
      </p:sp>
    </p:spTree>
    <p:extLst>
      <p:ext uri="{BB962C8B-B14F-4D97-AF65-F5344CB8AC3E}">
        <p14:creationId xmlns:p14="http://schemas.microsoft.com/office/powerpoint/2010/main" val="63049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98E4C7-766D-4C59-86F9-0AFE5BB95089}" type="datetime1">
              <a:rPr lang="en-IN" smtClean="0"/>
              <a:t>24-05-2024</a:t>
            </a:fld>
            <a:endParaRPr lang="en-IN"/>
          </a:p>
        </p:txBody>
      </p:sp>
      <p:sp>
        <p:nvSpPr>
          <p:cNvPr id="5" name="Footer Placeholder 4"/>
          <p:cNvSpPr>
            <a:spLocks noGrp="1"/>
          </p:cNvSpPr>
          <p:nvPr>
            <p:ph type="ftr" sz="quarter" idx="11"/>
          </p:nvPr>
        </p:nvSpPr>
        <p:spPr/>
        <p:txBody>
          <a:bodyPr/>
          <a:lstStyle/>
          <a:p>
            <a:r>
              <a:rPr lang="en-IN"/>
              <a:t>Dept. of C.S.E.                                                                                                                              1                                                                                                                        K.L.E.I.T., Hubballi</a:t>
            </a:r>
          </a:p>
        </p:txBody>
      </p:sp>
      <p:sp>
        <p:nvSpPr>
          <p:cNvPr id="6" name="Slide Number Placeholder 5"/>
          <p:cNvSpPr>
            <a:spLocks noGrp="1"/>
          </p:cNvSpPr>
          <p:nvPr>
            <p:ph type="sldNum" sz="quarter" idx="12"/>
          </p:nvPr>
        </p:nvSpPr>
        <p:spPr/>
        <p:txBody>
          <a:bodyPr/>
          <a:lstStyle/>
          <a:p>
            <a:fld id="{BD24252B-57AD-4947-BB02-01BA5859D671}" type="slidenum">
              <a:rPr lang="en-IN" smtClean="0"/>
              <a:t>‹#›</a:t>
            </a:fld>
            <a:endParaRPr lang="en-IN"/>
          </a:p>
        </p:txBody>
      </p:sp>
    </p:spTree>
    <p:extLst>
      <p:ext uri="{BB962C8B-B14F-4D97-AF65-F5344CB8AC3E}">
        <p14:creationId xmlns:p14="http://schemas.microsoft.com/office/powerpoint/2010/main" val="492330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C71C5E-11EC-4616-AF68-9D6D4E242900}" type="datetime1">
              <a:rPr lang="en-IN" smtClean="0"/>
              <a:t>24-05-2024</a:t>
            </a:fld>
            <a:endParaRPr lang="en-IN"/>
          </a:p>
        </p:txBody>
      </p:sp>
      <p:sp>
        <p:nvSpPr>
          <p:cNvPr id="5" name="Footer Placeholder 4"/>
          <p:cNvSpPr>
            <a:spLocks noGrp="1"/>
          </p:cNvSpPr>
          <p:nvPr>
            <p:ph type="ftr" sz="quarter" idx="11"/>
          </p:nvPr>
        </p:nvSpPr>
        <p:spPr/>
        <p:txBody>
          <a:bodyPr/>
          <a:lstStyle/>
          <a:p>
            <a:r>
              <a:rPr lang="en-IN"/>
              <a:t>Dept. of C.S.E.                                                                                                                              1                                                                                                                        K.L.E.I.T., Hubballi</a:t>
            </a:r>
          </a:p>
        </p:txBody>
      </p:sp>
      <p:sp>
        <p:nvSpPr>
          <p:cNvPr id="6" name="Slide Number Placeholder 5"/>
          <p:cNvSpPr>
            <a:spLocks noGrp="1"/>
          </p:cNvSpPr>
          <p:nvPr>
            <p:ph type="sldNum" sz="quarter" idx="12"/>
          </p:nvPr>
        </p:nvSpPr>
        <p:spPr/>
        <p:txBody>
          <a:bodyPr/>
          <a:lstStyle/>
          <a:p>
            <a:fld id="{BD24252B-57AD-4947-BB02-01BA5859D671}" type="slidenum">
              <a:rPr lang="en-IN" smtClean="0"/>
              <a:t>‹#›</a:t>
            </a:fld>
            <a:endParaRPr lang="en-IN"/>
          </a:p>
        </p:txBody>
      </p:sp>
    </p:spTree>
    <p:extLst>
      <p:ext uri="{BB962C8B-B14F-4D97-AF65-F5344CB8AC3E}">
        <p14:creationId xmlns:p14="http://schemas.microsoft.com/office/powerpoint/2010/main" val="7943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B49CA-DBC2-4F0A-B918-ACCA810D594B}" type="datetime1">
              <a:rPr lang="en-IN" smtClean="0"/>
              <a:t>24-05-2024</a:t>
            </a:fld>
            <a:endParaRPr lang="en-IN"/>
          </a:p>
        </p:txBody>
      </p:sp>
      <p:sp>
        <p:nvSpPr>
          <p:cNvPr id="5" name="Footer Placeholder 4"/>
          <p:cNvSpPr>
            <a:spLocks noGrp="1"/>
          </p:cNvSpPr>
          <p:nvPr>
            <p:ph type="ftr" sz="quarter" idx="11"/>
          </p:nvPr>
        </p:nvSpPr>
        <p:spPr/>
        <p:txBody>
          <a:bodyPr/>
          <a:lstStyle/>
          <a:p>
            <a:r>
              <a:rPr lang="en-IN"/>
              <a:t>Dept. of C.S.E.                                                                                                                              1                                                                                                                        K.L.E.I.T., Hubballi</a:t>
            </a:r>
          </a:p>
        </p:txBody>
      </p:sp>
      <p:sp>
        <p:nvSpPr>
          <p:cNvPr id="6" name="Slide Number Placeholder 5"/>
          <p:cNvSpPr>
            <a:spLocks noGrp="1"/>
          </p:cNvSpPr>
          <p:nvPr>
            <p:ph type="sldNum" sz="quarter" idx="12"/>
          </p:nvPr>
        </p:nvSpPr>
        <p:spPr/>
        <p:txBody>
          <a:bodyPr/>
          <a:lstStyle/>
          <a:p>
            <a:fld id="{BD24252B-57AD-4947-BB02-01BA5859D671}" type="slidenum">
              <a:rPr lang="en-IN" smtClean="0"/>
              <a:t>‹#›</a:t>
            </a:fld>
            <a:endParaRPr lang="en-IN"/>
          </a:p>
        </p:txBody>
      </p:sp>
    </p:spTree>
    <p:extLst>
      <p:ext uri="{BB962C8B-B14F-4D97-AF65-F5344CB8AC3E}">
        <p14:creationId xmlns:p14="http://schemas.microsoft.com/office/powerpoint/2010/main" val="184313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1C46D-A32C-4EB3-B2D7-B6DDFEF5CA52}" type="datetime1">
              <a:rPr lang="en-IN" smtClean="0"/>
              <a:t>24-05-2024</a:t>
            </a:fld>
            <a:endParaRPr lang="en-IN"/>
          </a:p>
        </p:txBody>
      </p:sp>
      <p:sp>
        <p:nvSpPr>
          <p:cNvPr id="5" name="Footer Placeholder 4"/>
          <p:cNvSpPr>
            <a:spLocks noGrp="1"/>
          </p:cNvSpPr>
          <p:nvPr>
            <p:ph type="ftr" sz="quarter" idx="11"/>
          </p:nvPr>
        </p:nvSpPr>
        <p:spPr/>
        <p:txBody>
          <a:bodyPr/>
          <a:lstStyle/>
          <a:p>
            <a:r>
              <a:rPr lang="en-IN"/>
              <a:t>Dept. of C.S.E.                                                                                                                              1                                                                                                                        K.L.E.I.T., Hubballi</a:t>
            </a:r>
          </a:p>
        </p:txBody>
      </p:sp>
      <p:sp>
        <p:nvSpPr>
          <p:cNvPr id="6" name="Slide Number Placeholder 5"/>
          <p:cNvSpPr>
            <a:spLocks noGrp="1"/>
          </p:cNvSpPr>
          <p:nvPr>
            <p:ph type="sldNum" sz="quarter" idx="12"/>
          </p:nvPr>
        </p:nvSpPr>
        <p:spPr/>
        <p:txBody>
          <a:bodyPr/>
          <a:lstStyle/>
          <a:p>
            <a:fld id="{BD24252B-57AD-4947-BB02-01BA5859D671}" type="slidenum">
              <a:rPr lang="en-IN" smtClean="0"/>
              <a:t>‹#›</a:t>
            </a:fld>
            <a:endParaRPr lang="en-IN"/>
          </a:p>
        </p:txBody>
      </p:sp>
    </p:spTree>
    <p:extLst>
      <p:ext uri="{BB962C8B-B14F-4D97-AF65-F5344CB8AC3E}">
        <p14:creationId xmlns:p14="http://schemas.microsoft.com/office/powerpoint/2010/main" val="424615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5EC08-697C-407A-87C1-1AAAD04C57BC}" type="datetime1">
              <a:rPr lang="en-IN" smtClean="0"/>
              <a:t>24-05-2024</a:t>
            </a:fld>
            <a:endParaRPr lang="en-IN"/>
          </a:p>
        </p:txBody>
      </p:sp>
      <p:sp>
        <p:nvSpPr>
          <p:cNvPr id="5" name="Footer Placeholder 4"/>
          <p:cNvSpPr>
            <a:spLocks noGrp="1"/>
          </p:cNvSpPr>
          <p:nvPr>
            <p:ph type="ftr" sz="quarter" idx="11"/>
          </p:nvPr>
        </p:nvSpPr>
        <p:spPr/>
        <p:txBody>
          <a:bodyPr/>
          <a:lstStyle/>
          <a:p>
            <a:r>
              <a:rPr lang="en-IN"/>
              <a:t>Dept. of C.S.E.                                                                                                                              1                                                                                                                        K.L.E.I.T., Hubballi</a:t>
            </a:r>
          </a:p>
        </p:txBody>
      </p:sp>
      <p:sp>
        <p:nvSpPr>
          <p:cNvPr id="6" name="Slide Number Placeholder 5"/>
          <p:cNvSpPr>
            <a:spLocks noGrp="1"/>
          </p:cNvSpPr>
          <p:nvPr>
            <p:ph type="sldNum" sz="quarter" idx="12"/>
          </p:nvPr>
        </p:nvSpPr>
        <p:spPr/>
        <p:txBody>
          <a:bodyPr/>
          <a:lstStyle/>
          <a:p>
            <a:fld id="{BD24252B-57AD-4947-BB02-01BA5859D671}" type="slidenum">
              <a:rPr lang="en-IN" smtClean="0"/>
              <a:t>‹#›</a:t>
            </a:fld>
            <a:endParaRPr lang="en-IN"/>
          </a:p>
        </p:txBody>
      </p:sp>
    </p:spTree>
    <p:extLst>
      <p:ext uri="{BB962C8B-B14F-4D97-AF65-F5344CB8AC3E}">
        <p14:creationId xmlns:p14="http://schemas.microsoft.com/office/powerpoint/2010/main" val="1030734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E32034-10B7-4428-8BD1-6E5BB198AA9A}" type="datetime1">
              <a:rPr lang="en-IN" smtClean="0"/>
              <a:t>24-05-2024</a:t>
            </a:fld>
            <a:endParaRPr lang="en-IN"/>
          </a:p>
        </p:txBody>
      </p:sp>
      <p:sp>
        <p:nvSpPr>
          <p:cNvPr id="6" name="Footer Placeholder 5"/>
          <p:cNvSpPr>
            <a:spLocks noGrp="1"/>
          </p:cNvSpPr>
          <p:nvPr>
            <p:ph type="ftr" sz="quarter" idx="11"/>
          </p:nvPr>
        </p:nvSpPr>
        <p:spPr/>
        <p:txBody>
          <a:bodyPr/>
          <a:lstStyle/>
          <a:p>
            <a:r>
              <a:rPr lang="en-IN"/>
              <a:t>Dept. of C.S.E.                                                                                                                              1                                                                                                                        K.L.E.I.T., Hubballi</a:t>
            </a:r>
          </a:p>
        </p:txBody>
      </p:sp>
      <p:sp>
        <p:nvSpPr>
          <p:cNvPr id="7" name="Slide Number Placeholder 6"/>
          <p:cNvSpPr>
            <a:spLocks noGrp="1"/>
          </p:cNvSpPr>
          <p:nvPr>
            <p:ph type="sldNum" sz="quarter" idx="12"/>
          </p:nvPr>
        </p:nvSpPr>
        <p:spPr/>
        <p:txBody>
          <a:bodyPr/>
          <a:lstStyle/>
          <a:p>
            <a:fld id="{BD24252B-57AD-4947-BB02-01BA5859D671}" type="slidenum">
              <a:rPr lang="en-IN" smtClean="0"/>
              <a:t>‹#›</a:t>
            </a:fld>
            <a:endParaRPr lang="en-IN"/>
          </a:p>
        </p:txBody>
      </p:sp>
    </p:spTree>
    <p:extLst>
      <p:ext uri="{BB962C8B-B14F-4D97-AF65-F5344CB8AC3E}">
        <p14:creationId xmlns:p14="http://schemas.microsoft.com/office/powerpoint/2010/main" val="401300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A02450-BD98-41CE-9E87-AF7852D5B0A9}" type="datetime1">
              <a:rPr lang="en-IN" smtClean="0"/>
              <a:t>24-05-2024</a:t>
            </a:fld>
            <a:endParaRPr lang="en-IN"/>
          </a:p>
        </p:txBody>
      </p:sp>
      <p:sp>
        <p:nvSpPr>
          <p:cNvPr id="8" name="Footer Placeholder 7"/>
          <p:cNvSpPr>
            <a:spLocks noGrp="1"/>
          </p:cNvSpPr>
          <p:nvPr>
            <p:ph type="ftr" sz="quarter" idx="11"/>
          </p:nvPr>
        </p:nvSpPr>
        <p:spPr/>
        <p:txBody>
          <a:bodyPr/>
          <a:lstStyle/>
          <a:p>
            <a:r>
              <a:rPr lang="en-IN"/>
              <a:t>Dept. of C.S.E.                                                                                                                              1                                                                                                                        K.L.E.I.T., Hubballi</a:t>
            </a:r>
          </a:p>
        </p:txBody>
      </p:sp>
      <p:sp>
        <p:nvSpPr>
          <p:cNvPr id="9" name="Slide Number Placeholder 8"/>
          <p:cNvSpPr>
            <a:spLocks noGrp="1"/>
          </p:cNvSpPr>
          <p:nvPr>
            <p:ph type="sldNum" sz="quarter" idx="12"/>
          </p:nvPr>
        </p:nvSpPr>
        <p:spPr/>
        <p:txBody>
          <a:bodyPr/>
          <a:lstStyle/>
          <a:p>
            <a:fld id="{BD24252B-57AD-4947-BB02-01BA5859D671}" type="slidenum">
              <a:rPr lang="en-IN" smtClean="0"/>
              <a:t>‹#›</a:t>
            </a:fld>
            <a:endParaRPr lang="en-IN"/>
          </a:p>
        </p:txBody>
      </p:sp>
    </p:spTree>
    <p:extLst>
      <p:ext uri="{BB962C8B-B14F-4D97-AF65-F5344CB8AC3E}">
        <p14:creationId xmlns:p14="http://schemas.microsoft.com/office/powerpoint/2010/main" val="308338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F185CE-52B8-42BC-9E14-B3C8FE7E7FBA}" type="datetime1">
              <a:rPr lang="en-IN" smtClean="0"/>
              <a:t>24-05-2024</a:t>
            </a:fld>
            <a:endParaRPr lang="en-IN"/>
          </a:p>
        </p:txBody>
      </p:sp>
      <p:sp>
        <p:nvSpPr>
          <p:cNvPr id="4" name="Footer Placeholder 3"/>
          <p:cNvSpPr>
            <a:spLocks noGrp="1"/>
          </p:cNvSpPr>
          <p:nvPr>
            <p:ph type="ftr" sz="quarter" idx="11"/>
          </p:nvPr>
        </p:nvSpPr>
        <p:spPr/>
        <p:txBody>
          <a:bodyPr/>
          <a:lstStyle/>
          <a:p>
            <a:r>
              <a:rPr lang="en-IN"/>
              <a:t>Dept. of C.S.E.                                                                                                                              1                                                                                                                        K.L.E.I.T., Hubballi</a:t>
            </a:r>
          </a:p>
        </p:txBody>
      </p:sp>
      <p:sp>
        <p:nvSpPr>
          <p:cNvPr id="5" name="Slide Number Placeholder 4"/>
          <p:cNvSpPr>
            <a:spLocks noGrp="1"/>
          </p:cNvSpPr>
          <p:nvPr>
            <p:ph type="sldNum" sz="quarter" idx="12"/>
          </p:nvPr>
        </p:nvSpPr>
        <p:spPr/>
        <p:txBody>
          <a:bodyPr/>
          <a:lstStyle/>
          <a:p>
            <a:fld id="{BD24252B-57AD-4947-BB02-01BA5859D671}" type="slidenum">
              <a:rPr lang="en-IN" smtClean="0"/>
              <a:t>‹#›</a:t>
            </a:fld>
            <a:endParaRPr lang="en-IN"/>
          </a:p>
        </p:txBody>
      </p:sp>
    </p:spTree>
    <p:extLst>
      <p:ext uri="{BB962C8B-B14F-4D97-AF65-F5344CB8AC3E}">
        <p14:creationId xmlns:p14="http://schemas.microsoft.com/office/powerpoint/2010/main" val="2905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15D09-BC88-4655-9E56-3E10E4E347E8}" type="datetime1">
              <a:rPr lang="en-IN" smtClean="0"/>
              <a:t>24-05-2024</a:t>
            </a:fld>
            <a:endParaRPr lang="en-IN"/>
          </a:p>
        </p:txBody>
      </p:sp>
      <p:sp>
        <p:nvSpPr>
          <p:cNvPr id="3" name="Footer Placeholder 2"/>
          <p:cNvSpPr>
            <a:spLocks noGrp="1"/>
          </p:cNvSpPr>
          <p:nvPr>
            <p:ph type="ftr" sz="quarter" idx="11"/>
          </p:nvPr>
        </p:nvSpPr>
        <p:spPr/>
        <p:txBody>
          <a:bodyPr/>
          <a:lstStyle/>
          <a:p>
            <a:r>
              <a:rPr lang="en-IN"/>
              <a:t>Dept. of C.S.E.                                                                                                                              1                                                                                                                        K.L.E.I.T., Hubballi</a:t>
            </a:r>
          </a:p>
        </p:txBody>
      </p:sp>
      <p:sp>
        <p:nvSpPr>
          <p:cNvPr id="4" name="Slide Number Placeholder 3"/>
          <p:cNvSpPr>
            <a:spLocks noGrp="1"/>
          </p:cNvSpPr>
          <p:nvPr>
            <p:ph type="sldNum" sz="quarter" idx="12"/>
          </p:nvPr>
        </p:nvSpPr>
        <p:spPr/>
        <p:txBody>
          <a:bodyPr/>
          <a:lstStyle/>
          <a:p>
            <a:fld id="{BD24252B-57AD-4947-BB02-01BA5859D671}" type="slidenum">
              <a:rPr lang="en-IN" smtClean="0"/>
              <a:t>‹#›</a:t>
            </a:fld>
            <a:endParaRPr lang="en-IN"/>
          </a:p>
        </p:txBody>
      </p:sp>
    </p:spTree>
    <p:extLst>
      <p:ext uri="{BB962C8B-B14F-4D97-AF65-F5344CB8AC3E}">
        <p14:creationId xmlns:p14="http://schemas.microsoft.com/office/powerpoint/2010/main" val="60717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1C6AA5-1D88-40AC-B52D-89D4C6E3AB9F}" type="datetime1">
              <a:rPr lang="en-IN" smtClean="0"/>
              <a:t>24-05-2024</a:t>
            </a:fld>
            <a:endParaRPr lang="en-IN"/>
          </a:p>
        </p:txBody>
      </p:sp>
      <p:sp>
        <p:nvSpPr>
          <p:cNvPr id="6" name="Footer Placeholder 5"/>
          <p:cNvSpPr>
            <a:spLocks noGrp="1"/>
          </p:cNvSpPr>
          <p:nvPr>
            <p:ph type="ftr" sz="quarter" idx="11"/>
          </p:nvPr>
        </p:nvSpPr>
        <p:spPr/>
        <p:txBody>
          <a:bodyPr/>
          <a:lstStyle/>
          <a:p>
            <a:r>
              <a:rPr lang="en-IN"/>
              <a:t>Dept. of C.S.E.                                                                                                                              1                                                                                                                        K.L.E.I.T., Hubballi</a:t>
            </a:r>
          </a:p>
        </p:txBody>
      </p:sp>
      <p:sp>
        <p:nvSpPr>
          <p:cNvPr id="7" name="Slide Number Placeholder 6"/>
          <p:cNvSpPr>
            <a:spLocks noGrp="1"/>
          </p:cNvSpPr>
          <p:nvPr>
            <p:ph type="sldNum" sz="quarter" idx="12"/>
          </p:nvPr>
        </p:nvSpPr>
        <p:spPr/>
        <p:txBody>
          <a:bodyPr/>
          <a:lstStyle/>
          <a:p>
            <a:fld id="{BD24252B-57AD-4947-BB02-01BA5859D671}" type="slidenum">
              <a:rPr lang="en-IN" smtClean="0"/>
              <a:t>‹#›</a:t>
            </a:fld>
            <a:endParaRPr lang="en-IN"/>
          </a:p>
        </p:txBody>
      </p:sp>
    </p:spTree>
    <p:extLst>
      <p:ext uri="{BB962C8B-B14F-4D97-AF65-F5344CB8AC3E}">
        <p14:creationId xmlns:p14="http://schemas.microsoft.com/office/powerpoint/2010/main" val="249263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70E4FF-5FF3-478E-984D-1124D4138FC5}" type="datetime1">
              <a:rPr lang="en-IN" smtClean="0"/>
              <a:t>24-05-2024</a:t>
            </a:fld>
            <a:endParaRPr lang="en-IN"/>
          </a:p>
        </p:txBody>
      </p:sp>
      <p:sp>
        <p:nvSpPr>
          <p:cNvPr id="6" name="Footer Placeholder 5"/>
          <p:cNvSpPr>
            <a:spLocks noGrp="1"/>
          </p:cNvSpPr>
          <p:nvPr>
            <p:ph type="ftr" sz="quarter" idx="11"/>
          </p:nvPr>
        </p:nvSpPr>
        <p:spPr/>
        <p:txBody>
          <a:bodyPr/>
          <a:lstStyle/>
          <a:p>
            <a:r>
              <a:rPr lang="en-IN"/>
              <a:t>Dept. of C.S.E.                                                                                                                              1                                                                                                                        K.L.E.I.T., Hubballi</a:t>
            </a:r>
          </a:p>
        </p:txBody>
      </p:sp>
      <p:sp>
        <p:nvSpPr>
          <p:cNvPr id="7" name="Slide Number Placeholder 6"/>
          <p:cNvSpPr>
            <a:spLocks noGrp="1"/>
          </p:cNvSpPr>
          <p:nvPr>
            <p:ph type="sldNum" sz="quarter" idx="12"/>
          </p:nvPr>
        </p:nvSpPr>
        <p:spPr/>
        <p:txBody>
          <a:bodyPr/>
          <a:lstStyle/>
          <a:p>
            <a:fld id="{BD24252B-57AD-4947-BB02-01BA5859D671}" type="slidenum">
              <a:rPr lang="en-IN" smtClean="0"/>
              <a:t>‹#›</a:t>
            </a:fld>
            <a:endParaRPr lang="en-IN"/>
          </a:p>
        </p:txBody>
      </p:sp>
    </p:spTree>
    <p:extLst>
      <p:ext uri="{BB962C8B-B14F-4D97-AF65-F5344CB8AC3E}">
        <p14:creationId xmlns:p14="http://schemas.microsoft.com/office/powerpoint/2010/main" val="381097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273F7-F998-4D33-A59A-E63320E33F5C}" type="datetime1">
              <a:rPr lang="en-IN" smtClean="0"/>
              <a:t>24-05-2024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C.S.E.                                                                                                                              1                                                                                                                        K.L.E.I.T., Hubballi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4252B-57AD-4947-BB02-01BA5859D671}" type="slidenum">
              <a:rPr lang="en-IN" smtClean="0"/>
              <a:t>‹#›</a:t>
            </a:fld>
            <a:endParaRPr lang="en-IN"/>
          </a:p>
        </p:txBody>
      </p:sp>
    </p:spTree>
    <p:extLst>
      <p:ext uri="{BB962C8B-B14F-4D97-AF65-F5344CB8AC3E}">
        <p14:creationId xmlns:p14="http://schemas.microsoft.com/office/powerpoint/2010/main" val="20758514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leit.ac.in/"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7234A96-C57A-35F7-A6A1-06B0B30A0E85}"/>
              </a:ext>
            </a:extLst>
          </p:cNvPr>
          <p:cNvSpPr>
            <a:spLocks noChangeArrowheads="1"/>
          </p:cNvSpPr>
          <p:nvPr/>
        </p:nvSpPr>
        <p:spPr bwMode="auto">
          <a:xfrm>
            <a:off x="62752" y="492028"/>
            <a:ext cx="12129247" cy="369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285" tIns="122199" rIns="25392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163BC70D-3D95-CEC3-BA38-5B9468A6B5BE}"/>
              </a:ext>
            </a:extLst>
          </p:cNvPr>
          <p:cNvSpPr>
            <a:spLocks noChangeArrowheads="1"/>
          </p:cNvSpPr>
          <p:nvPr/>
        </p:nvSpPr>
        <p:spPr bwMode="auto">
          <a:xfrm>
            <a:off x="0" y="458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4CAC7B8-5C20-123C-C4F4-CE1E8C46CA2D}"/>
              </a:ext>
            </a:extLst>
          </p:cNvPr>
          <p:cNvSpPr txBox="1"/>
          <p:nvPr/>
        </p:nvSpPr>
        <p:spPr>
          <a:xfrm>
            <a:off x="3328929" y="396130"/>
            <a:ext cx="5534139" cy="931024"/>
          </a:xfrm>
          <a:prstGeom prst="rect">
            <a:avLst/>
          </a:prstGeom>
          <a:noFill/>
        </p:spPr>
        <p:txBody>
          <a:bodyPr wrap="square">
            <a:spAutoFit/>
          </a:bodyPr>
          <a:lstStyle/>
          <a:p>
            <a:pPr marL="1711325">
              <a:lnSpc>
                <a:spcPts val="1055"/>
              </a:lnSpc>
            </a:pPr>
            <a:r>
              <a:rPr lang="en-US" sz="1000" dirty="0">
                <a:effectLst/>
                <a:latin typeface="Times New Roman" panose="02020603050405020304" pitchFamily="18" charset="0"/>
                <a:ea typeface="Times New Roman" panose="02020603050405020304" pitchFamily="18" charset="0"/>
              </a:rPr>
              <a:t>         K.</a:t>
            </a:r>
            <a:r>
              <a:rPr lang="en-US" sz="1000" spc="-15" dirty="0">
                <a:effectLst/>
                <a:latin typeface="Times New Roman" panose="02020603050405020304" pitchFamily="18" charset="0"/>
                <a:ea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rPr>
              <a:t>L.</a:t>
            </a:r>
            <a:r>
              <a:rPr lang="en-US" sz="1000" spc="-15" dirty="0">
                <a:effectLst/>
                <a:latin typeface="Times New Roman" panose="02020603050405020304" pitchFamily="18" charset="0"/>
                <a:ea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rPr>
              <a:t>E.</a:t>
            </a:r>
            <a:r>
              <a:rPr lang="en-US" sz="1000" spc="-15" dirty="0">
                <a:effectLst/>
                <a:latin typeface="Times New Roman" panose="02020603050405020304" pitchFamily="18" charset="0"/>
                <a:ea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rPr>
              <a:t>SOCIETY’S</a:t>
            </a:r>
            <a:endParaRPr lang="en-IN" sz="1100" dirty="0">
              <a:effectLst/>
              <a:latin typeface="Times New Roman" panose="02020603050405020304" pitchFamily="18" charset="0"/>
              <a:ea typeface="Times New Roman" panose="02020603050405020304" pitchFamily="18" charset="0"/>
            </a:endParaRPr>
          </a:p>
          <a:p>
            <a:pPr marL="179705">
              <a:lnSpc>
                <a:spcPts val="2020"/>
              </a:lnSpc>
            </a:pPr>
            <a:r>
              <a:rPr lang="en-US" sz="1800" b="1" dirty="0">
                <a:effectLst/>
                <a:latin typeface="Times New Roman" panose="02020603050405020304" pitchFamily="18" charset="0"/>
                <a:ea typeface="Times New Roman" panose="02020603050405020304" pitchFamily="18" charset="0"/>
              </a:rPr>
              <a:t>   K.</a:t>
            </a:r>
            <a:r>
              <a:rPr lang="en-US" sz="1800" b="1" spc="-10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a:t>
            </a:r>
            <a:r>
              <a:rPr lang="en-US" sz="1800" b="1" spc="-10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a:t>
            </a:r>
            <a:r>
              <a:rPr lang="en-US" sz="1800" b="1" spc="-10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INSTITUTE</a:t>
            </a:r>
            <a:r>
              <a:rPr lang="en-US" sz="1800" b="1" spc="-10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TECHNOLOGY,</a:t>
            </a:r>
            <a:endParaRPr lang="en-IN" sz="1100" b="1" dirty="0">
              <a:latin typeface="Times New Roman" panose="02020603050405020304" pitchFamily="18" charset="0"/>
              <a:ea typeface="Times New Roman" panose="02020603050405020304" pitchFamily="18" charset="0"/>
            </a:endParaRPr>
          </a:p>
          <a:p>
            <a:pPr marL="179705">
              <a:lnSpc>
                <a:spcPts val="2020"/>
              </a:lnSpc>
            </a:pPr>
            <a:r>
              <a:rPr lang="en-IN" sz="1100" b="1"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Opp.</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Airport,</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Gokul,</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Hubballi-580</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027</a:t>
            </a:r>
            <a:endParaRPr lang="en-IN" sz="11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Phone:</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0836-2232681	                                     Website:</a:t>
            </a:r>
            <a:r>
              <a:rPr lang="en-US" sz="1200" spc="-10" dirty="0">
                <a:effectLst/>
                <a:latin typeface="Times New Roman" panose="02020603050405020304" pitchFamily="18" charset="0"/>
                <a:ea typeface="Times New Roman" panose="02020603050405020304" pitchFamily="18" charset="0"/>
              </a:rPr>
              <a:t> </a:t>
            </a:r>
            <a:r>
              <a:rPr lang="en-US" sz="1200" u="sng" dirty="0">
                <a:solidFill>
                  <a:srgbClr val="0000FF"/>
                </a:solidFill>
                <a:effectLst/>
                <a:latin typeface="Times New Roman" panose="02020603050405020304" pitchFamily="18" charset="0"/>
                <a:ea typeface="Times New Roman" panose="02020603050405020304" pitchFamily="18" charset="0"/>
                <a:hlinkClick r:id="rId2"/>
              </a:rPr>
              <a:t>www.kleit.ac.in</a:t>
            </a:r>
            <a:endParaRPr lang="en-IN" dirty="0"/>
          </a:p>
        </p:txBody>
      </p:sp>
      <p:pic>
        <p:nvPicPr>
          <p:cNvPr id="9" name="Picture 8" descr="Description: CG21">
            <a:extLst>
              <a:ext uri="{FF2B5EF4-FFF2-40B4-BE49-F238E27FC236}">
                <a16:creationId xmlns:a16="http://schemas.microsoft.com/office/drawing/2014/main" id="{F9EC0E6D-052A-B68B-CC7F-A0E614C0D3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0203" y="531442"/>
            <a:ext cx="866661" cy="660400"/>
          </a:xfrm>
          <a:prstGeom prst="rect">
            <a:avLst/>
          </a:prstGeom>
          <a:noFill/>
        </p:spPr>
      </p:pic>
      <p:pic>
        <p:nvPicPr>
          <p:cNvPr id="10" name="Picture 9" descr="Graphical user interface, application  Description automatically generated">
            <a:extLst>
              <a:ext uri="{FF2B5EF4-FFF2-40B4-BE49-F238E27FC236}">
                <a16:creationId xmlns:a16="http://schemas.microsoft.com/office/drawing/2014/main" id="{A85BE541-18CD-5639-B04E-058FB804362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125" y="396130"/>
            <a:ext cx="1232016" cy="854561"/>
          </a:xfrm>
          <a:prstGeom prst="rect">
            <a:avLst/>
          </a:prstGeom>
          <a:noFill/>
          <a:ln>
            <a:noFill/>
          </a:ln>
        </p:spPr>
      </p:pic>
      <p:sp>
        <p:nvSpPr>
          <p:cNvPr id="12" name="TextBox 11">
            <a:extLst>
              <a:ext uri="{FF2B5EF4-FFF2-40B4-BE49-F238E27FC236}">
                <a16:creationId xmlns:a16="http://schemas.microsoft.com/office/drawing/2014/main" id="{345979EA-4E99-9FB8-92F3-52ECF2B3FCE7}"/>
              </a:ext>
            </a:extLst>
          </p:cNvPr>
          <p:cNvSpPr txBox="1"/>
          <p:nvPr/>
        </p:nvSpPr>
        <p:spPr>
          <a:xfrm>
            <a:off x="89553" y="1389812"/>
            <a:ext cx="12012890" cy="5198859"/>
          </a:xfrm>
          <a:prstGeom prst="rect">
            <a:avLst/>
          </a:prstGeom>
          <a:noFill/>
        </p:spPr>
        <p:txBody>
          <a:bodyPr wrap="square">
            <a:spAutoFit/>
          </a:bodyPr>
          <a:lstStyle/>
          <a:p>
            <a:pPr marR="239395" algn="ctr">
              <a:spcBef>
                <a:spcPts val="1010"/>
              </a:spcBef>
              <a:spcAft>
                <a:spcPts val="0"/>
              </a:spcAft>
            </a:pPr>
            <a:r>
              <a:rPr lang="en-US" sz="1600" b="1" dirty="0">
                <a:effectLst/>
                <a:latin typeface="Times New Roman" panose="02020603050405020304" pitchFamily="18" charset="0"/>
                <a:ea typeface="Times New Roman" panose="02020603050405020304" pitchFamily="18" charset="0"/>
              </a:rPr>
              <a:t>   </a:t>
            </a:r>
          </a:p>
          <a:p>
            <a:pPr marR="239395" algn="ctr">
              <a:spcBef>
                <a:spcPts val="1010"/>
              </a:spcBef>
              <a:spcAft>
                <a:spcPts val="0"/>
              </a:spcAft>
            </a:pPr>
            <a:r>
              <a:rPr lang="en-US" sz="2800" b="1" dirty="0">
                <a:effectLst/>
                <a:latin typeface="Times New Roman" panose="02020603050405020304" pitchFamily="18" charset="0"/>
                <a:ea typeface="Times New Roman" panose="02020603050405020304" pitchFamily="18" charset="0"/>
              </a:rPr>
              <a:t>“ Prediction of Daily Reference Evapotranspiration Using </a:t>
            </a:r>
          </a:p>
          <a:p>
            <a:pPr marR="239395" algn="ctr">
              <a:spcBef>
                <a:spcPts val="1010"/>
              </a:spcBef>
              <a:spcAft>
                <a:spcPts val="0"/>
              </a:spcAft>
            </a:pPr>
            <a:r>
              <a:rPr lang="en-US" sz="2800" b="1" dirty="0">
                <a:effectLst/>
                <a:latin typeface="Times New Roman" panose="02020603050405020304" pitchFamily="18" charset="0"/>
                <a:ea typeface="Times New Roman" panose="02020603050405020304" pitchFamily="18" charset="0"/>
              </a:rPr>
              <a:t>Machine Learning Model ” </a:t>
            </a:r>
            <a:endParaRPr lang="en-US" sz="2800" dirty="0">
              <a:effectLst/>
              <a:latin typeface="Times New Roman" panose="02020603050405020304" pitchFamily="18" charset="0"/>
              <a:ea typeface="Times New Roman" panose="02020603050405020304" pitchFamily="18" charset="0"/>
            </a:endParaRPr>
          </a:p>
          <a:p>
            <a:pPr marR="239395" algn="ctr">
              <a:spcBef>
                <a:spcPts val="1010"/>
              </a:spcBef>
            </a:pPr>
            <a:r>
              <a:rPr lang="en-US" sz="2000" b="1" dirty="0">
                <a:effectLst/>
                <a:latin typeface="Times New Roman" panose="02020603050405020304" pitchFamily="18" charset="0"/>
                <a:ea typeface="Times New Roman" panose="02020603050405020304" pitchFamily="18" charset="0"/>
              </a:rPr>
              <a:t>Bachelor</a:t>
            </a:r>
            <a:r>
              <a:rPr lang="en-US" sz="2800" b="1"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of Engineering</a:t>
            </a:r>
            <a:r>
              <a:rPr lang="en-US" sz="2000" b="1" spc="-33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in Computer Science and Engineering</a:t>
            </a:r>
            <a:r>
              <a:rPr lang="en-US" sz="2000" b="1" spc="-335"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R="239395" algn="ctr">
              <a:lnSpc>
                <a:spcPts val="1370"/>
              </a:lnSpc>
            </a:pPr>
            <a:endParaRPr lang="en-US" sz="1800" dirty="0">
              <a:effectLst/>
              <a:latin typeface="Times New Roman" panose="02020603050405020304" pitchFamily="18" charset="0"/>
              <a:ea typeface="Times New Roman" panose="02020603050405020304" pitchFamily="18" charset="0"/>
            </a:endParaRPr>
          </a:p>
          <a:p>
            <a:pPr marR="239395" algn="ctr">
              <a:lnSpc>
                <a:spcPts val="1370"/>
              </a:lnSpc>
            </a:pPr>
            <a:r>
              <a:rPr lang="en-US" sz="1800" dirty="0">
                <a:effectLst/>
                <a:latin typeface="Times New Roman" panose="02020603050405020304" pitchFamily="18" charset="0"/>
                <a:ea typeface="Times New Roman" panose="02020603050405020304" pitchFamily="18" charset="0"/>
              </a:rPr>
              <a:t>(18CSP83)</a:t>
            </a:r>
            <a:endParaRPr lang="en-IN" sz="1800" dirty="0">
              <a:effectLst/>
              <a:latin typeface="Times New Roman" panose="02020603050405020304" pitchFamily="18" charset="0"/>
              <a:ea typeface="Times New Roman" panose="02020603050405020304" pitchFamily="18" charset="0"/>
            </a:endParaRPr>
          </a:p>
          <a:p>
            <a:pPr marL="86995" marR="241300" algn="ctr">
              <a:spcBef>
                <a:spcPts val="685"/>
              </a:spcBef>
              <a:spcAft>
                <a:spcPts val="0"/>
              </a:spcAft>
            </a:pPr>
            <a:r>
              <a:rPr lang="en-US" sz="1600" b="1" dirty="0">
                <a:effectLst/>
                <a:latin typeface="Times New Roman" panose="02020603050405020304" pitchFamily="18" charset="0"/>
                <a:ea typeface="Times New Roman" panose="02020603050405020304" pitchFamily="18" charset="0"/>
              </a:rPr>
              <a:t>Academic</a:t>
            </a:r>
            <a:r>
              <a:rPr lang="en-US" sz="1600" b="1" spc="-1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Year</a:t>
            </a:r>
            <a:r>
              <a:rPr lang="en-US" sz="1600" b="1" spc="-1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2023-24</a:t>
            </a:r>
            <a:endParaRPr lang="en-IN" sz="1600" b="1" dirty="0">
              <a:effectLst/>
              <a:latin typeface="Times New Roman" panose="02020603050405020304" pitchFamily="18" charset="0"/>
              <a:ea typeface="Times New Roman" panose="02020603050405020304" pitchFamily="18" charset="0"/>
            </a:endParaRPr>
          </a:p>
          <a:p>
            <a:pPr marL="678180" marR="915670" algn="ctr">
              <a:spcBef>
                <a:spcPts val="695"/>
              </a:spcBef>
              <a:spcAft>
                <a:spcPts val="0"/>
              </a:spcAft>
            </a:pPr>
            <a:r>
              <a:rPr lang="en-US" sz="1400" dirty="0">
                <a:effectLst/>
                <a:latin typeface="Times New Roman" panose="02020603050405020304" pitchFamily="18" charset="0"/>
                <a:ea typeface="Times New Roman" panose="02020603050405020304" pitchFamily="18" charset="0"/>
              </a:rPr>
              <a:t>Submitted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By </a:t>
            </a:r>
            <a:endParaRPr lang="en-IN" sz="1400" dirty="0">
              <a:effectLst/>
              <a:latin typeface="Times New Roman" panose="02020603050405020304" pitchFamily="18" charset="0"/>
              <a:ea typeface="Times New Roman" panose="02020603050405020304" pitchFamily="18" charset="0"/>
            </a:endParaRPr>
          </a:p>
          <a:p>
            <a:pPr marL="86995" marR="236855" algn="ctr">
              <a:spcAft>
                <a:spcPts val="0"/>
              </a:spcAft>
            </a:pPr>
            <a:r>
              <a:rPr lang="en-US" b="1" dirty="0">
                <a:effectLst/>
                <a:latin typeface="Times New Roman" panose="02020603050405020304" pitchFamily="18" charset="0"/>
                <a:ea typeface="Times New Roman" panose="02020603050405020304" pitchFamily="18" charset="0"/>
              </a:rPr>
              <a:t>Ms. Pooja A Wadekar                      2KE20CS052</a:t>
            </a:r>
            <a:endParaRPr lang="en-IN" b="1" dirty="0">
              <a:effectLst/>
              <a:latin typeface="Times New Roman" panose="02020603050405020304" pitchFamily="18" charset="0"/>
              <a:ea typeface="Times New Roman" panose="02020603050405020304" pitchFamily="18" charset="0"/>
            </a:endParaRPr>
          </a:p>
          <a:p>
            <a:pPr marL="86995" marR="236855" algn="ctr">
              <a:spcAft>
                <a:spcPts val="0"/>
              </a:spcAft>
            </a:pPr>
            <a:r>
              <a:rPr lang="en-US" b="1" dirty="0">
                <a:effectLst/>
                <a:latin typeface="Times New Roman" panose="02020603050405020304" pitchFamily="18" charset="0"/>
                <a:ea typeface="Times New Roman" panose="02020603050405020304" pitchFamily="18" charset="0"/>
              </a:rPr>
              <a:t>Ms. Pooja P Belgaumkar                 2KE20CS054  </a:t>
            </a:r>
          </a:p>
          <a:p>
            <a:pPr marL="86995" marR="236855" algn="ctr">
              <a:spcAft>
                <a:spcPts val="0"/>
              </a:spcAft>
            </a:pPr>
            <a:r>
              <a:rPr lang="en-US" b="1" dirty="0">
                <a:effectLst/>
                <a:latin typeface="Times New Roman" panose="02020603050405020304" pitchFamily="18" charset="0"/>
                <a:ea typeface="Times New Roman" panose="02020603050405020304" pitchFamily="18" charset="0"/>
              </a:rPr>
              <a:t>Ms. </a:t>
            </a:r>
            <a:r>
              <a:rPr lang="en-US" b="1" dirty="0">
                <a:latin typeface="Times New Roman" panose="02020603050405020304" pitchFamily="18" charset="0"/>
                <a:ea typeface="Times New Roman" panose="02020603050405020304" pitchFamily="18" charset="0"/>
              </a:rPr>
              <a:t>Vaishnavi Dubey</a:t>
            </a:r>
            <a:r>
              <a:rPr lang="en-US" b="1" dirty="0">
                <a:effectLst/>
                <a:latin typeface="Times New Roman" panose="02020603050405020304" pitchFamily="18" charset="0"/>
                <a:ea typeface="Times New Roman" panose="02020603050405020304" pitchFamily="18" charset="0"/>
              </a:rPr>
              <a:t>                       2KE20CS113</a:t>
            </a:r>
            <a:endParaRPr lang="en-IN" b="1" dirty="0">
              <a:effectLst/>
              <a:latin typeface="Times New Roman" panose="02020603050405020304" pitchFamily="18" charset="0"/>
              <a:ea typeface="Times New Roman" panose="02020603050405020304" pitchFamily="18" charset="0"/>
            </a:endParaRPr>
          </a:p>
          <a:p>
            <a:pPr marL="86995" marR="236855" algn="ctr">
              <a:spcAft>
                <a:spcPts val="0"/>
              </a:spcAft>
            </a:pPr>
            <a:r>
              <a:rPr lang="en-US" b="1" dirty="0">
                <a:effectLst/>
                <a:latin typeface="Times New Roman" panose="02020603050405020304" pitchFamily="18" charset="0"/>
                <a:ea typeface="Times New Roman" panose="02020603050405020304" pitchFamily="18" charset="0"/>
              </a:rPr>
              <a:t>Mr. K D Sandeep                             2KE20CS121  </a:t>
            </a:r>
          </a:p>
          <a:p>
            <a:pPr marL="86995" marR="236855" algn="ctr">
              <a:spcAft>
                <a:spcPts val="0"/>
              </a:spcAft>
            </a:pPr>
            <a:endParaRPr lang="en-US" sz="1800" b="1" dirty="0">
              <a:effectLst/>
              <a:latin typeface="Times New Roman" panose="02020603050405020304" pitchFamily="18" charset="0"/>
              <a:ea typeface="Times New Roman" panose="02020603050405020304" pitchFamily="18" charset="0"/>
            </a:endParaRPr>
          </a:p>
          <a:p>
            <a:pPr marR="241300" algn="ctr">
              <a:spcBef>
                <a:spcPts val="5"/>
              </a:spcBef>
              <a:spcAft>
                <a:spcPts val="0"/>
              </a:spcAft>
            </a:pPr>
            <a:r>
              <a:rPr lang="en-US" sz="1600" dirty="0">
                <a:effectLst/>
                <a:latin typeface="Times New Roman" panose="02020603050405020304" pitchFamily="18" charset="0"/>
                <a:ea typeface="Times New Roman" panose="02020603050405020304" pitchFamily="18" charset="0"/>
              </a:rPr>
              <a:t>Under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Guidance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endParaRPr lang="en-IN" sz="1600" dirty="0">
              <a:effectLst/>
              <a:latin typeface="Times New Roman" panose="02020603050405020304" pitchFamily="18" charset="0"/>
              <a:ea typeface="Times New Roman" panose="02020603050405020304" pitchFamily="18" charset="0"/>
            </a:endParaRPr>
          </a:p>
          <a:p>
            <a:pPr marL="678180" marR="918845" algn="ctr">
              <a:spcBef>
                <a:spcPts val="680"/>
              </a:spcBef>
              <a:spcAft>
                <a:spcPts val="0"/>
              </a:spcAft>
            </a:pPr>
            <a:r>
              <a:rPr lang="en-US" sz="2200" b="1" kern="0" dirty="0">
                <a:latin typeface="Times New Roman" panose="02020603050405020304" pitchFamily="18" charset="0"/>
                <a:ea typeface="Times New Roman" panose="02020603050405020304" pitchFamily="18" charset="0"/>
              </a:rPr>
              <a:t> Prof</a:t>
            </a:r>
            <a:r>
              <a:rPr lang="en-US" sz="2200" b="1" kern="0" dirty="0">
                <a:effectLst/>
                <a:latin typeface="Times New Roman" panose="02020603050405020304" pitchFamily="18" charset="0"/>
                <a:ea typeface="Times New Roman" panose="02020603050405020304" pitchFamily="18" charset="0"/>
              </a:rPr>
              <a:t>. Malathi S.Y</a:t>
            </a:r>
            <a:endParaRPr lang="en-IN" sz="2200" b="1" kern="0" dirty="0">
              <a:latin typeface="Times New Roman" panose="02020603050405020304" pitchFamily="18" charset="0"/>
              <a:ea typeface="Times New Roman" panose="02020603050405020304" pitchFamily="18" charset="0"/>
            </a:endParaRPr>
          </a:p>
        </p:txBody>
      </p:sp>
      <p:sp>
        <p:nvSpPr>
          <p:cNvPr id="6" name="Slide Number Placeholder 5">
            <a:extLst>
              <a:ext uri="{FF2B5EF4-FFF2-40B4-BE49-F238E27FC236}">
                <a16:creationId xmlns:a16="http://schemas.microsoft.com/office/drawing/2014/main" id="{F94C5558-3659-2ACC-3E96-F2DC2D2AB465}"/>
              </a:ext>
            </a:extLst>
          </p:cNvPr>
          <p:cNvSpPr>
            <a:spLocks noGrp="1"/>
          </p:cNvSpPr>
          <p:nvPr>
            <p:ph type="sldNum" sz="quarter" idx="12"/>
          </p:nvPr>
        </p:nvSpPr>
        <p:spPr/>
        <p:txBody>
          <a:bodyPr/>
          <a:lstStyle/>
          <a:p>
            <a:fld id="{BD24252B-57AD-4947-BB02-01BA5859D671}" type="slidenum">
              <a:rPr lang="en-IN" smtClean="0"/>
              <a:t>1</a:t>
            </a:fld>
            <a:endParaRPr lang="en-IN"/>
          </a:p>
        </p:txBody>
      </p:sp>
    </p:spTree>
    <p:extLst>
      <p:ext uri="{BB962C8B-B14F-4D97-AF65-F5344CB8AC3E}">
        <p14:creationId xmlns:p14="http://schemas.microsoft.com/office/powerpoint/2010/main" val="338143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801765D-A988-3FFC-FFE2-0463F159E61B}"/>
              </a:ext>
            </a:extLst>
          </p:cNvPr>
          <p:cNvSpPr txBox="1">
            <a:spLocks/>
          </p:cNvSpPr>
          <p:nvPr/>
        </p:nvSpPr>
        <p:spPr>
          <a:xfrm>
            <a:off x="715879" y="252832"/>
            <a:ext cx="10760242" cy="3888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a:latin typeface="Times New Roman" panose="02020603050405020304" pitchFamily="18" charset="0"/>
                <a:cs typeface="Times New Roman" panose="02020603050405020304" pitchFamily="18" charset="0"/>
              </a:rPr>
              <a:t>Machine Learning On Evapotranspiration</a:t>
            </a:r>
            <a:endParaRPr lang="en-IN" sz="1600" dirty="0"/>
          </a:p>
        </p:txBody>
      </p:sp>
      <p:cxnSp>
        <p:nvCxnSpPr>
          <p:cNvPr id="4" name="Straight Connector 3">
            <a:extLst>
              <a:ext uri="{FF2B5EF4-FFF2-40B4-BE49-F238E27FC236}">
                <a16:creationId xmlns:a16="http://schemas.microsoft.com/office/drawing/2014/main" id="{CEEBA988-5E51-69E6-8707-2DC44E754CB8}"/>
              </a:ext>
            </a:extLst>
          </p:cNvPr>
          <p:cNvCxnSpPr/>
          <p:nvPr/>
        </p:nvCxnSpPr>
        <p:spPr>
          <a:xfrm>
            <a:off x="557752" y="776805"/>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AE952679-7309-3B1A-7A6E-0C920D8631BB}"/>
              </a:ext>
            </a:extLst>
          </p:cNvPr>
          <p:cNvSpPr txBox="1"/>
          <p:nvPr/>
        </p:nvSpPr>
        <p:spPr>
          <a:xfrm>
            <a:off x="236910" y="1129912"/>
            <a:ext cx="6737684" cy="4832092"/>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ANN Algorithm</a:t>
            </a:r>
          </a:p>
          <a:p>
            <a:pPr algn="ctr"/>
            <a:endParaRPr lang="en-IN" b="1"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The ANN consists of layers of interconnected nodes (neurons) where each node performs a weighted sum of its inputs followed by a non-linear activation function.</a:t>
            </a:r>
          </a:p>
          <a:p>
            <a:pPr algn="just"/>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Through a process called training, the ANN learns to adjust the weights of connections between nodes in order to minimize the prediction error between the predicted and actual daily reference evapotranspiration values. </a:t>
            </a:r>
          </a:p>
          <a:p>
            <a:pPr marL="342900" indent="-342900" algn="just">
              <a:buFont typeface="Wingdings" panose="05000000000000000000" pitchFamily="2" charset="2"/>
              <a:buChar char="§"/>
            </a:pPr>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Once trained, the ANN can effectively predict daily reference evapotranspiration values based on the input weather data.</a:t>
            </a:r>
            <a:endParaRPr lang="en-IN"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0DBB1D5-B074-C5FD-71AD-503DB58102E8}"/>
              </a:ext>
            </a:extLst>
          </p:cNvPr>
          <p:cNvSpPr/>
          <p:nvPr/>
        </p:nvSpPr>
        <p:spPr>
          <a:xfrm>
            <a:off x="7026442" y="1303422"/>
            <a:ext cx="4449679" cy="425115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lide Number Placeholder 10">
            <a:extLst>
              <a:ext uri="{FF2B5EF4-FFF2-40B4-BE49-F238E27FC236}">
                <a16:creationId xmlns:a16="http://schemas.microsoft.com/office/drawing/2014/main" id="{AF358F2C-D85B-1CB3-C555-D953734F2AA7}"/>
              </a:ext>
            </a:extLst>
          </p:cNvPr>
          <p:cNvSpPr>
            <a:spLocks noGrp="1"/>
          </p:cNvSpPr>
          <p:nvPr>
            <p:ph type="sldNum" sz="quarter" idx="12"/>
          </p:nvPr>
        </p:nvSpPr>
        <p:spPr/>
        <p:txBody>
          <a:bodyPr/>
          <a:lstStyle/>
          <a:p>
            <a:fld id="{BD24252B-57AD-4947-BB02-01BA5859D671}" type="slidenum">
              <a:rPr lang="en-IN" smtClean="0"/>
              <a:t>10</a:t>
            </a:fld>
            <a:endParaRPr lang="en-IN"/>
          </a:p>
        </p:txBody>
      </p:sp>
    </p:spTree>
    <p:extLst>
      <p:ext uri="{BB962C8B-B14F-4D97-AF65-F5344CB8AC3E}">
        <p14:creationId xmlns:p14="http://schemas.microsoft.com/office/powerpoint/2010/main" val="303816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F6072B4-DB2A-D902-3C65-2030B9C5E9BD}"/>
              </a:ext>
            </a:extLst>
          </p:cNvPr>
          <p:cNvSpPr txBox="1">
            <a:spLocks/>
          </p:cNvSpPr>
          <p:nvPr/>
        </p:nvSpPr>
        <p:spPr>
          <a:xfrm>
            <a:off x="715879" y="252832"/>
            <a:ext cx="10760242" cy="3888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a:latin typeface="Times New Roman" panose="02020603050405020304" pitchFamily="18" charset="0"/>
                <a:cs typeface="Times New Roman" panose="02020603050405020304" pitchFamily="18" charset="0"/>
              </a:rPr>
              <a:t>Machine Learning On Evapotranspiration</a:t>
            </a:r>
            <a:endParaRPr lang="en-IN" sz="1600" dirty="0"/>
          </a:p>
        </p:txBody>
      </p:sp>
      <p:cxnSp>
        <p:nvCxnSpPr>
          <p:cNvPr id="4" name="Straight Connector 3">
            <a:extLst>
              <a:ext uri="{FF2B5EF4-FFF2-40B4-BE49-F238E27FC236}">
                <a16:creationId xmlns:a16="http://schemas.microsoft.com/office/drawing/2014/main" id="{27B9DFC5-E5D3-57AD-8953-6135C27E5572}"/>
              </a:ext>
            </a:extLst>
          </p:cNvPr>
          <p:cNvCxnSpPr/>
          <p:nvPr/>
        </p:nvCxnSpPr>
        <p:spPr>
          <a:xfrm>
            <a:off x="557752" y="776805"/>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7920080E-413B-9D97-B053-FC2B7D3BE197}"/>
              </a:ext>
            </a:extLst>
          </p:cNvPr>
          <p:cNvSpPr/>
          <p:nvPr/>
        </p:nvSpPr>
        <p:spPr>
          <a:xfrm>
            <a:off x="6304547" y="1437776"/>
            <a:ext cx="5598695" cy="398244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3A5B254-BE28-EE15-A5EA-08E0DDEF14B6}"/>
              </a:ext>
            </a:extLst>
          </p:cNvPr>
          <p:cNvSpPr txBox="1"/>
          <p:nvPr/>
        </p:nvSpPr>
        <p:spPr>
          <a:xfrm>
            <a:off x="0" y="982176"/>
            <a:ext cx="6416842" cy="5632311"/>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LSTM Algorithm</a:t>
            </a:r>
          </a:p>
          <a:p>
            <a:pPr algn="ctr"/>
            <a:endParaRPr lang="en-IN" sz="28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Input weather data are fed into the LSTM model, which learns to capture patterns and trends in the data over different time intervals. </a:t>
            </a:r>
          </a:p>
          <a:p>
            <a:pPr algn="just"/>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The LSTM network contains memory cells that can maintain information over long periods, allowing it to remember past weather conditions and their impact on ET0. </a:t>
            </a:r>
          </a:p>
          <a:p>
            <a:pPr algn="just"/>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Through training, the LSTM adjusts its internal parameters to minimize the prediction error between the forecasted and actual ET0 values. Once trained, the model can effectively predict daily reference evapotranspiration values based on the sequential weather data. </a:t>
            </a:r>
            <a:endParaRPr lang="en-IN" sz="2000" b="1"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BFF9D957-8501-3BE5-FB31-C71E48DF7316}"/>
              </a:ext>
            </a:extLst>
          </p:cNvPr>
          <p:cNvSpPr>
            <a:spLocks noGrp="1"/>
          </p:cNvSpPr>
          <p:nvPr>
            <p:ph type="sldNum" sz="quarter" idx="12"/>
          </p:nvPr>
        </p:nvSpPr>
        <p:spPr/>
        <p:txBody>
          <a:bodyPr/>
          <a:lstStyle/>
          <a:p>
            <a:fld id="{BD24252B-57AD-4947-BB02-01BA5859D671}" type="slidenum">
              <a:rPr lang="en-IN" smtClean="0"/>
              <a:t>11</a:t>
            </a:fld>
            <a:endParaRPr lang="en-IN"/>
          </a:p>
        </p:txBody>
      </p:sp>
    </p:spTree>
    <p:extLst>
      <p:ext uri="{BB962C8B-B14F-4D97-AF65-F5344CB8AC3E}">
        <p14:creationId xmlns:p14="http://schemas.microsoft.com/office/powerpoint/2010/main" val="808358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8D1B33E-401C-DAD2-E907-4783C0156C11}"/>
              </a:ext>
            </a:extLst>
          </p:cNvPr>
          <p:cNvSpPr>
            <a:spLocks noGrp="1"/>
          </p:cNvSpPr>
          <p:nvPr>
            <p:ph type="title"/>
          </p:nvPr>
        </p:nvSpPr>
        <p:spPr>
          <a:xfrm>
            <a:off x="715879" y="252832"/>
            <a:ext cx="10760242" cy="388854"/>
          </a:xfrm>
        </p:spPr>
        <p:txBody>
          <a:bodyPr>
            <a:normAutofit/>
          </a:bodyPr>
          <a:lstStyle/>
          <a:p>
            <a:r>
              <a:rPr lang="en-IN" sz="1600" dirty="0">
                <a:latin typeface="Times New Roman" panose="02020603050405020304" pitchFamily="18" charset="0"/>
                <a:cs typeface="Times New Roman" panose="02020603050405020304" pitchFamily="18" charset="0"/>
              </a:rPr>
              <a:t>Machine Learning On Evapotranspiration</a:t>
            </a:r>
            <a:endParaRPr lang="en-IN" sz="1600" dirty="0"/>
          </a:p>
        </p:txBody>
      </p:sp>
      <p:cxnSp>
        <p:nvCxnSpPr>
          <p:cNvPr id="4" name="Straight Connector 3">
            <a:extLst>
              <a:ext uri="{FF2B5EF4-FFF2-40B4-BE49-F238E27FC236}">
                <a16:creationId xmlns:a16="http://schemas.microsoft.com/office/drawing/2014/main" id="{5D9DCF43-2111-C91F-AF73-C7CFC8ACEF3B}"/>
              </a:ext>
            </a:extLst>
          </p:cNvPr>
          <p:cNvCxnSpPr/>
          <p:nvPr/>
        </p:nvCxnSpPr>
        <p:spPr>
          <a:xfrm>
            <a:off x="557752" y="776805"/>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8AF1983-3F8A-AD17-7BC3-51CBCFB13B9F}"/>
              </a:ext>
            </a:extLst>
          </p:cNvPr>
          <p:cNvSpPr txBox="1"/>
          <p:nvPr/>
        </p:nvSpPr>
        <p:spPr>
          <a:xfrm>
            <a:off x="2133599" y="947839"/>
            <a:ext cx="7924799"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REQUIREMENT SPECIFICATION</a:t>
            </a:r>
          </a:p>
        </p:txBody>
      </p:sp>
      <p:sp>
        <p:nvSpPr>
          <p:cNvPr id="10" name="TextBox 9">
            <a:extLst>
              <a:ext uri="{FF2B5EF4-FFF2-40B4-BE49-F238E27FC236}">
                <a16:creationId xmlns:a16="http://schemas.microsoft.com/office/drawing/2014/main" id="{5908C49C-567A-36CD-D229-219DA83C9FCB}"/>
              </a:ext>
            </a:extLst>
          </p:cNvPr>
          <p:cNvSpPr txBox="1"/>
          <p:nvPr/>
        </p:nvSpPr>
        <p:spPr>
          <a:xfrm>
            <a:off x="335021" y="1773076"/>
            <a:ext cx="11521953" cy="4832092"/>
          </a:xfrm>
          <a:prstGeom prst="rect">
            <a:avLst/>
          </a:prstGeom>
          <a:noFill/>
        </p:spPr>
        <p:txBody>
          <a:bodyPr wrap="square">
            <a:spAutoFit/>
          </a:bodyPr>
          <a:lstStyle/>
          <a:p>
            <a:pPr marL="342900" indent="-342900" algn="just">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Input Data</a:t>
            </a: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Collect historical weather data including temperature, humidity, wind speed, solar radiation, and any other relevant variables.</a:t>
            </a:r>
          </a:p>
          <a:p>
            <a:pPr marL="342900" indent="-342900" algn="just">
              <a:buFont typeface="Wingdings" panose="05000000000000000000" pitchFamily="2" charset="2"/>
              <a:buChar char="Ø"/>
            </a:pPr>
            <a:endParaRPr lang="en-US" sz="22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Data Preprocessing</a:t>
            </a:r>
            <a:endParaRPr lang="en-US" sz="22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Perform data cleaning, normalization, and feature scaling to prepare the data for model training. </a:t>
            </a:r>
          </a:p>
          <a:p>
            <a:pPr marL="342900" indent="-34290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Split the dataset into training, validation, and testing sets to evaluate model performance effectively.</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Feature Selection</a:t>
            </a: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Identify the most relevant features for ET0 prediction through exploratory data analysis and domain knowledge.</a:t>
            </a:r>
          </a:p>
          <a:p>
            <a:pPr marL="342900" indent="-342900" algn="just">
              <a:buFont typeface="Wingdings" panose="05000000000000000000" pitchFamily="2" charset="2"/>
              <a:buChar char="Ø"/>
            </a:pPr>
            <a:endParaRPr lang="en-US" sz="22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Model Selection</a:t>
            </a: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Evaluate various machine learning algorithms suitable for time-series forecasting tasks, including but not limited to:</a:t>
            </a:r>
          </a:p>
          <a:p>
            <a:pPr marL="800100" lvl="1" indent="-34290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Long Short-Term Memory (LSTM), Random Forest, K-Nearest Neighbors (KNN)</a:t>
            </a:r>
          </a:p>
        </p:txBody>
      </p:sp>
      <p:sp>
        <p:nvSpPr>
          <p:cNvPr id="13" name="Slide Number Placeholder 12">
            <a:extLst>
              <a:ext uri="{FF2B5EF4-FFF2-40B4-BE49-F238E27FC236}">
                <a16:creationId xmlns:a16="http://schemas.microsoft.com/office/drawing/2014/main" id="{23096444-0D43-FA6E-00F2-CAECBA6BAE22}"/>
              </a:ext>
            </a:extLst>
          </p:cNvPr>
          <p:cNvSpPr>
            <a:spLocks noGrp="1"/>
          </p:cNvSpPr>
          <p:nvPr>
            <p:ph type="sldNum" sz="quarter" idx="12"/>
          </p:nvPr>
        </p:nvSpPr>
        <p:spPr/>
        <p:txBody>
          <a:bodyPr/>
          <a:lstStyle/>
          <a:p>
            <a:fld id="{BD24252B-57AD-4947-BB02-01BA5859D671}" type="slidenum">
              <a:rPr lang="en-IN" smtClean="0"/>
              <a:t>12</a:t>
            </a:fld>
            <a:endParaRPr lang="en-IN"/>
          </a:p>
        </p:txBody>
      </p:sp>
    </p:spTree>
    <p:extLst>
      <p:ext uri="{BB962C8B-B14F-4D97-AF65-F5344CB8AC3E}">
        <p14:creationId xmlns:p14="http://schemas.microsoft.com/office/powerpoint/2010/main" val="1111126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7359DD-119B-0889-F89D-C889A73E9E8B}"/>
              </a:ext>
            </a:extLst>
          </p:cNvPr>
          <p:cNvSpPr txBox="1"/>
          <p:nvPr/>
        </p:nvSpPr>
        <p:spPr>
          <a:xfrm>
            <a:off x="557752" y="264513"/>
            <a:ext cx="6096000"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Machine Learning On Evapotranspiration</a:t>
            </a:r>
            <a:endParaRPr lang="en-IN" sz="1600" dirty="0"/>
          </a:p>
        </p:txBody>
      </p:sp>
      <p:cxnSp>
        <p:nvCxnSpPr>
          <p:cNvPr id="5" name="Straight Connector 4">
            <a:extLst>
              <a:ext uri="{FF2B5EF4-FFF2-40B4-BE49-F238E27FC236}">
                <a16:creationId xmlns:a16="http://schemas.microsoft.com/office/drawing/2014/main" id="{48941971-D86E-8C1A-B58A-5DA3FEF407E2}"/>
              </a:ext>
            </a:extLst>
          </p:cNvPr>
          <p:cNvCxnSpPr/>
          <p:nvPr/>
        </p:nvCxnSpPr>
        <p:spPr>
          <a:xfrm>
            <a:off x="557752" y="776805"/>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38A46F49-1004-EB25-3238-F7A2A7C33F66}"/>
              </a:ext>
            </a:extLst>
          </p:cNvPr>
          <p:cNvSpPr txBox="1"/>
          <p:nvPr/>
        </p:nvSpPr>
        <p:spPr>
          <a:xfrm>
            <a:off x="623780" y="1249103"/>
            <a:ext cx="10944437" cy="4832092"/>
          </a:xfrm>
          <a:prstGeom prst="rect">
            <a:avLst/>
          </a:prstGeom>
          <a:noFill/>
        </p:spPr>
        <p:txBody>
          <a:bodyPr wrap="square">
            <a:spAutoFit/>
          </a:bodyPr>
          <a:lstStyle/>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Model Training</a:t>
            </a: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Train the selected machine learning model using the training dataset.</a:t>
            </a:r>
          </a:p>
          <a:p>
            <a:pPr marL="342900" indent="-342900" algn="just">
              <a:buFont typeface="Wingdings" panose="05000000000000000000" pitchFamily="2" charset="2"/>
              <a:buChar char="Ø"/>
            </a:pPr>
            <a:endParaRPr lang="en-US" sz="22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2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Model Evaluation</a:t>
            </a: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Evaluate the trained model using the validation dataset to assess its generalization ability.</a:t>
            </a:r>
          </a:p>
          <a:p>
            <a:pPr marL="342900" indent="-342900" algn="just">
              <a:buFont typeface="Wingdings" panose="05000000000000000000" pitchFamily="2" charset="2"/>
              <a:buChar char="Ø"/>
            </a:pPr>
            <a:endParaRPr lang="en-US" sz="22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2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Model Deployment</a:t>
            </a: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Deploy the trained model into a production environment for real-time ET0 prediction.</a:t>
            </a:r>
          </a:p>
          <a:p>
            <a:pPr marL="342900" indent="-342900" algn="just">
              <a:buFont typeface="Wingdings" panose="05000000000000000000" pitchFamily="2" charset="2"/>
              <a:buChar char="Ø"/>
            </a:pPr>
            <a:endParaRPr lang="en-US" sz="22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b="1" i="0" dirty="0">
                <a:effectLst/>
                <a:latin typeface="Times New Roman" panose="02020603050405020304" pitchFamily="18" charset="0"/>
                <a:cs typeface="Times New Roman" panose="02020603050405020304" pitchFamily="18" charset="0"/>
              </a:rPr>
              <a:t>Monitoring and Maintenance</a:t>
            </a: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Periodically retrain the model using updated weather data to adapt to changing environmental conditions</a:t>
            </a:r>
          </a:p>
        </p:txBody>
      </p:sp>
      <p:sp>
        <p:nvSpPr>
          <p:cNvPr id="10" name="Slide Number Placeholder 9">
            <a:extLst>
              <a:ext uri="{FF2B5EF4-FFF2-40B4-BE49-F238E27FC236}">
                <a16:creationId xmlns:a16="http://schemas.microsoft.com/office/drawing/2014/main" id="{53378B6A-F6FA-3C86-3CB6-87B3F54F7CEF}"/>
              </a:ext>
            </a:extLst>
          </p:cNvPr>
          <p:cNvSpPr>
            <a:spLocks noGrp="1"/>
          </p:cNvSpPr>
          <p:nvPr>
            <p:ph type="sldNum" sz="quarter" idx="12"/>
          </p:nvPr>
        </p:nvSpPr>
        <p:spPr/>
        <p:txBody>
          <a:bodyPr/>
          <a:lstStyle/>
          <a:p>
            <a:fld id="{BD24252B-57AD-4947-BB02-01BA5859D671}" type="slidenum">
              <a:rPr lang="en-IN" smtClean="0"/>
              <a:t>13</a:t>
            </a:fld>
            <a:endParaRPr lang="en-IN"/>
          </a:p>
        </p:txBody>
      </p:sp>
    </p:spTree>
    <p:extLst>
      <p:ext uri="{BB962C8B-B14F-4D97-AF65-F5344CB8AC3E}">
        <p14:creationId xmlns:p14="http://schemas.microsoft.com/office/powerpoint/2010/main" val="744222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509F760-8E3C-CE43-D6E5-783C8333096D}"/>
              </a:ext>
            </a:extLst>
          </p:cNvPr>
          <p:cNvSpPr>
            <a:spLocks noGrp="1"/>
          </p:cNvSpPr>
          <p:nvPr>
            <p:ph type="title"/>
          </p:nvPr>
        </p:nvSpPr>
        <p:spPr>
          <a:xfrm>
            <a:off x="715879" y="252832"/>
            <a:ext cx="10760242" cy="388854"/>
          </a:xfrm>
        </p:spPr>
        <p:txBody>
          <a:bodyPr>
            <a:normAutofit/>
          </a:bodyPr>
          <a:lstStyle/>
          <a:p>
            <a:r>
              <a:rPr lang="en-IN" sz="1600" dirty="0">
                <a:latin typeface="Times New Roman" panose="02020603050405020304" pitchFamily="18" charset="0"/>
                <a:cs typeface="Times New Roman" panose="02020603050405020304" pitchFamily="18" charset="0"/>
              </a:rPr>
              <a:t>Machine Learning On Evapotranspiration</a:t>
            </a:r>
            <a:endParaRPr lang="en-IN" sz="1600" dirty="0"/>
          </a:p>
        </p:txBody>
      </p:sp>
      <p:cxnSp>
        <p:nvCxnSpPr>
          <p:cNvPr id="4" name="Straight Connector 3">
            <a:extLst>
              <a:ext uri="{FF2B5EF4-FFF2-40B4-BE49-F238E27FC236}">
                <a16:creationId xmlns:a16="http://schemas.microsoft.com/office/drawing/2014/main" id="{8CACF435-6E5F-272D-4E68-0698E6A7EAE8}"/>
              </a:ext>
            </a:extLst>
          </p:cNvPr>
          <p:cNvCxnSpPr/>
          <p:nvPr/>
        </p:nvCxnSpPr>
        <p:spPr>
          <a:xfrm>
            <a:off x="557752" y="776805"/>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5923E583-001E-6915-D1B7-B38975E502D1}"/>
              </a:ext>
            </a:extLst>
          </p:cNvPr>
          <p:cNvSpPr txBox="1"/>
          <p:nvPr/>
        </p:nvSpPr>
        <p:spPr>
          <a:xfrm>
            <a:off x="208546" y="776027"/>
            <a:ext cx="11774906"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STATUS OF PROJECT IMPLEMENTATION</a:t>
            </a:r>
          </a:p>
        </p:txBody>
      </p:sp>
      <p:sp>
        <p:nvSpPr>
          <p:cNvPr id="7" name="Rectangle 6">
            <a:extLst>
              <a:ext uri="{FF2B5EF4-FFF2-40B4-BE49-F238E27FC236}">
                <a16:creationId xmlns:a16="http://schemas.microsoft.com/office/drawing/2014/main" id="{D19BB7B2-3B72-76B7-2DF8-3AEC6D0011E0}"/>
              </a:ext>
            </a:extLst>
          </p:cNvPr>
          <p:cNvSpPr/>
          <p:nvPr/>
        </p:nvSpPr>
        <p:spPr>
          <a:xfrm>
            <a:off x="992459" y="2231940"/>
            <a:ext cx="9970169" cy="3708504"/>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65151B08-C9C9-5AA8-310A-30213B92BF67}"/>
              </a:ext>
            </a:extLst>
          </p:cNvPr>
          <p:cNvSpPr txBox="1"/>
          <p:nvPr/>
        </p:nvSpPr>
        <p:spPr>
          <a:xfrm>
            <a:off x="715879" y="6205058"/>
            <a:ext cx="10483658" cy="400110"/>
          </a:xfrm>
          <a:prstGeom prst="rect">
            <a:avLst/>
          </a:prstGeom>
          <a:noFill/>
        </p:spPr>
        <p:txBody>
          <a:bodyPr wrap="square" rtlCol="0">
            <a:spAutoFit/>
          </a:bodyPr>
          <a:lstStyle/>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Accuracy of KNN Model is 75.0868765331 for  </a:t>
            </a:r>
            <a:r>
              <a:rPr lang="en-US" sz="2000" dirty="0">
                <a:latin typeface="Times New Roman" panose="02020603050405020304" pitchFamily="18" charset="0"/>
                <a:cs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rediction of daily reference evapotranspiration</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9956316-E5C3-C0C8-2E9C-7596F505CC7E}"/>
              </a:ext>
            </a:extLst>
          </p:cNvPr>
          <p:cNvSpPr txBox="1"/>
          <p:nvPr/>
        </p:nvSpPr>
        <p:spPr>
          <a:xfrm>
            <a:off x="551736" y="1556699"/>
            <a:ext cx="438551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1. KNN Model</a:t>
            </a:r>
          </a:p>
        </p:txBody>
      </p:sp>
      <p:sp>
        <p:nvSpPr>
          <p:cNvPr id="12" name="Slide Number Placeholder 11">
            <a:extLst>
              <a:ext uri="{FF2B5EF4-FFF2-40B4-BE49-F238E27FC236}">
                <a16:creationId xmlns:a16="http://schemas.microsoft.com/office/drawing/2014/main" id="{F73B8B5D-968F-2F73-DF47-2F4C58059BF6}"/>
              </a:ext>
            </a:extLst>
          </p:cNvPr>
          <p:cNvSpPr>
            <a:spLocks noGrp="1"/>
          </p:cNvSpPr>
          <p:nvPr>
            <p:ph type="sldNum" sz="quarter" idx="12"/>
          </p:nvPr>
        </p:nvSpPr>
        <p:spPr/>
        <p:txBody>
          <a:bodyPr/>
          <a:lstStyle/>
          <a:p>
            <a:fld id="{BD24252B-57AD-4947-BB02-01BA5859D671}" type="slidenum">
              <a:rPr lang="en-IN" smtClean="0"/>
              <a:t>14</a:t>
            </a:fld>
            <a:endParaRPr lang="en-IN"/>
          </a:p>
        </p:txBody>
      </p:sp>
    </p:spTree>
    <p:extLst>
      <p:ext uri="{BB962C8B-B14F-4D97-AF65-F5344CB8AC3E}">
        <p14:creationId xmlns:p14="http://schemas.microsoft.com/office/powerpoint/2010/main" val="118033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F45E689-DE64-5DF4-5B74-9BA686C175D3}"/>
              </a:ext>
            </a:extLst>
          </p:cNvPr>
          <p:cNvSpPr>
            <a:spLocks noGrp="1"/>
          </p:cNvSpPr>
          <p:nvPr>
            <p:ph type="title"/>
          </p:nvPr>
        </p:nvSpPr>
        <p:spPr>
          <a:xfrm>
            <a:off x="715879" y="252832"/>
            <a:ext cx="10760242" cy="388854"/>
          </a:xfrm>
        </p:spPr>
        <p:txBody>
          <a:bodyPr>
            <a:normAutofit/>
          </a:bodyPr>
          <a:lstStyle/>
          <a:p>
            <a:r>
              <a:rPr lang="en-IN" sz="1600" dirty="0">
                <a:latin typeface="Times New Roman" panose="02020603050405020304" pitchFamily="18" charset="0"/>
                <a:cs typeface="Times New Roman" panose="02020603050405020304" pitchFamily="18" charset="0"/>
              </a:rPr>
              <a:t>Machine Learning On Evapotranspiration</a:t>
            </a:r>
            <a:endParaRPr lang="en-IN" sz="1600" dirty="0"/>
          </a:p>
        </p:txBody>
      </p:sp>
      <p:cxnSp>
        <p:nvCxnSpPr>
          <p:cNvPr id="4" name="Straight Connector 3">
            <a:extLst>
              <a:ext uri="{FF2B5EF4-FFF2-40B4-BE49-F238E27FC236}">
                <a16:creationId xmlns:a16="http://schemas.microsoft.com/office/drawing/2014/main" id="{DA64196A-DD9D-3523-AAA9-309E352209DF}"/>
              </a:ext>
            </a:extLst>
          </p:cNvPr>
          <p:cNvCxnSpPr/>
          <p:nvPr/>
        </p:nvCxnSpPr>
        <p:spPr>
          <a:xfrm>
            <a:off x="557752" y="776805"/>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2F9A0956-9F4A-1F23-FFA7-0E06F2B1B8B1}"/>
              </a:ext>
            </a:extLst>
          </p:cNvPr>
          <p:cNvSpPr/>
          <p:nvPr/>
        </p:nvSpPr>
        <p:spPr>
          <a:xfrm>
            <a:off x="349204" y="1921041"/>
            <a:ext cx="3549027" cy="364155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941FB41-F557-CA99-472E-603D0B69593D}"/>
              </a:ext>
            </a:extLst>
          </p:cNvPr>
          <p:cNvSpPr/>
          <p:nvPr/>
        </p:nvSpPr>
        <p:spPr>
          <a:xfrm>
            <a:off x="4321485" y="1921041"/>
            <a:ext cx="3549027" cy="364155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BE2A1F5-08BE-2661-FA42-E0DCB8DEAB1A}"/>
              </a:ext>
            </a:extLst>
          </p:cNvPr>
          <p:cNvSpPr/>
          <p:nvPr/>
        </p:nvSpPr>
        <p:spPr>
          <a:xfrm>
            <a:off x="8293769" y="1925054"/>
            <a:ext cx="3549027" cy="363754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D18856A9-FDD9-F080-EE45-BCB0CAE860B2}"/>
              </a:ext>
            </a:extLst>
          </p:cNvPr>
          <p:cNvSpPr txBox="1"/>
          <p:nvPr/>
        </p:nvSpPr>
        <p:spPr>
          <a:xfrm>
            <a:off x="2757751" y="5881140"/>
            <a:ext cx="667649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Graphs: Daily weather references values vs ET value  </a:t>
            </a:r>
          </a:p>
        </p:txBody>
      </p:sp>
      <p:sp>
        <p:nvSpPr>
          <p:cNvPr id="14" name="Slide Number Placeholder 13">
            <a:extLst>
              <a:ext uri="{FF2B5EF4-FFF2-40B4-BE49-F238E27FC236}">
                <a16:creationId xmlns:a16="http://schemas.microsoft.com/office/drawing/2014/main" id="{44A7BFAB-0F94-6B7E-E032-981FEE7001CD}"/>
              </a:ext>
            </a:extLst>
          </p:cNvPr>
          <p:cNvSpPr>
            <a:spLocks noGrp="1"/>
          </p:cNvSpPr>
          <p:nvPr>
            <p:ph type="sldNum" sz="quarter" idx="12"/>
          </p:nvPr>
        </p:nvSpPr>
        <p:spPr/>
        <p:txBody>
          <a:bodyPr/>
          <a:lstStyle/>
          <a:p>
            <a:fld id="{BD24252B-57AD-4947-BB02-01BA5859D671}" type="slidenum">
              <a:rPr lang="en-IN" smtClean="0"/>
              <a:t>15</a:t>
            </a:fld>
            <a:endParaRPr lang="en-IN"/>
          </a:p>
        </p:txBody>
      </p:sp>
    </p:spTree>
    <p:extLst>
      <p:ext uri="{BB962C8B-B14F-4D97-AF65-F5344CB8AC3E}">
        <p14:creationId xmlns:p14="http://schemas.microsoft.com/office/powerpoint/2010/main" val="2578915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827C263-7151-41BB-C874-B91CAA8E7E35}"/>
              </a:ext>
            </a:extLst>
          </p:cNvPr>
          <p:cNvSpPr>
            <a:spLocks noGrp="1"/>
          </p:cNvSpPr>
          <p:nvPr>
            <p:ph type="title"/>
          </p:nvPr>
        </p:nvSpPr>
        <p:spPr>
          <a:xfrm>
            <a:off x="715879" y="252832"/>
            <a:ext cx="10760242" cy="388854"/>
          </a:xfrm>
        </p:spPr>
        <p:txBody>
          <a:bodyPr>
            <a:normAutofit/>
          </a:bodyPr>
          <a:lstStyle/>
          <a:p>
            <a:r>
              <a:rPr lang="en-IN" sz="1600" dirty="0">
                <a:latin typeface="Times New Roman" panose="02020603050405020304" pitchFamily="18" charset="0"/>
                <a:cs typeface="Times New Roman" panose="02020603050405020304" pitchFamily="18" charset="0"/>
              </a:rPr>
              <a:t>Machine Learning On Evapotranspiration</a:t>
            </a:r>
            <a:endParaRPr lang="en-IN" sz="1600" dirty="0"/>
          </a:p>
        </p:txBody>
      </p:sp>
      <p:cxnSp>
        <p:nvCxnSpPr>
          <p:cNvPr id="4" name="Straight Connector 3">
            <a:extLst>
              <a:ext uri="{FF2B5EF4-FFF2-40B4-BE49-F238E27FC236}">
                <a16:creationId xmlns:a16="http://schemas.microsoft.com/office/drawing/2014/main" id="{C7163BCF-DDF7-541B-4464-B85B9E799F68}"/>
              </a:ext>
            </a:extLst>
          </p:cNvPr>
          <p:cNvCxnSpPr/>
          <p:nvPr/>
        </p:nvCxnSpPr>
        <p:spPr>
          <a:xfrm>
            <a:off x="557752" y="776805"/>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Slide Number Placeholder 6">
            <a:extLst>
              <a:ext uri="{FF2B5EF4-FFF2-40B4-BE49-F238E27FC236}">
                <a16:creationId xmlns:a16="http://schemas.microsoft.com/office/drawing/2014/main" id="{1674BE28-8B18-E44E-63E5-65D9F1A77BDA}"/>
              </a:ext>
            </a:extLst>
          </p:cNvPr>
          <p:cNvSpPr>
            <a:spLocks noGrp="1"/>
          </p:cNvSpPr>
          <p:nvPr>
            <p:ph type="sldNum" sz="quarter" idx="12"/>
          </p:nvPr>
        </p:nvSpPr>
        <p:spPr/>
        <p:txBody>
          <a:bodyPr/>
          <a:lstStyle/>
          <a:p>
            <a:fld id="{BD24252B-57AD-4947-BB02-01BA5859D671}" type="slidenum">
              <a:rPr lang="en-IN" smtClean="0"/>
              <a:t>16</a:t>
            </a:fld>
            <a:endParaRPr lang="en-IN"/>
          </a:p>
        </p:txBody>
      </p:sp>
      <p:sp>
        <p:nvSpPr>
          <p:cNvPr id="5" name="TextBox 4">
            <a:extLst>
              <a:ext uri="{FF2B5EF4-FFF2-40B4-BE49-F238E27FC236}">
                <a16:creationId xmlns:a16="http://schemas.microsoft.com/office/drawing/2014/main" id="{06F2B8C9-E830-4C57-F5B9-024E62249CB9}"/>
              </a:ext>
            </a:extLst>
          </p:cNvPr>
          <p:cNvSpPr txBox="1"/>
          <p:nvPr/>
        </p:nvSpPr>
        <p:spPr>
          <a:xfrm>
            <a:off x="557752" y="1003110"/>
            <a:ext cx="6094428"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2. LSTM Model</a:t>
            </a:r>
          </a:p>
        </p:txBody>
      </p:sp>
      <p:sp>
        <p:nvSpPr>
          <p:cNvPr id="9" name="TextBox 8">
            <a:extLst>
              <a:ext uri="{FF2B5EF4-FFF2-40B4-BE49-F238E27FC236}">
                <a16:creationId xmlns:a16="http://schemas.microsoft.com/office/drawing/2014/main" id="{8D285306-55F2-6D06-D085-A866F47575D4}"/>
              </a:ext>
            </a:extLst>
          </p:cNvPr>
          <p:cNvSpPr txBox="1"/>
          <p:nvPr/>
        </p:nvSpPr>
        <p:spPr>
          <a:xfrm>
            <a:off x="1032008" y="5949069"/>
            <a:ext cx="10444113" cy="400110"/>
          </a:xfrm>
          <a:prstGeom prst="rect">
            <a:avLst/>
          </a:prstGeom>
          <a:noFill/>
        </p:spPr>
        <p:txBody>
          <a:bodyPr wrap="square">
            <a:spAutoFit/>
          </a:bodyPr>
          <a:lstStyle/>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Accuracy of LSTM Model is 82.50 for  </a:t>
            </a:r>
            <a:r>
              <a:rPr lang="en-US" sz="2000" dirty="0">
                <a:latin typeface="Times New Roman" panose="02020603050405020304" pitchFamily="18" charset="0"/>
                <a:cs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rediction of daily reference evapotranspiration</a:t>
            </a:r>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54DE9CC-90F6-F5E9-5050-37EB2FD3AB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944" y="1583527"/>
            <a:ext cx="10602239" cy="4246789"/>
          </a:xfrm>
          <a:prstGeom prst="rect">
            <a:avLst/>
          </a:prstGeom>
          <a:noFill/>
          <a:ln>
            <a:noFill/>
          </a:ln>
        </p:spPr>
      </p:pic>
    </p:spTree>
    <p:extLst>
      <p:ext uri="{BB962C8B-B14F-4D97-AF65-F5344CB8AC3E}">
        <p14:creationId xmlns:p14="http://schemas.microsoft.com/office/powerpoint/2010/main" val="740617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6F674F-8795-066B-808B-FCBAB41C4DE9}"/>
              </a:ext>
            </a:extLst>
          </p:cNvPr>
          <p:cNvSpPr>
            <a:spLocks noGrp="1"/>
          </p:cNvSpPr>
          <p:nvPr>
            <p:ph type="sldNum" sz="quarter" idx="12"/>
          </p:nvPr>
        </p:nvSpPr>
        <p:spPr/>
        <p:txBody>
          <a:bodyPr/>
          <a:lstStyle/>
          <a:p>
            <a:fld id="{BD24252B-57AD-4947-BB02-01BA5859D671}" type="slidenum">
              <a:rPr lang="en-IN" smtClean="0"/>
              <a:t>17</a:t>
            </a:fld>
            <a:endParaRPr lang="en-IN"/>
          </a:p>
        </p:txBody>
      </p:sp>
      <p:sp>
        <p:nvSpPr>
          <p:cNvPr id="4" name="Title 1">
            <a:extLst>
              <a:ext uri="{FF2B5EF4-FFF2-40B4-BE49-F238E27FC236}">
                <a16:creationId xmlns:a16="http://schemas.microsoft.com/office/drawing/2014/main" id="{33225FAB-145A-2DA4-75C7-B700F63D6BFB}"/>
              </a:ext>
            </a:extLst>
          </p:cNvPr>
          <p:cNvSpPr>
            <a:spLocks noGrp="1"/>
          </p:cNvSpPr>
          <p:nvPr>
            <p:ph type="title"/>
          </p:nvPr>
        </p:nvSpPr>
        <p:spPr>
          <a:xfrm>
            <a:off x="868279" y="405232"/>
            <a:ext cx="10760242" cy="388854"/>
          </a:xfrm>
        </p:spPr>
        <p:txBody>
          <a:bodyPr>
            <a:normAutofit/>
          </a:bodyPr>
          <a:lstStyle/>
          <a:p>
            <a:r>
              <a:rPr lang="en-IN" sz="1600" dirty="0">
                <a:latin typeface="Times New Roman" panose="02020603050405020304" pitchFamily="18" charset="0"/>
                <a:cs typeface="Times New Roman" panose="02020603050405020304" pitchFamily="18" charset="0"/>
              </a:rPr>
              <a:t>Machine Learning On Evapotranspiration</a:t>
            </a:r>
            <a:endParaRPr lang="en-IN" sz="1600" dirty="0"/>
          </a:p>
        </p:txBody>
      </p:sp>
      <p:cxnSp>
        <p:nvCxnSpPr>
          <p:cNvPr id="5" name="Straight Connector 4">
            <a:extLst>
              <a:ext uri="{FF2B5EF4-FFF2-40B4-BE49-F238E27FC236}">
                <a16:creationId xmlns:a16="http://schemas.microsoft.com/office/drawing/2014/main" id="{EDDBE935-AC8C-4D80-C95C-7078A129F5C6}"/>
              </a:ext>
            </a:extLst>
          </p:cNvPr>
          <p:cNvCxnSpPr/>
          <p:nvPr/>
        </p:nvCxnSpPr>
        <p:spPr>
          <a:xfrm>
            <a:off x="710152" y="929205"/>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5C4B1E20-1660-3281-50F8-1C6E57A8DCA2}"/>
              </a:ext>
            </a:extLst>
          </p:cNvPr>
          <p:cNvSpPr/>
          <p:nvPr/>
        </p:nvSpPr>
        <p:spPr>
          <a:xfrm>
            <a:off x="349204" y="1921041"/>
            <a:ext cx="3549027" cy="364155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B75C705-0F8D-2D5D-BF0A-C03A3059BFD9}"/>
              </a:ext>
            </a:extLst>
          </p:cNvPr>
          <p:cNvSpPr/>
          <p:nvPr/>
        </p:nvSpPr>
        <p:spPr>
          <a:xfrm>
            <a:off x="4100741" y="1921041"/>
            <a:ext cx="3549027" cy="364155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6AF8D92-F299-47E7-B4DF-0B1A88083BA7}"/>
              </a:ext>
            </a:extLst>
          </p:cNvPr>
          <p:cNvSpPr/>
          <p:nvPr/>
        </p:nvSpPr>
        <p:spPr>
          <a:xfrm>
            <a:off x="7900404" y="1822000"/>
            <a:ext cx="3549027" cy="3641555"/>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00EDAA6-5872-81E3-92F9-56A481EE2797}"/>
              </a:ext>
            </a:extLst>
          </p:cNvPr>
          <p:cNvSpPr txBox="1"/>
          <p:nvPr/>
        </p:nvSpPr>
        <p:spPr>
          <a:xfrm>
            <a:off x="2844082" y="5744129"/>
            <a:ext cx="6094428" cy="400110"/>
          </a:xfrm>
          <a:prstGeom prst="rect">
            <a:avLst/>
          </a:prstGeom>
          <a:noFill/>
        </p:spPr>
        <p:txBody>
          <a:bodyPr wrap="square">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Graphs: Daily weather references values vs ET value  </a:t>
            </a:r>
          </a:p>
        </p:txBody>
      </p:sp>
    </p:spTree>
    <p:extLst>
      <p:ext uri="{BB962C8B-B14F-4D97-AF65-F5344CB8AC3E}">
        <p14:creationId xmlns:p14="http://schemas.microsoft.com/office/powerpoint/2010/main" val="1809749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88875-96C5-AEC9-13CF-0918D48805C6}"/>
              </a:ext>
            </a:extLst>
          </p:cNvPr>
          <p:cNvSpPr>
            <a:spLocks noGrp="1"/>
          </p:cNvSpPr>
          <p:nvPr>
            <p:ph type="sldNum" sz="quarter" idx="12"/>
          </p:nvPr>
        </p:nvSpPr>
        <p:spPr/>
        <p:txBody>
          <a:bodyPr/>
          <a:lstStyle/>
          <a:p>
            <a:fld id="{BD24252B-57AD-4947-BB02-01BA5859D671}" type="slidenum">
              <a:rPr lang="en-IN" smtClean="0"/>
              <a:t>18</a:t>
            </a:fld>
            <a:endParaRPr lang="en-IN"/>
          </a:p>
        </p:txBody>
      </p:sp>
      <p:sp>
        <p:nvSpPr>
          <p:cNvPr id="4" name="Title 1">
            <a:extLst>
              <a:ext uri="{FF2B5EF4-FFF2-40B4-BE49-F238E27FC236}">
                <a16:creationId xmlns:a16="http://schemas.microsoft.com/office/drawing/2014/main" id="{FB3BEF2D-09A6-CC2D-278D-57B460112680}"/>
              </a:ext>
            </a:extLst>
          </p:cNvPr>
          <p:cNvSpPr>
            <a:spLocks noGrp="1"/>
          </p:cNvSpPr>
          <p:nvPr>
            <p:ph type="title"/>
          </p:nvPr>
        </p:nvSpPr>
        <p:spPr>
          <a:xfrm>
            <a:off x="868279" y="405232"/>
            <a:ext cx="10760242" cy="388854"/>
          </a:xfrm>
        </p:spPr>
        <p:txBody>
          <a:bodyPr>
            <a:normAutofit/>
          </a:bodyPr>
          <a:lstStyle/>
          <a:p>
            <a:r>
              <a:rPr lang="en-IN" sz="1600" dirty="0">
                <a:latin typeface="Times New Roman" panose="02020603050405020304" pitchFamily="18" charset="0"/>
                <a:cs typeface="Times New Roman" panose="02020603050405020304" pitchFamily="18" charset="0"/>
              </a:rPr>
              <a:t>Machine Learning On Evapotranspiration</a:t>
            </a:r>
            <a:endParaRPr lang="en-IN" sz="1600" dirty="0"/>
          </a:p>
        </p:txBody>
      </p:sp>
      <p:cxnSp>
        <p:nvCxnSpPr>
          <p:cNvPr id="5" name="Straight Connector 4">
            <a:extLst>
              <a:ext uri="{FF2B5EF4-FFF2-40B4-BE49-F238E27FC236}">
                <a16:creationId xmlns:a16="http://schemas.microsoft.com/office/drawing/2014/main" id="{9BB22B30-23A7-6D99-931F-2F01D7A00C89}"/>
              </a:ext>
            </a:extLst>
          </p:cNvPr>
          <p:cNvCxnSpPr/>
          <p:nvPr/>
        </p:nvCxnSpPr>
        <p:spPr>
          <a:xfrm>
            <a:off x="710152" y="929205"/>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6DEF15E-2779-754E-A7CD-BD75E1AE01A1}"/>
              </a:ext>
            </a:extLst>
          </p:cNvPr>
          <p:cNvSpPr txBox="1"/>
          <p:nvPr/>
        </p:nvSpPr>
        <p:spPr>
          <a:xfrm>
            <a:off x="710152" y="1064325"/>
            <a:ext cx="6094428"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3. ANN Model</a:t>
            </a:r>
          </a:p>
        </p:txBody>
      </p:sp>
      <p:sp>
        <p:nvSpPr>
          <p:cNvPr id="11" name="TextBox 10">
            <a:extLst>
              <a:ext uri="{FF2B5EF4-FFF2-40B4-BE49-F238E27FC236}">
                <a16:creationId xmlns:a16="http://schemas.microsoft.com/office/drawing/2014/main" id="{FEC99711-0DFF-0E21-824D-28B330C0A016}"/>
              </a:ext>
            </a:extLst>
          </p:cNvPr>
          <p:cNvSpPr txBox="1"/>
          <p:nvPr/>
        </p:nvSpPr>
        <p:spPr>
          <a:xfrm>
            <a:off x="1288665" y="5928795"/>
            <a:ext cx="9919468" cy="400110"/>
          </a:xfrm>
          <a:prstGeom prst="rect">
            <a:avLst/>
          </a:prstGeom>
          <a:noFill/>
        </p:spPr>
        <p:txBody>
          <a:bodyPr wrap="square">
            <a:spAutoFit/>
          </a:bodyPr>
          <a:lstStyle/>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Accuracy of ANN Model is 79.7297 for  </a:t>
            </a:r>
            <a:r>
              <a:rPr lang="en-US" sz="2000" dirty="0">
                <a:latin typeface="Times New Roman" panose="02020603050405020304" pitchFamily="18" charset="0"/>
                <a:cs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rediction of daily reference evapotranspiration</a:t>
            </a:r>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3E7F242-EF76-286D-F508-D8439530FC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8279" y="1661109"/>
            <a:ext cx="10760241" cy="4098288"/>
          </a:xfrm>
          <a:prstGeom prst="rect">
            <a:avLst/>
          </a:prstGeom>
          <a:noFill/>
          <a:ln>
            <a:noFill/>
          </a:ln>
        </p:spPr>
      </p:pic>
    </p:spTree>
    <p:extLst>
      <p:ext uri="{BB962C8B-B14F-4D97-AF65-F5344CB8AC3E}">
        <p14:creationId xmlns:p14="http://schemas.microsoft.com/office/powerpoint/2010/main" val="100013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0F3E55F0-BD44-5C22-56EE-F0DE7ACB46D9}"/>
              </a:ext>
            </a:extLst>
          </p:cNvPr>
          <p:cNvSpPr>
            <a:spLocks noGrp="1"/>
          </p:cNvSpPr>
          <p:nvPr>
            <p:ph type="title"/>
          </p:nvPr>
        </p:nvSpPr>
        <p:spPr>
          <a:xfrm>
            <a:off x="715879" y="252832"/>
            <a:ext cx="10760242" cy="388854"/>
          </a:xfrm>
        </p:spPr>
        <p:txBody>
          <a:bodyPr>
            <a:normAutofit/>
          </a:bodyPr>
          <a:lstStyle/>
          <a:p>
            <a:r>
              <a:rPr lang="en-IN" sz="1600" dirty="0">
                <a:latin typeface="Times New Roman" panose="02020603050405020304" pitchFamily="18" charset="0"/>
                <a:cs typeface="Times New Roman" panose="02020603050405020304" pitchFamily="18" charset="0"/>
              </a:rPr>
              <a:t>Machine Learning On Evapotranspiration</a:t>
            </a:r>
            <a:endParaRPr lang="en-IN" sz="1600" dirty="0"/>
          </a:p>
        </p:txBody>
      </p:sp>
      <p:cxnSp>
        <p:nvCxnSpPr>
          <p:cNvPr id="20" name="Straight Connector 19">
            <a:extLst>
              <a:ext uri="{FF2B5EF4-FFF2-40B4-BE49-F238E27FC236}">
                <a16:creationId xmlns:a16="http://schemas.microsoft.com/office/drawing/2014/main" id="{0D33B415-0BAF-B668-37C0-49C88057480E}"/>
              </a:ext>
            </a:extLst>
          </p:cNvPr>
          <p:cNvCxnSpPr/>
          <p:nvPr/>
        </p:nvCxnSpPr>
        <p:spPr>
          <a:xfrm>
            <a:off x="557752" y="776805"/>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21" name="Slide Number Placeholder 6">
            <a:extLst>
              <a:ext uri="{FF2B5EF4-FFF2-40B4-BE49-F238E27FC236}">
                <a16:creationId xmlns:a16="http://schemas.microsoft.com/office/drawing/2014/main" id="{29FFE43B-D356-48DD-F5B8-E1BB6C144DAE}"/>
              </a:ext>
            </a:extLst>
          </p:cNvPr>
          <p:cNvSpPr>
            <a:spLocks noGrp="1"/>
          </p:cNvSpPr>
          <p:nvPr>
            <p:ph type="sldNum" sz="quarter" idx="12"/>
          </p:nvPr>
        </p:nvSpPr>
        <p:spPr>
          <a:xfrm>
            <a:off x="8610600" y="6356350"/>
            <a:ext cx="2743200" cy="365125"/>
          </a:xfrm>
        </p:spPr>
        <p:txBody>
          <a:bodyPr/>
          <a:lstStyle/>
          <a:p>
            <a:fld id="{BD24252B-57AD-4947-BB02-01BA5859D671}" type="slidenum">
              <a:rPr lang="en-IN" smtClean="0"/>
              <a:t>19</a:t>
            </a:fld>
            <a:endParaRPr lang="en-IN"/>
          </a:p>
        </p:txBody>
      </p:sp>
      <p:sp>
        <p:nvSpPr>
          <p:cNvPr id="22" name="Rectangle 21">
            <a:extLst>
              <a:ext uri="{FF2B5EF4-FFF2-40B4-BE49-F238E27FC236}">
                <a16:creationId xmlns:a16="http://schemas.microsoft.com/office/drawing/2014/main" id="{ECD11DCD-1B46-844C-E701-0113643D685F}"/>
              </a:ext>
            </a:extLst>
          </p:cNvPr>
          <p:cNvSpPr/>
          <p:nvPr/>
        </p:nvSpPr>
        <p:spPr>
          <a:xfrm>
            <a:off x="349204" y="1921041"/>
            <a:ext cx="3549027" cy="364155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CC3F7A98-99A7-1F5D-FB99-BA710BFBAB35}"/>
              </a:ext>
            </a:extLst>
          </p:cNvPr>
          <p:cNvSpPr/>
          <p:nvPr/>
        </p:nvSpPr>
        <p:spPr>
          <a:xfrm>
            <a:off x="4321487" y="1921040"/>
            <a:ext cx="3549027" cy="3641555"/>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3B00DA78-9B32-C8FD-235D-84388A6E5426}"/>
              </a:ext>
            </a:extLst>
          </p:cNvPr>
          <p:cNvSpPr/>
          <p:nvPr/>
        </p:nvSpPr>
        <p:spPr>
          <a:xfrm>
            <a:off x="8309813" y="1921040"/>
            <a:ext cx="3549027" cy="3641555"/>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B013C40E-F324-9C37-33F9-8DFC216E746E}"/>
              </a:ext>
            </a:extLst>
          </p:cNvPr>
          <p:cNvSpPr txBox="1"/>
          <p:nvPr/>
        </p:nvSpPr>
        <p:spPr>
          <a:xfrm>
            <a:off x="3048785" y="5774806"/>
            <a:ext cx="6094428" cy="400110"/>
          </a:xfrm>
          <a:prstGeom prst="rect">
            <a:avLst/>
          </a:prstGeom>
          <a:noFill/>
        </p:spPr>
        <p:txBody>
          <a:bodyPr wrap="square">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Graphs: Daily weather references values vs ET value  </a:t>
            </a:r>
          </a:p>
        </p:txBody>
      </p:sp>
    </p:spTree>
    <p:extLst>
      <p:ext uri="{BB962C8B-B14F-4D97-AF65-F5344CB8AC3E}">
        <p14:creationId xmlns:p14="http://schemas.microsoft.com/office/powerpoint/2010/main" val="415820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2D41-6C50-9760-08BF-77442F1E5654}"/>
              </a:ext>
            </a:extLst>
          </p:cNvPr>
          <p:cNvSpPr>
            <a:spLocks noGrp="1"/>
          </p:cNvSpPr>
          <p:nvPr>
            <p:ph type="title"/>
          </p:nvPr>
        </p:nvSpPr>
        <p:spPr>
          <a:xfrm>
            <a:off x="307549" y="136525"/>
            <a:ext cx="11576901" cy="512500"/>
          </a:xfrm>
        </p:spPr>
        <p:txBody>
          <a:bodyPr>
            <a:normAutofit/>
          </a:bodyPr>
          <a:lstStyle/>
          <a:p>
            <a:r>
              <a:rPr lang="en-IN" sz="1600" dirty="0">
                <a:latin typeface="Times New Roman" panose="02020603050405020304" pitchFamily="18" charset="0"/>
                <a:cs typeface="Times New Roman" panose="02020603050405020304" pitchFamily="18" charset="0"/>
              </a:rPr>
              <a:t>    Machine Learning On Evapotranspiration</a:t>
            </a:r>
          </a:p>
        </p:txBody>
      </p:sp>
      <p:cxnSp>
        <p:nvCxnSpPr>
          <p:cNvPr id="28" name="Straight Connector 27">
            <a:extLst>
              <a:ext uri="{FF2B5EF4-FFF2-40B4-BE49-F238E27FC236}">
                <a16:creationId xmlns:a16="http://schemas.microsoft.com/office/drawing/2014/main" id="{5219A9EB-2CDE-421E-98B7-7C6D895690B7}"/>
              </a:ext>
            </a:extLst>
          </p:cNvPr>
          <p:cNvCxnSpPr/>
          <p:nvPr/>
        </p:nvCxnSpPr>
        <p:spPr>
          <a:xfrm>
            <a:off x="461913" y="744718"/>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3DE8274B-F32E-36BC-BC37-F9DF68AD19CD}"/>
              </a:ext>
            </a:extLst>
          </p:cNvPr>
          <p:cNvSpPr txBox="1"/>
          <p:nvPr/>
        </p:nvSpPr>
        <p:spPr>
          <a:xfrm>
            <a:off x="735291" y="1089898"/>
            <a:ext cx="4694548" cy="5047536"/>
          </a:xfrm>
          <a:prstGeom prst="rect">
            <a:avLst/>
          </a:prstGeom>
          <a:noFill/>
        </p:spPr>
        <p:txBody>
          <a:bodyPr wrap="square" rtlCol="0">
            <a:spAutoFit/>
          </a:bodyPr>
          <a:lstStyle/>
          <a:p>
            <a:pPr algn="ctr"/>
            <a:endParaRPr lang="en-IN" sz="3200" b="1" dirty="0">
              <a:latin typeface="Times New Roman" panose="02020603050405020304" pitchFamily="18" charset="0"/>
              <a:cs typeface="Times New Roman" panose="02020603050405020304" pitchFamily="18" charset="0"/>
            </a:endParaRPr>
          </a:p>
          <a:p>
            <a:pPr algn="ctr"/>
            <a:r>
              <a:rPr lang="en-IN" sz="3200" b="1" dirty="0">
                <a:latin typeface="Times New Roman" panose="02020603050405020304" pitchFamily="18" charset="0"/>
                <a:cs typeface="Times New Roman" panose="02020603050405020304" pitchFamily="18" charset="0"/>
              </a:rPr>
              <a:t>CONTENTS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Problem Definition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Objectives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Literature Survey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Design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Requirement Specification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Status of Project Implementation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References</a:t>
            </a:r>
          </a:p>
          <a:p>
            <a:endParaRPr lang="en-IN" dirty="0"/>
          </a:p>
        </p:txBody>
      </p:sp>
      <p:sp>
        <p:nvSpPr>
          <p:cNvPr id="30" name="Rectangle: Rounded Corners 29">
            <a:extLst>
              <a:ext uri="{FF2B5EF4-FFF2-40B4-BE49-F238E27FC236}">
                <a16:creationId xmlns:a16="http://schemas.microsoft.com/office/drawing/2014/main" id="{207043D3-BF60-64D2-71D8-37229F83A0E7}"/>
              </a:ext>
            </a:extLst>
          </p:cNvPr>
          <p:cNvSpPr/>
          <p:nvPr/>
        </p:nvSpPr>
        <p:spPr>
          <a:xfrm>
            <a:off x="5811429" y="1801371"/>
            <a:ext cx="5191125" cy="3110846"/>
          </a:xfrm>
          <a:prstGeom prst="round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06AF9E80-2511-75F3-85C0-8EC85333FD99}"/>
              </a:ext>
            </a:extLst>
          </p:cNvPr>
          <p:cNvSpPr>
            <a:spLocks noGrp="1"/>
          </p:cNvSpPr>
          <p:nvPr>
            <p:ph type="sldNum" sz="quarter" idx="12"/>
          </p:nvPr>
        </p:nvSpPr>
        <p:spPr/>
        <p:txBody>
          <a:bodyPr/>
          <a:lstStyle/>
          <a:p>
            <a:fld id="{BD24252B-57AD-4947-BB02-01BA5859D671}" type="slidenum">
              <a:rPr lang="en-IN" smtClean="0"/>
              <a:t>2</a:t>
            </a:fld>
            <a:endParaRPr lang="en-IN"/>
          </a:p>
        </p:txBody>
      </p:sp>
    </p:spTree>
    <p:extLst>
      <p:ext uri="{BB962C8B-B14F-4D97-AF65-F5344CB8AC3E}">
        <p14:creationId xmlns:p14="http://schemas.microsoft.com/office/powerpoint/2010/main" val="1040385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6CD177-303E-89D3-A697-ECCFFC649C21}"/>
              </a:ext>
            </a:extLst>
          </p:cNvPr>
          <p:cNvSpPr>
            <a:spLocks noGrp="1"/>
          </p:cNvSpPr>
          <p:nvPr>
            <p:ph type="title"/>
          </p:nvPr>
        </p:nvSpPr>
        <p:spPr>
          <a:xfrm>
            <a:off x="715879" y="252832"/>
            <a:ext cx="10760242" cy="388854"/>
          </a:xfrm>
        </p:spPr>
        <p:txBody>
          <a:bodyPr>
            <a:normAutofit/>
          </a:bodyPr>
          <a:lstStyle/>
          <a:p>
            <a:r>
              <a:rPr lang="en-IN" sz="1600" dirty="0">
                <a:latin typeface="Times New Roman" panose="02020603050405020304" pitchFamily="18" charset="0"/>
                <a:cs typeface="Times New Roman" panose="02020603050405020304" pitchFamily="18" charset="0"/>
              </a:rPr>
              <a:t>Machine Learning On Evapotranspiration</a:t>
            </a:r>
            <a:endParaRPr lang="en-IN" sz="1600" dirty="0"/>
          </a:p>
        </p:txBody>
      </p:sp>
      <p:cxnSp>
        <p:nvCxnSpPr>
          <p:cNvPr id="5" name="Straight Connector 4">
            <a:extLst>
              <a:ext uri="{FF2B5EF4-FFF2-40B4-BE49-F238E27FC236}">
                <a16:creationId xmlns:a16="http://schemas.microsoft.com/office/drawing/2014/main" id="{6C4BBA98-76F4-8DAB-DEE7-D66FA19C39AF}"/>
              </a:ext>
            </a:extLst>
          </p:cNvPr>
          <p:cNvCxnSpPr/>
          <p:nvPr/>
        </p:nvCxnSpPr>
        <p:spPr>
          <a:xfrm>
            <a:off x="557752" y="776805"/>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6" name="Slide Number Placeholder 6">
            <a:extLst>
              <a:ext uri="{FF2B5EF4-FFF2-40B4-BE49-F238E27FC236}">
                <a16:creationId xmlns:a16="http://schemas.microsoft.com/office/drawing/2014/main" id="{15DA024E-42CF-3EBE-C846-8CF5C5DAE7F4}"/>
              </a:ext>
            </a:extLst>
          </p:cNvPr>
          <p:cNvSpPr>
            <a:spLocks noGrp="1"/>
          </p:cNvSpPr>
          <p:nvPr>
            <p:ph type="sldNum" sz="quarter" idx="12"/>
          </p:nvPr>
        </p:nvSpPr>
        <p:spPr>
          <a:xfrm>
            <a:off x="8610600" y="6356350"/>
            <a:ext cx="2743200" cy="365125"/>
          </a:xfrm>
        </p:spPr>
        <p:txBody>
          <a:bodyPr/>
          <a:lstStyle/>
          <a:p>
            <a:fld id="{BD24252B-57AD-4947-BB02-01BA5859D671}" type="slidenum">
              <a:rPr lang="en-IN" smtClean="0"/>
              <a:t>20</a:t>
            </a:fld>
            <a:endParaRPr lang="en-IN"/>
          </a:p>
        </p:txBody>
      </p:sp>
      <p:sp>
        <p:nvSpPr>
          <p:cNvPr id="10" name="TextBox 9">
            <a:extLst>
              <a:ext uri="{FF2B5EF4-FFF2-40B4-BE49-F238E27FC236}">
                <a16:creationId xmlns:a16="http://schemas.microsoft.com/office/drawing/2014/main" id="{8D539976-C432-9E77-A68D-71AA63AD845E}"/>
              </a:ext>
            </a:extLst>
          </p:cNvPr>
          <p:cNvSpPr txBox="1"/>
          <p:nvPr/>
        </p:nvSpPr>
        <p:spPr>
          <a:xfrm>
            <a:off x="557752" y="1034089"/>
            <a:ext cx="6094428"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Accuracy of Three Models</a:t>
            </a:r>
          </a:p>
        </p:txBody>
      </p:sp>
      <p:pic>
        <p:nvPicPr>
          <p:cNvPr id="2" name="Picture 1">
            <a:extLst>
              <a:ext uri="{FF2B5EF4-FFF2-40B4-BE49-F238E27FC236}">
                <a16:creationId xmlns:a16="http://schemas.microsoft.com/office/drawing/2014/main" id="{FD16E2B3-B752-ABC1-440A-A5F06F6A8CC6}"/>
              </a:ext>
            </a:extLst>
          </p:cNvPr>
          <p:cNvPicPr>
            <a:picLocks noChangeAspect="1"/>
          </p:cNvPicPr>
          <p:nvPr/>
        </p:nvPicPr>
        <p:blipFill rotWithShape="1">
          <a:blip r:embed="rId2">
            <a:extLst>
              <a:ext uri="{28A0092B-C50C-407E-A947-70E740481C1C}">
                <a14:useLocalDpi xmlns:a14="http://schemas.microsoft.com/office/drawing/2010/main" val="0"/>
              </a:ext>
            </a:extLst>
          </a:blip>
          <a:srcRect t="1449"/>
          <a:stretch/>
        </p:blipFill>
        <p:spPr bwMode="auto">
          <a:xfrm>
            <a:off x="2678420" y="1495754"/>
            <a:ext cx="6835158" cy="504814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9424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A6373E-B731-C0F3-D5D9-8A186F2128E4}"/>
              </a:ext>
            </a:extLst>
          </p:cNvPr>
          <p:cNvSpPr>
            <a:spLocks noGrp="1"/>
          </p:cNvSpPr>
          <p:nvPr>
            <p:ph type="sldNum" sz="quarter" idx="12"/>
          </p:nvPr>
        </p:nvSpPr>
        <p:spPr/>
        <p:txBody>
          <a:bodyPr/>
          <a:lstStyle/>
          <a:p>
            <a:fld id="{BD24252B-57AD-4947-BB02-01BA5859D671}" type="slidenum">
              <a:rPr lang="en-IN" smtClean="0"/>
              <a:t>21</a:t>
            </a:fld>
            <a:endParaRPr lang="en-IN"/>
          </a:p>
        </p:txBody>
      </p:sp>
      <p:sp>
        <p:nvSpPr>
          <p:cNvPr id="4" name="Title 1">
            <a:extLst>
              <a:ext uri="{FF2B5EF4-FFF2-40B4-BE49-F238E27FC236}">
                <a16:creationId xmlns:a16="http://schemas.microsoft.com/office/drawing/2014/main" id="{FF1E0E0A-C948-2894-F48D-60A3420D1122}"/>
              </a:ext>
            </a:extLst>
          </p:cNvPr>
          <p:cNvSpPr>
            <a:spLocks noGrp="1"/>
          </p:cNvSpPr>
          <p:nvPr>
            <p:ph type="title"/>
          </p:nvPr>
        </p:nvSpPr>
        <p:spPr>
          <a:xfrm>
            <a:off x="715879" y="252832"/>
            <a:ext cx="10760242" cy="388854"/>
          </a:xfrm>
        </p:spPr>
        <p:txBody>
          <a:bodyPr>
            <a:normAutofit/>
          </a:bodyPr>
          <a:lstStyle/>
          <a:p>
            <a:r>
              <a:rPr lang="en-IN" sz="1600" dirty="0">
                <a:latin typeface="Times New Roman" panose="02020603050405020304" pitchFamily="18" charset="0"/>
                <a:cs typeface="Times New Roman" panose="02020603050405020304" pitchFamily="18" charset="0"/>
              </a:rPr>
              <a:t>Machine Learning On Evapotranspiration</a:t>
            </a:r>
            <a:endParaRPr lang="en-IN" sz="1600" dirty="0"/>
          </a:p>
        </p:txBody>
      </p:sp>
      <p:cxnSp>
        <p:nvCxnSpPr>
          <p:cNvPr id="5" name="Straight Connector 4">
            <a:extLst>
              <a:ext uri="{FF2B5EF4-FFF2-40B4-BE49-F238E27FC236}">
                <a16:creationId xmlns:a16="http://schemas.microsoft.com/office/drawing/2014/main" id="{E1A9AEED-2D26-97DA-8B1A-F7FF7991A0AF}"/>
              </a:ext>
            </a:extLst>
          </p:cNvPr>
          <p:cNvCxnSpPr/>
          <p:nvPr/>
        </p:nvCxnSpPr>
        <p:spPr>
          <a:xfrm>
            <a:off x="557752" y="776805"/>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6" name="Slide Number Placeholder 6">
            <a:extLst>
              <a:ext uri="{FF2B5EF4-FFF2-40B4-BE49-F238E27FC236}">
                <a16:creationId xmlns:a16="http://schemas.microsoft.com/office/drawing/2014/main" id="{EFE2468D-678F-9E28-460B-0E73F99827F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D24252B-57AD-4947-BB02-01BA5859D671}" type="slidenum">
              <a:rPr lang="en-IN" smtClean="0"/>
              <a:pPr/>
              <a:t>21</a:t>
            </a:fld>
            <a:endParaRPr lang="en-IN"/>
          </a:p>
        </p:txBody>
      </p:sp>
      <p:sp>
        <p:nvSpPr>
          <p:cNvPr id="13" name="TextBox 12">
            <a:extLst>
              <a:ext uri="{FF2B5EF4-FFF2-40B4-BE49-F238E27FC236}">
                <a16:creationId xmlns:a16="http://schemas.microsoft.com/office/drawing/2014/main" id="{5628966D-1AF1-FA25-C802-B5F7AF353D22}"/>
              </a:ext>
            </a:extLst>
          </p:cNvPr>
          <p:cNvSpPr txBox="1"/>
          <p:nvPr/>
        </p:nvSpPr>
        <p:spPr>
          <a:xfrm>
            <a:off x="208546" y="776027"/>
            <a:ext cx="11774906"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CONCLUSION</a:t>
            </a:r>
          </a:p>
        </p:txBody>
      </p:sp>
      <p:sp>
        <p:nvSpPr>
          <p:cNvPr id="14" name="TextBox 13">
            <a:extLst>
              <a:ext uri="{FF2B5EF4-FFF2-40B4-BE49-F238E27FC236}">
                <a16:creationId xmlns:a16="http://schemas.microsoft.com/office/drawing/2014/main" id="{FBAC1FC9-0FA2-E4B6-A79D-60F2C7316731}"/>
              </a:ext>
            </a:extLst>
          </p:cNvPr>
          <p:cNvSpPr txBox="1"/>
          <p:nvPr/>
        </p:nvSpPr>
        <p:spPr>
          <a:xfrm>
            <a:off x="715880" y="1896196"/>
            <a:ext cx="10918367"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conclusion, the prediction of daily reference evapotranspiration using machine learning models demonstrates significant potential for improving agricultural water management and irrigation scheduling.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advanced algorithms and large datasets, these models can provide accurate and timely estimates, thereby enhancing decision-making processes and promoting sustainable water use.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495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2D41-6C50-9760-08BF-77442F1E5654}"/>
              </a:ext>
            </a:extLst>
          </p:cNvPr>
          <p:cNvSpPr>
            <a:spLocks noGrp="1"/>
          </p:cNvSpPr>
          <p:nvPr>
            <p:ph type="title"/>
          </p:nvPr>
        </p:nvSpPr>
        <p:spPr>
          <a:xfrm>
            <a:off x="307549" y="136525"/>
            <a:ext cx="11576901" cy="512500"/>
          </a:xfrm>
        </p:spPr>
        <p:txBody>
          <a:bodyPr>
            <a:normAutofit/>
          </a:bodyPr>
          <a:lstStyle/>
          <a:p>
            <a:r>
              <a:rPr lang="en-IN" sz="1600" dirty="0">
                <a:latin typeface="Times New Roman" panose="02020603050405020304" pitchFamily="18" charset="0"/>
                <a:cs typeface="Times New Roman" panose="02020603050405020304" pitchFamily="18" charset="0"/>
              </a:rPr>
              <a:t>    Machine Learning On Evapotranspiration</a:t>
            </a:r>
          </a:p>
        </p:txBody>
      </p:sp>
      <p:cxnSp>
        <p:nvCxnSpPr>
          <p:cNvPr id="28" name="Straight Connector 27">
            <a:extLst>
              <a:ext uri="{FF2B5EF4-FFF2-40B4-BE49-F238E27FC236}">
                <a16:creationId xmlns:a16="http://schemas.microsoft.com/office/drawing/2014/main" id="{5219A9EB-2CDE-421E-98B7-7C6D895690B7}"/>
              </a:ext>
            </a:extLst>
          </p:cNvPr>
          <p:cNvCxnSpPr/>
          <p:nvPr/>
        </p:nvCxnSpPr>
        <p:spPr>
          <a:xfrm>
            <a:off x="461913" y="744718"/>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709C2231-6F6D-018A-1EF3-94FD69731AC2}"/>
              </a:ext>
            </a:extLst>
          </p:cNvPr>
          <p:cNvSpPr txBox="1"/>
          <p:nvPr/>
        </p:nvSpPr>
        <p:spPr>
          <a:xfrm>
            <a:off x="307549" y="931892"/>
            <a:ext cx="1107649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67E24704-2F43-BC9E-7DDA-605CB22B2AD3}"/>
              </a:ext>
            </a:extLst>
          </p:cNvPr>
          <p:cNvSpPr txBox="1"/>
          <p:nvPr/>
        </p:nvSpPr>
        <p:spPr>
          <a:xfrm>
            <a:off x="307549" y="1805249"/>
            <a:ext cx="11076495" cy="3785652"/>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[1] Chen ZJ, Zhu ZC, Jiang H, et al. (2020) Estimating daily reference evapotranspiration based on limited meteorological data using deep learning and classical machine learning methods. J </a:t>
            </a:r>
            <a:r>
              <a:rPr lang="en-IN" sz="1600" dirty="0" err="1">
                <a:latin typeface="Times New Roman" panose="02020603050405020304" pitchFamily="18" charset="0"/>
                <a:cs typeface="Times New Roman" panose="02020603050405020304" pitchFamily="18" charset="0"/>
              </a:rPr>
              <a:t>Hydrol</a:t>
            </a:r>
            <a:r>
              <a:rPr lang="en-IN" sz="1600" dirty="0">
                <a:latin typeface="Times New Roman" panose="02020603050405020304" pitchFamily="18" charset="0"/>
                <a:cs typeface="Times New Roman" panose="02020603050405020304" pitchFamily="18" charset="0"/>
              </a:rPr>
              <a:t> 591: 125286.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10.1016/j.jhydrol.2020.125286</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[2] Raza A, Shoaib M, Faiz MA, et al. (2020) Comparative Assessment of Reference Evapotranspiration Estimation Using Conventional Method and Machine Learning Algorithms in Four Climatic Regions. Pure </a:t>
            </a:r>
            <a:r>
              <a:rPr lang="en-IN" sz="1600" dirty="0" err="1">
                <a:latin typeface="Times New Roman" panose="02020603050405020304" pitchFamily="18" charset="0"/>
                <a:cs typeface="Times New Roman" panose="02020603050405020304" pitchFamily="18" charset="0"/>
              </a:rPr>
              <a:t>Appl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Geophys</a:t>
            </a:r>
            <a:r>
              <a:rPr lang="en-IN" sz="1600" dirty="0">
                <a:latin typeface="Times New Roman" panose="02020603050405020304" pitchFamily="18" charset="0"/>
                <a:cs typeface="Times New Roman" panose="02020603050405020304" pitchFamily="18" charset="0"/>
              </a:rPr>
              <a:t> 177: 4479-4508.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10.1007/s00024-020-02473-5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[3] Wu T, Zhang W, Jiao X, et al. (2020) Comparison of five Boosting-based models for estimating daily reference evapotranspiration with limited meteorological variables. </a:t>
            </a:r>
            <a:r>
              <a:rPr lang="en-IN" sz="1600" dirty="0" err="1">
                <a:latin typeface="Times New Roman" panose="02020603050405020304" pitchFamily="18" charset="0"/>
                <a:cs typeface="Times New Roman" panose="02020603050405020304" pitchFamily="18" charset="0"/>
              </a:rPr>
              <a:t>Plos</a:t>
            </a:r>
            <a:r>
              <a:rPr lang="en-IN" sz="1600" dirty="0">
                <a:latin typeface="Times New Roman" panose="02020603050405020304" pitchFamily="18" charset="0"/>
                <a:cs typeface="Times New Roman" panose="02020603050405020304" pitchFamily="18" charset="0"/>
              </a:rPr>
              <a:t> One 15: e0235324.</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[4] Feng Y, Peng Y, Cui N, et al. (2017) </a:t>
            </a:r>
            <a:r>
              <a:rPr lang="en-IN" sz="1600" dirty="0" err="1">
                <a:latin typeface="Times New Roman" panose="02020603050405020304" pitchFamily="18" charset="0"/>
                <a:cs typeface="Times New Roman" panose="02020603050405020304" pitchFamily="18" charset="0"/>
              </a:rPr>
              <a:t>Modeling</a:t>
            </a:r>
            <a:r>
              <a:rPr lang="en-IN" sz="1600" dirty="0">
                <a:latin typeface="Times New Roman" panose="02020603050405020304" pitchFamily="18" charset="0"/>
                <a:cs typeface="Times New Roman" panose="02020603050405020304" pitchFamily="18" charset="0"/>
              </a:rPr>
              <a:t> reference evapotranspiration using extreme learning machine and generalized regression neural network only with temperature data. </a:t>
            </a:r>
            <a:r>
              <a:rPr lang="en-IN" sz="1600" dirty="0" err="1">
                <a:latin typeface="Times New Roman" panose="02020603050405020304" pitchFamily="18" charset="0"/>
                <a:cs typeface="Times New Roman" panose="02020603050405020304" pitchFamily="18" charset="0"/>
              </a:rPr>
              <a:t>Comput</a:t>
            </a:r>
            <a:r>
              <a:rPr lang="en-IN" sz="1600" dirty="0">
                <a:latin typeface="Times New Roman" panose="02020603050405020304" pitchFamily="18" charset="0"/>
                <a:cs typeface="Times New Roman" panose="02020603050405020304" pitchFamily="18" charset="0"/>
              </a:rPr>
              <a:t> Electron Agric 136: 71-78.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10.1016/j.compag.2017.01.027</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[5] Shiri J (2017) Evaluation of FAO56-PM, empirical, semi-empirical and gene expression programming approaches for estimating daily reference evapotranspiration in hyper-arid regions of Iran. Agric Water </a:t>
            </a:r>
            <a:r>
              <a:rPr lang="en-IN" sz="1600" dirty="0" err="1">
                <a:latin typeface="Times New Roman" panose="02020603050405020304" pitchFamily="18" charset="0"/>
                <a:cs typeface="Times New Roman" panose="02020603050405020304" pitchFamily="18" charset="0"/>
              </a:rPr>
              <a:t>Manag</a:t>
            </a:r>
            <a:r>
              <a:rPr lang="en-IN" sz="1600" dirty="0">
                <a:latin typeface="Times New Roman" panose="02020603050405020304" pitchFamily="18" charset="0"/>
                <a:cs typeface="Times New Roman" panose="02020603050405020304" pitchFamily="18" charset="0"/>
              </a:rPr>
              <a:t> 188: 101-114.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10.1016/j.agwat.2017.04.009</a:t>
            </a:r>
          </a:p>
        </p:txBody>
      </p:sp>
      <p:sp>
        <p:nvSpPr>
          <p:cNvPr id="9" name="Slide Number Placeholder 8">
            <a:extLst>
              <a:ext uri="{FF2B5EF4-FFF2-40B4-BE49-F238E27FC236}">
                <a16:creationId xmlns:a16="http://schemas.microsoft.com/office/drawing/2014/main" id="{701A686D-2CB2-3330-848A-C4F75DDDD4F7}"/>
              </a:ext>
            </a:extLst>
          </p:cNvPr>
          <p:cNvSpPr>
            <a:spLocks noGrp="1"/>
          </p:cNvSpPr>
          <p:nvPr>
            <p:ph type="sldNum" sz="quarter" idx="12"/>
          </p:nvPr>
        </p:nvSpPr>
        <p:spPr/>
        <p:txBody>
          <a:bodyPr/>
          <a:lstStyle/>
          <a:p>
            <a:fld id="{BD24252B-57AD-4947-BB02-01BA5859D671}" type="slidenum">
              <a:rPr lang="en-IN" smtClean="0"/>
              <a:t>22</a:t>
            </a:fld>
            <a:endParaRPr lang="en-IN"/>
          </a:p>
        </p:txBody>
      </p:sp>
    </p:spTree>
    <p:extLst>
      <p:ext uri="{BB962C8B-B14F-4D97-AF65-F5344CB8AC3E}">
        <p14:creationId xmlns:p14="http://schemas.microsoft.com/office/powerpoint/2010/main" val="2944566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2D41-6C50-9760-08BF-77442F1E5654}"/>
              </a:ext>
            </a:extLst>
          </p:cNvPr>
          <p:cNvSpPr>
            <a:spLocks noGrp="1"/>
          </p:cNvSpPr>
          <p:nvPr>
            <p:ph type="title"/>
          </p:nvPr>
        </p:nvSpPr>
        <p:spPr>
          <a:xfrm>
            <a:off x="307549" y="136525"/>
            <a:ext cx="11576901" cy="512500"/>
          </a:xfrm>
        </p:spPr>
        <p:txBody>
          <a:bodyPr>
            <a:normAutofit/>
          </a:bodyPr>
          <a:lstStyle/>
          <a:p>
            <a:r>
              <a:rPr lang="en-IN" sz="1600" dirty="0">
                <a:latin typeface="Times New Roman" panose="02020603050405020304" pitchFamily="18" charset="0"/>
                <a:cs typeface="Times New Roman" panose="02020603050405020304" pitchFamily="18" charset="0"/>
              </a:rPr>
              <a:t>    Machine Learning On Evapotranspiration</a:t>
            </a:r>
          </a:p>
        </p:txBody>
      </p:sp>
      <p:cxnSp>
        <p:nvCxnSpPr>
          <p:cNvPr id="28" name="Straight Connector 27">
            <a:extLst>
              <a:ext uri="{FF2B5EF4-FFF2-40B4-BE49-F238E27FC236}">
                <a16:creationId xmlns:a16="http://schemas.microsoft.com/office/drawing/2014/main" id="{5219A9EB-2CDE-421E-98B7-7C6D895690B7}"/>
              </a:ext>
            </a:extLst>
          </p:cNvPr>
          <p:cNvCxnSpPr/>
          <p:nvPr/>
        </p:nvCxnSpPr>
        <p:spPr>
          <a:xfrm>
            <a:off x="461913" y="744718"/>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709C2231-6F6D-018A-1EF3-94FD69731AC2}"/>
              </a:ext>
            </a:extLst>
          </p:cNvPr>
          <p:cNvSpPr txBox="1"/>
          <p:nvPr/>
        </p:nvSpPr>
        <p:spPr>
          <a:xfrm>
            <a:off x="557751" y="3136612"/>
            <a:ext cx="11076495" cy="584775"/>
          </a:xfrm>
          <a:prstGeom prst="rect">
            <a:avLst/>
          </a:prstGeom>
          <a:noFill/>
        </p:spPr>
        <p:txBody>
          <a:bodyPr wrap="square" rtlCol="0">
            <a:spAutoFit/>
          </a:bodyPr>
          <a:lstStyle/>
          <a:p>
            <a:pPr algn="ctr"/>
            <a:r>
              <a:rPr lang="en-IN" sz="3200" dirty="0"/>
              <a:t>THANK YOU!!</a:t>
            </a:r>
          </a:p>
        </p:txBody>
      </p:sp>
      <p:sp>
        <p:nvSpPr>
          <p:cNvPr id="6" name="Slide Number Placeholder 5">
            <a:extLst>
              <a:ext uri="{FF2B5EF4-FFF2-40B4-BE49-F238E27FC236}">
                <a16:creationId xmlns:a16="http://schemas.microsoft.com/office/drawing/2014/main" id="{C611AF3D-B105-36F5-DF19-F49358D9894C}"/>
              </a:ext>
            </a:extLst>
          </p:cNvPr>
          <p:cNvSpPr>
            <a:spLocks noGrp="1"/>
          </p:cNvSpPr>
          <p:nvPr>
            <p:ph type="sldNum" sz="quarter" idx="12"/>
          </p:nvPr>
        </p:nvSpPr>
        <p:spPr/>
        <p:txBody>
          <a:bodyPr/>
          <a:lstStyle/>
          <a:p>
            <a:fld id="{BD24252B-57AD-4947-BB02-01BA5859D671}" type="slidenum">
              <a:rPr lang="en-IN" smtClean="0"/>
              <a:t>23</a:t>
            </a:fld>
            <a:endParaRPr lang="en-IN"/>
          </a:p>
        </p:txBody>
      </p:sp>
    </p:spTree>
    <p:extLst>
      <p:ext uri="{BB962C8B-B14F-4D97-AF65-F5344CB8AC3E}">
        <p14:creationId xmlns:p14="http://schemas.microsoft.com/office/powerpoint/2010/main" val="3234756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2D41-6C50-9760-08BF-77442F1E5654}"/>
              </a:ext>
            </a:extLst>
          </p:cNvPr>
          <p:cNvSpPr>
            <a:spLocks noGrp="1"/>
          </p:cNvSpPr>
          <p:nvPr>
            <p:ph type="title"/>
          </p:nvPr>
        </p:nvSpPr>
        <p:spPr>
          <a:xfrm>
            <a:off x="307549" y="136525"/>
            <a:ext cx="11576901" cy="512500"/>
          </a:xfrm>
        </p:spPr>
        <p:txBody>
          <a:bodyPr>
            <a:normAutofit/>
          </a:bodyPr>
          <a:lstStyle/>
          <a:p>
            <a:r>
              <a:rPr lang="en-IN" sz="1600" dirty="0">
                <a:latin typeface="Times New Roman" panose="02020603050405020304" pitchFamily="18" charset="0"/>
                <a:cs typeface="Times New Roman" panose="02020603050405020304" pitchFamily="18" charset="0"/>
              </a:rPr>
              <a:t>    Machine Learning On Evapotranspiration</a:t>
            </a:r>
          </a:p>
        </p:txBody>
      </p:sp>
      <p:cxnSp>
        <p:nvCxnSpPr>
          <p:cNvPr id="28" name="Straight Connector 27">
            <a:extLst>
              <a:ext uri="{FF2B5EF4-FFF2-40B4-BE49-F238E27FC236}">
                <a16:creationId xmlns:a16="http://schemas.microsoft.com/office/drawing/2014/main" id="{5219A9EB-2CDE-421E-98B7-7C6D895690B7}"/>
              </a:ext>
            </a:extLst>
          </p:cNvPr>
          <p:cNvCxnSpPr/>
          <p:nvPr/>
        </p:nvCxnSpPr>
        <p:spPr>
          <a:xfrm>
            <a:off x="461913" y="744718"/>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EC921EF-9B42-D19F-11B0-81AFC25076A2}"/>
              </a:ext>
            </a:extLst>
          </p:cNvPr>
          <p:cNvSpPr txBox="1"/>
          <p:nvPr/>
        </p:nvSpPr>
        <p:spPr>
          <a:xfrm>
            <a:off x="1" y="754371"/>
            <a:ext cx="1219200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INTRODUCTION</a:t>
            </a:r>
            <a:r>
              <a:rPr lang="en-IN" sz="3200" b="1"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0C5538A5-4FE5-895E-6265-437714E7B18A}"/>
              </a:ext>
            </a:extLst>
          </p:cNvPr>
          <p:cNvSpPr txBox="1"/>
          <p:nvPr/>
        </p:nvSpPr>
        <p:spPr>
          <a:xfrm>
            <a:off x="461913" y="1511087"/>
            <a:ext cx="11274458" cy="5447645"/>
          </a:xfrm>
          <a:prstGeom prst="rect">
            <a:avLst/>
          </a:prstGeom>
          <a:noFill/>
        </p:spPr>
        <p:txBody>
          <a:bodyPr wrap="square" rtlCol="0">
            <a:spAutoFit/>
          </a:bodyPr>
          <a:lstStyle/>
          <a:p>
            <a:pPr marL="285750" indent="-28575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Evapotranspiration (ET) is a process which includes loss of water from the plant as well as soil surface into the environment.</a:t>
            </a:r>
          </a:p>
          <a:p>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process by which water is transferred from the land to the atmosphere by evaporation from the soil and other surfaces and by transpiration from plants is known as evapotranspiration.</a:t>
            </a:r>
          </a:p>
          <a:p>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Evaporation parameters are being used in studying water balances, water resource management, and irrigation system design and for estimating plant growth and height as well.</a:t>
            </a:r>
          </a:p>
          <a:p>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major attributes considered in this evapotranspiration model requires solar radiation, the maximum and minimum air temperature, relative humidity, and wind speed.</a:t>
            </a:r>
          </a:p>
          <a:p>
            <a:pPr marL="285750" indent="-28575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Machine learning models can be applied at various spatial and temporal scales, making them adaptable to different applications by calculating the ET value of the plants. </a:t>
            </a:r>
          </a:p>
          <a:p>
            <a:pPr marL="285750" indent="-28575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endParaRPr lang="en-IN" dirty="0"/>
          </a:p>
        </p:txBody>
      </p:sp>
      <p:sp>
        <p:nvSpPr>
          <p:cNvPr id="7" name="Slide Number Placeholder 6">
            <a:extLst>
              <a:ext uri="{FF2B5EF4-FFF2-40B4-BE49-F238E27FC236}">
                <a16:creationId xmlns:a16="http://schemas.microsoft.com/office/drawing/2014/main" id="{63EFC14D-891B-BD65-FFAC-BB0C781B628A}"/>
              </a:ext>
            </a:extLst>
          </p:cNvPr>
          <p:cNvSpPr>
            <a:spLocks noGrp="1"/>
          </p:cNvSpPr>
          <p:nvPr>
            <p:ph type="sldNum" sz="quarter" idx="12"/>
          </p:nvPr>
        </p:nvSpPr>
        <p:spPr/>
        <p:txBody>
          <a:bodyPr/>
          <a:lstStyle/>
          <a:p>
            <a:fld id="{BD24252B-57AD-4947-BB02-01BA5859D671}" type="slidenum">
              <a:rPr lang="en-IN" smtClean="0"/>
              <a:t>3</a:t>
            </a:fld>
            <a:endParaRPr lang="en-IN"/>
          </a:p>
        </p:txBody>
      </p:sp>
    </p:spTree>
    <p:extLst>
      <p:ext uri="{BB962C8B-B14F-4D97-AF65-F5344CB8AC3E}">
        <p14:creationId xmlns:p14="http://schemas.microsoft.com/office/powerpoint/2010/main" val="261290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2D41-6C50-9760-08BF-77442F1E5654}"/>
              </a:ext>
            </a:extLst>
          </p:cNvPr>
          <p:cNvSpPr>
            <a:spLocks noGrp="1"/>
          </p:cNvSpPr>
          <p:nvPr>
            <p:ph type="title"/>
          </p:nvPr>
        </p:nvSpPr>
        <p:spPr>
          <a:xfrm>
            <a:off x="307549" y="136525"/>
            <a:ext cx="11576901" cy="512500"/>
          </a:xfrm>
        </p:spPr>
        <p:txBody>
          <a:bodyPr>
            <a:normAutofit/>
          </a:bodyPr>
          <a:lstStyle/>
          <a:p>
            <a:r>
              <a:rPr lang="en-IN" sz="1600" dirty="0">
                <a:latin typeface="Times New Roman" panose="02020603050405020304" pitchFamily="18" charset="0"/>
                <a:cs typeface="Times New Roman" panose="02020603050405020304" pitchFamily="18" charset="0"/>
              </a:rPr>
              <a:t>    Machine Learning On Evapotranspiration</a:t>
            </a:r>
          </a:p>
        </p:txBody>
      </p:sp>
      <p:cxnSp>
        <p:nvCxnSpPr>
          <p:cNvPr id="28" name="Straight Connector 27">
            <a:extLst>
              <a:ext uri="{FF2B5EF4-FFF2-40B4-BE49-F238E27FC236}">
                <a16:creationId xmlns:a16="http://schemas.microsoft.com/office/drawing/2014/main" id="{5219A9EB-2CDE-421E-98B7-7C6D895690B7}"/>
              </a:ext>
            </a:extLst>
          </p:cNvPr>
          <p:cNvCxnSpPr/>
          <p:nvPr/>
        </p:nvCxnSpPr>
        <p:spPr>
          <a:xfrm>
            <a:off x="461913" y="744718"/>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8C921CA-374E-ECD7-CA1B-4878C0EB9998}"/>
              </a:ext>
            </a:extLst>
          </p:cNvPr>
          <p:cNvSpPr txBox="1"/>
          <p:nvPr/>
        </p:nvSpPr>
        <p:spPr>
          <a:xfrm>
            <a:off x="-38494" y="744719"/>
            <a:ext cx="12230493" cy="5423088"/>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PROBLEM DEFINITION</a:t>
            </a:r>
          </a:p>
          <a:p>
            <a:pPr algn="ctr"/>
            <a:endParaRPr lang="en-IN" sz="3200" b="1"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     Given relevant meteorological and environmental data, the goal is to predict the rate of      evapotranspiration (ET) by certain factors of a location.</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Evapotranspiration can be influenced by factors such as temperature, humidity, wind speed, solar radiation, soil type, vegetation cover, and more. The objective is to develop a machine learning model that can make accurate predictions of ET, enabling better water resource management and informed decision-making in various applications.</a:t>
            </a:r>
            <a:endParaRPr lang="en-US" sz="2400" b="1" dirty="0">
              <a:latin typeface="Times New Roman" panose="02020603050405020304" pitchFamily="18" charset="0"/>
              <a:cs typeface="Times New Roman" panose="02020603050405020304" pitchFamily="18" charset="0"/>
            </a:endParaRPr>
          </a:p>
          <a:p>
            <a:pPr algn="just">
              <a:lnSpc>
                <a:spcPct val="150000"/>
              </a:lnSpc>
            </a:pPr>
            <a:endParaRPr lang="en-IN" sz="20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A4A9833-7D87-9258-6A10-EC9C41907554}"/>
              </a:ext>
            </a:extLst>
          </p:cNvPr>
          <p:cNvSpPr>
            <a:spLocks noGrp="1"/>
          </p:cNvSpPr>
          <p:nvPr>
            <p:ph type="sldNum" sz="quarter" idx="12"/>
          </p:nvPr>
        </p:nvSpPr>
        <p:spPr/>
        <p:txBody>
          <a:bodyPr/>
          <a:lstStyle/>
          <a:p>
            <a:fld id="{BD24252B-57AD-4947-BB02-01BA5859D671}" type="slidenum">
              <a:rPr lang="en-IN" smtClean="0"/>
              <a:t>4</a:t>
            </a:fld>
            <a:endParaRPr lang="en-IN"/>
          </a:p>
        </p:txBody>
      </p:sp>
    </p:spTree>
    <p:extLst>
      <p:ext uri="{BB962C8B-B14F-4D97-AF65-F5344CB8AC3E}">
        <p14:creationId xmlns:p14="http://schemas.microsoft.com/office/powerpoint/2010/main" val="405134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2D41-6C50-9760-08BF-77442F1E5654}"/>
              </a:ext>
            </a:extLst>
          </p:cNvPr>
          <p:cNvSpPr>
            <a:spLocks noGrp="1"/>
          </p:cNvSpPr>
          <p:nvPr>
            <p:ph type="title"/>
          </p:nvPr>
        </p:nvSpPr>
        <p:spPr>
          <a:xfrm>
            <a:off x="307549" y="136525"/>
            <a:ext cx="11576901" cy="512500"/>
          </a:xfrm>
        </p:spPr>
        <p:txBody>
          <a:bodyPr>
            <a:normAutofit/>
          </a:bodyPr>
          <a:lstStyle/>
          <a:p>
            <a:r>
              <a:rPr lang="en-IN" sz="1600" dirty="0">
                <a:latin typeface="Times New Roman" panose="02020603050405020304" pitchFamily="18" charset="0"/>
                <a:cs typeface="Times New Roman" panose="02020603050405020304" pitchFamily="18" charset="0"/>
              </a:rPr>
              <a:t>    Machine Learning On Evapotranspiration</a:t>
            </a:r>
          </a:p>
        </p:txBody>
      </p:sp>
      <p:cxnSp>
        <p:nvCxnSpPr>
          <p:cNvPr id="28" name="Straight Connector 27">
            <a:extLst>
              <a:ext uri="{FF2B5EF4-FFF2-40B4-BE49-F238E27FC236}">
                <a16:creationId xmlns:a16="http://schemas.microsoft.com/office/drawing/2014/main" id="{5219A9EB-2CDE-421E-98B7-7C6D895690B7}"/>
              </a:ext>
            </a:extLst>
          </p:cNvPr>
          <p:cNvCxnSpPr/>
          <p:nvPr/>
        </p:nvCxnSpPr>
        <p:spPr>
          <a:xfrm>
            <a:off x="461913" y="744718"/>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041B19A9-549C-6E04-1C2E-FC4E9140F4C2}"/>
              </a:ext>
            </a:extLst>
          </p:cNvPr>
          <p:cNvSpPr txBox="1"/>
          <p:nvPr/>
        </p:nvSpPr>
        <p:spPr>
          <a:xfrm>
            <a:off x="1" y="788345"/>
            <a:ext cx="1219200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OBJECTIVES</a:t>
            </a:r>
            <a:r>
              <a:rPr lang="en-IN" sz="3200" b="1"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518F8B20-EFC1-2695-7C23-EE50ACD63DDF}"/>
              </a:ext>
            </a:extLst>
          </p:cNvPr>
          <p:cNvSpPr txBox="1"/>
          <p:nvPr/>
        </p:nvSpPr>
        <p:spPr>
          <a:xfrm>
            <a:off x="377072" y="1892355"/>
            <a:ext cx="11814928" cy="3016210"/>
          </a:xfrm>
          <a:prstGeom prst="rect">
            <a:avLst/>
          </a:prstGeom>
          <a:noFill/>
        </p:spPr>
        <p:txBody>
          <a:bodyPr wrap="square" rtlCol="0">
            <a:spAutoFit/>
          </a:bodyPr>
          <a:lstStyle/>
          <a:p>
            <a:pPr marL="342900" indent="-342900">
              <a:buFont typeface="+mj-lt"/>
              <a:buAutoNum type="arabicPeriod"/>
            </a:pPr>
            <a:endParaRPr lang="en-US" sz="22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To collect and preprocessing data samples.</a:t>
            </a:r>
          </a:p>
          <a:p>
            <a:pPr marL="342900" indent="-342900">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To identify evapotranspiration rate of the crops.</a:t>
            </a:r>
          </a:p>
          <a:p>
            <a:pPr marL="342900" indent="-342900">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To evaluate ET value using machine learning models(ANN, KNN, LSTM, Random Forest)</a:t>
            </a:r>
          </a:p>
          <a:p>
            <a:pPr marL="342900" indent="-342900">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To develop framework for estimating the evapotranspiration of the crops.</a:t>
            </a:r>
            <a:endParaRPr lang="en-IN" sz="24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436BB2F-C35E-D6FF-6A7A-223D635D143A}"/>
              </a:ext>
            </a:extLst>
          </p:cNvPr>
          <p:cNvSpPr>
            <a:spLocks noGrp="1"/>
          </p:cNvSpPr>
          <p:nvPr>
            <p:ph type="sldNum" sz="quarter" idx="12"/>
          </p:nvPr>
        </p:nvSpPr>
        <p:spPr/>
        <p:txBody>
          <a:bodyPr/>
          <a:lstStyle/>
          <a:p>
            <a:fld id="{BD24252B-57AD-4947-BB02-01BA5859D671}" type="slidenum">
              <a:rPr lang="en-IN" smtClean="0"/>
              <a:t>5</a:t>
            </a:fld>
            <a:endParaRPr lang="en-IN"/>
          </a:p>
        </p:txBody>
      </p:sp>
    </p:spTree>
    <p:extLst>
      <p:ext uri="{BB962C8B-B14F-4D97-AF65-F5344CB8AC3E}">
        <p14:creationId xmlns:p14="http://schemas.microsoft.com/office/powerpoint/2010/main" val="417018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2D41-6C50-9760-08BF-77442F1E5654}"/>
              </a:ext>
            </a:extLst>
          </p:cNvPr>
          <p:cNvSpPr>
            <a:spLocks noGrp="1"/>
          </p:cNvSpPr>
          <p:nvPr>
            <p:ph type="title"/>
          </p:nvPr>
        </p:nvSpPr>
        <p:spPr>
          <a:xfrm>
            <a:off x="307549" y="136525"/>
            <a:ext cx="11576901" cy="512500"/>
          </a:xfrm>
        </p:spPr>
        <p:txBody>
          <a:bodyPr>
            <a:normAutofit/>
          </a:bodyPr>
          <a:lstStyle/>
          <a:p>
            <a:r>
              <a:rPr lang="en-IN" sz="1600" dirty="0">
                <a:latin typeface="Times New Roman" panose="02020603050405020304" pitchFamily="18" charset="0"/>
                <a:cs typeface="Times New Roman" panose="02020603050405020304" pitchFamily="18" charset="0"/>
              </a:rPr>
              <a:t>    Machine Learning On Evapotranspiration</a:t>
            </a:r>
          </a:p>
        </p:txBody>
      </p:sp>
      <p:cxnSp>
        <p:nvCxnSpPr>
          <p:cNvPr id="28" name="Straight Connector 27">
            <a:extLst>
              <a:ext uri="{FF2B5EF4-FFF2-40B4-BE49-F238E27FC236}">
                <a16:creationId xmlns:a16="http://schemas.microsoft.com/office/drawing/2014/main" id="{5219A9EB-2CDE-421E-98B7-7C6D895690B7}"/>
              </a:ext>
            </a:extLst>
          </p:cNvPr>
          <p:cNvCxnSpPr/>
          <p:nvPr/>
        </p:nvCxnSpPr>
        <p:spPr>
          <a:xfrm>
            <a:off x="461913" y="744718"/>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DF450F8B-3D4A-1C6D-7D57-F9632CB3F56D}"/>
              </a:ext>
            </a:extLst>
          </p:cNvPr>
          <p:cNvSpPr txBox="1"/>
          <p:nvPr/>
        </p:nvSpPr>
        <p:spPr>
          <a:xfrm>
            <a:off x="0" y="744718"/>
            <a:ext cx="12191999" cy="892552"/>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LITERATURE SURVEY</a:t>
            </a:r>
          </a:p>
          <a:p>
            <a:pPr algn="ctr"/>
            <a:endParaRPr lang="en-IN" sz="1600" b="1"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BC35EDED-48D0-A64E-C011-B838403567AD}"/>
              </a:ext>
            </a:extLst>
          </p:cNvPr>
          <p:cNvGraphicFramePr>
            <a:graphicFrameLocks noGrp="1"/>
          </p:cNvGraphicFramePr>
          <p:nvPr>
            <p:extLst>
              <p:ext uri="{D42A27DB-BD31-4B8C-83A1-F6EECF244321}">
                <p14:modId xmlns:p14="http://schemas.microsoft.com/office/powerpoint/2010/main" val="2791096035"/>
              </p:ext>
            </p:extLst>
          </p:nvPr>
        </p:nvGraphicFramePr>
        <p:xfrm>
          <a:off x="-29497" y="1376644"/>
          <a:ext cx="12221496" cy="4926288"/>
        </p:xfrm>
        <a:graphic>
          <a:graphicData uri="http://schemas.openxmlformats.org/drawingml/2006/table">
            <a:tbl>
              <a:tblPr firstRow="1" bandRow="1">
                <a:tableStyleId>{5C22544A-7EE6-4342-B048-85BDC9FD1C3A}</a:tableStyleId>
              </a:tblPr>
              <a:tblGrid>
                <a:gridCol w="2044561">
                  <a:extLst>
                    <a:ext uri="{9D8B030D-6E8A-4147-A177-3AD203B41FA5}">
                      <a16:colId xmlns:a16="http://schemas.microsoft.com/office/drawing/2014/main" val="2509923835"/>
                    </a:ext>
                  </a:extLst>
                </a:gridCol>
                <a:gridCol w="2348388">
                  <a:extLst>
                    <a:ext uri="{9D8B030D-6E8A-4147-A177-3AD203B41FA5}">
                      <a16:colId xmlns:a16="http://schemas.microsoft.com/office/drawing/2014/main" val="4160626884"/>
                    </a:ext>
                  </a:extLst>
                </a:gridCol>
                <a:gridCol w="2598076">
                  <a:extLst>
                    <a:ext uri="{9D8B030D-6E8A-4147-A177-3AD203B41FA5}">
                      <a16:colId xmlns:a16="http://schemas.microsoft.com/office/drawing/2014/main" val="1809078155"/>
                    </a:ext>
                  </a:extLst>
                </a:gridCol>
                <a:gridCol w="5230471">
                  <a:extLst>
                    <a:ext uri="{9D8B030D-6E8A-4147-A177-3AD203B41FA5}">
                      <a16:colId xmlns:a16="http://schemas.microsoft.com/office/drawing/2014/main" val="1593401251"/>
                    </a:ext>
                  </a:extLst>
                </a:gridCol>
              </a:tblGrid>
              <a:tr h="375076">
                <a:tc>
                  <a:txBody>
                    <a:bodyPr/>
                    <a:lstStyle/>
                    <a:p>
                      <a:r>
                        <a:rPr lang="en-IN" sz="2000" dirty="0">
                          <a:latin typeface="Times New Roman" panose="02020603050405020304" pitchFamily="18" charset="0"/>
                          <a:cs typeface="Times New Roman" panose="02020603050405020304" pitchFamily="18" charset="0"/>
                        </a:rPr>
                        <a:t>Author</a:t>
                      </a:r>
                    </a:p>
                  </a:txBody>
                  <a:tcPr>
                    <a:solidFill>
                      <a:schemeClr val="tx2">
                        <a:lumMod val="40000"/>
                        <a:lumOff val="60000"/>
                      </a:schemeClr>
                    </a:solidFill>
                  </a:tcPr>
                </a:tc>
                <a:tc>
                  <a:txBody>
                    <a:bodyPr/>
                    <a:lstStyle/>
                    <a:p>
                      <a:r>
                        <a:rPr lang="en-IN" sz="2000" dirty="0">
                          <a:latin typeface="Times New Roman" panose="02020603050405020304" pitchFamily="18" charset="0"/>
                          <a:cs typeface="Times New Roman" panose="02020603050405020304" pitchFamily="18" charset="0"/>
                        </a:rPr>
                        <a:t>Published in</a:t>
                      </a:r>
                    </a:p>
                  </a:txBody>
                  <a:tcPr>
                    <a:solidFill>
                      <a:schemeClr val="tx2">
                        <a:lumMod val="40000"/>
                        <a:lumOff val="60000"/>
                      </a:schemeClr>
                    </a:solidFill>
                  </a:tcPr>
                </a:tc>
                <a:tc>
                  <a:txBody>
                    <a:bodyPr/>
                    <a:lstStyle/>
                    <a:p>
                      <a:r>
                        <a:rPr lang="en-IN" sz="2000" dirty="0">
                          <a:latin typeface="Times New Roman" panose="02020603050405020304" pitchFamily="18" charset="0"/>
                          <a:cs typeface="Times New Roman" panose="02020603050405020304" pitchFamily="18" charset="0"/>
                        </a:rPr>
                        <a:t>Methodology</a:t>
                      </a:r>
                    </a:p>
                  </a:txBody>
                  <a:tcPr>
                    <a:solidFill>
                      <a:schemeClr val="tx2">
                        <a:lumMod val="40000"/>
                        <a:lumOff val="60000"/>
                      </a:schemeClr>
                    </a:solidFill>
                  </a:tcPr>
                </a:tc>
                <a:tc>
                  <a:txBody>
                    <a:bodyPr/>
                    <a:lstStyle/>
                    <a:p>
                      <a:r>
                        <a:rPr lang="en-IN" sz="2000" dirty="0">
                          <a:latin typeface="Times New Roman" panose="02020603050405020304" pitchFamily="18" charset="0"/>
                          <a:cs typeface="Times New Roman" panose="02020603050405020304" pitchFamily="18" charset="0"/>
                        </a:rPr>
                        <a:t>Summary</a:t>
                      </a:r>
                    </a:p>
                  </a:txBody>
                  <a:tcPr>
                    <a:solidFill>
                      <a:schemeClr val="tx2">
                        <a:lumMod val="40000"/>
                        <a:lumOff val="60000"/>
                      </a:schemeClr>
                    </a:solidFill>
                  </a:tcPr>
                </a:tc>
                <a:extLst>
                  <a:ext uri="{0D108BD9-81ED-4DB2-BD59-A6C34878D82A}">
                    <a16:rowId xmlns:a16="http://schemas.microsoft.com/office/drawing/2014/main" val="4020111494"/>
                  </a:ext>
                </a:extLst>
              </a:tr>
              <a:tr h="964481">
                <a:tc>
                  <a:txBody>
                    <a:bodyPr/>
                    <a:lstStyle/>
                    <a:p>
                      <a:r>
                        <a:rPr lang="en-IN" sz="2000" dirty="0">
                          <a:latin typeface="Times New Roman" panose="02020603050405020304" pitchFamily="18" charset="0"/>
                          <a:cs typeface="Times New Roman" panose="02020603050405020304" pitchFamily="18" charset="0"/>
                        </a:rPr>
                        <a:t>I.A. Awan et al</a:t>
                      </a:r>
                    </a:p>
                  </a:txBody>
                  <a:tcPr>
                    <a:solidFill>
                      <a:schemeClr val="tx2">
                        <a:lumMod val="40000"/>
                        <a:lumOff val="60000"/>
                      </a:schemeClr>
                    </a:solidFill>
                  </a:tcPr>
                </a:tc>
                <a:tc>
                  <a:txBody>
                    <a:bodyPr/>
                    <a:lstStyle/>
                    <a:p>
                      <a:r>
                        <a:rPr lang="en-IN" sz="2000" dirty="0">
                          <a:latin typeface="Times New Roman" panose="02020603050405020304" pitchFamily="18" charset="0"/>
                          <a:cs typeface="Times New Roman" panose="02020603050405020304" pitchFamily="18" charset="0"/>
                        </a:rPr>
                        <a:t>2022</a:t>
                      </a:r>
                    </a:p>
                  </a:txBody>
                  <a:tcPr>
                    <a:solidFill>
                      <a:schemeClr val="tx2">
                        <a:lumMod val="40000"/>
                        <a:lumOff val="60000"/>
                      </a:schemeClr>
                    </a:solidFill>
                  </a:tcPr>
                </a:tc>
                <a:tc>
                  <a:txBody>
                    <a:bodyPr/>
                    <a:lstStyle/>
                    <a:p>
                      <a:r>
                        <a:rPr lang="en-IN" sz="2000" dirty="0">
                          <a:latin typeface="Times New Roman" panose="02020603050405020304" pitchFamily="18" charset="0"/>
                          <a:cs typeface="Times New Roman" panose="02020603050405020304" pitchFamily="18" charset="0"/>
                        </a:rPr>
                        <a:t>Penman-Monteith equation using ml models</a:t>
                      </a:r>
                    </a:p>
                  </a:txBody>
                  <a:tcPr>
                    <a:solidFill>
                      <a:schemeClr val="tx2">
                        <a:lumMod val="40000"/>
                        <a:lumOff val="60000"/>
                      </a:schemeClr>
                    </a:solidFill>
                  </a:tcPr>
                </a:tc>
                <a:tc>
                  <a:txBody>
                    <a:bodyPr/>
                    <a:lstStyle/>
                    <a:p>
                      <a:r>
                        <a:rPr lang="en-IN" sz="2000" dirty="0">
                          <a:latin typeface="Times New Roman" panose="02020603050405020304" pitchFamily="18" charset="0"/>
                          <a:cs typeface="Times New Roman" panose="02020603050405020304" pitchFamily="18" charset="0"/>
                        </a:rPr>
                        <a:t>Estimation of water consumption over agricultural areas</a:t>
                      </a:r>
                    </a:p>
                  </a:txBody>
                  <a:tcPr>
                    <a:solidFill>
                      <a:schemeClr val="tx2">
                        <a:lumMod val="40000"/>
                        <a:lumOff val="60000"/>
                      </a:schemeClr>
                    </a:solidFill>
                  </a:tcPr>
                </a:tc>
                <a:extLst>
                  <a:ext uri="{0D108BD9-81ED-4DB2-BD59-A6C34878D82A}">
                    <a16:rowId xmlns:a16="http://schemas.microsoft.com/office/drawing/2014/main" val="1774363521"/>
                  </a:ext>
                </a:extLst>
              </a:tr>
              <a:tr h="1259184">
                <a:tc>
                  <a:txBody>
                    <a:bodyPr/>
                    <a:lstStyle/>
                    <a:p>
                      <a:r>
                        <a:rPr lang="en-IN" sz="2000" dirty="0">
                          <a:latin typeface="Times New Roman" panose="02020603050405020304" pitchFamily="18" charset="0"/>
                          <a:cs typeface="Times New Roman" panose="02020603050405020304" pitchFamily="18" charset="0"/>
                        </a:rPr>
                        <a:t>Jitendra Rajput, Dinesh Kumar Vishwakarma</a:t>
                      </a:r>
                    </a:p>
                  </a:txBody>
                  <a:tcPr>
                    <a:solidFill>
                      <a:schemeClr val="tx2">
                        <a:lumMod val="40000"/>
                        <a:lumOff val="60000"/>
                      </a:schemeClr>
                    </a:solidFill>
                  </a:tcPr>
                </a:tc>
                <a:tc>
                  <a:txBody>
                    <a:bodyPr/>
                    <a:lstStyle/>
                    <a:p>
                      <a:r>
                        <a:rPr lang="en-IN" sz="2000" dirty="0">
                          <a:latin typeface="Times New Roman" panose="02020603050405020304" pitchFamily="18" charset="0"/>
                          <a:cs typeface="Times New Roman" panose="02020603050405020304" pitchFamily="18" charset="0"/>
                        </a:rPr>
                        <a:t>Aimspress, 2022</a:t>
                      </a:r>
                    </a:p>
                  </a:txBody>
                  <a:tcPr>
                    <a:solidFill>
                      <a:schemeClr val="tx2">
                        <a:lumMod val="40000"/>
                        <a:lumOff val="60000"/>
                      </a:schemeClr>
                    </a:solidFill>
                  </a:tcPr>
                </a:tc>
                <a:tc>
                  <a:txBody>
                    <a:bodyPr/>
                    <a:lstStyle/>
                    <a:p>
                      <a:r>
                        <a:rPr lang="en-US" sz="2000" dirty="0">
                          <a:latin typeface="Times New Roman" panose="02020603050405020304" pitchFamily="18" charset="0"/>
                          <a:cs typeface="Times New Roman" panose="02020603050405020304" pitchFamily="18" charset="0"/>
                        </a:rPr>
                        <a:t>Stacking hybridization of ANN with meta-heuristic algorithm</a:t>
                      </a:r>
                      <a:endParaRPr lang="en-IN" sz="2000"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sz="2000" dirty="0">
                          <a:latin typeface="Times New Roman" panose="02020603050405020304" pitchFamily="18" charset="0"/>
                          <a:cs typeface="Times New Roman" panose="02020603050405020304" pitchFamily="18" charset="0"/>
                        </a:rPr>
                        <a:t>Modelling daily reference evapotranspiration under diverse </a:t>
                      </a:r>
                      <a:r>
                        <a:rPr lang="en-IN" sz="2000" dirty="0" err="1">
                          <a:latin typeface="Times New Roman" panose="02020603050405020304" pitchFamily="18" charset="0"/>
                          <a:cs typeface="Times New Roman" panose="02020603050405020304" pitchFamily="18" charset="0"/>
                        </a:rPr>
                        <a:t>agro</a:t>
                      </a:r>
                      <a:r>
                        <a:rPr lang="en-IN" sz="2000" dirty="0">
                          <a:latin typeface="Times New Roman" panose="02020603050405020304" pitchFamily="18" charset="0"/>
                          <a:cs typeface="Times New Roman" panose="02020603050405020304" pitchFamily="18" charset="0"/>
                        </a:rPr>
                        <a:t>-climatic conditions</a:t>
                      </a:r>
                    </a:p>
                  </a:txBody>
                  <a:tcPr>
                    <a:solidFill>
                      <a:schemeClr val="tx2">
                        <a:lumMod val="40000"/>
                        <a:lumOff val="60000"/>
                      </a:schemeClr>
                    </a:solidFill>
                  </a:tcPr>
                </a:tc>
                <a:extLst>
                  <a:ext uri="{0D108BD9-81ED-4DB2-BD59-A6C34878D82A}">
                    <a16:rowId xmlns:a16="http://schemas.microsoft.com/office/drawing/2014/main" val="511515313"/>
                  </a:ext>
                </a:extLst>
              </a:tr>
              <a:tr h="964481">
                <a:tc>
                  <a:txBody>
                    <a:bodyPr/>
                    <a:lstStyle/>
                    <a:p>
                      <a:r>
                        <a:rPr lang="en-IN" sz="2000" dirty="0">
                          <a:latin typeface="Times New Roman" panose="02020603050405020304" pitchFamily="18" charset="0"/>
                          <a:cs typeface="Times New Roman" panose="02020603050405020304" pitchFamily="18" charset="0"/>
                        </a:rPr>
                        <a:t>Farhadian, Afshin, et al.    </a:t>
                      </a:r>
                    </a:p>
                  </a:txBody>
                  <a:tcPr>
                    <a:solidFill>
                      <a:schemeClr val="tx2">
                        <a:lumMod val="40000"/>
                        <a:lumOff val="60000"/>
                      </a:schemeClr>
                    </a:solidFill>
                  </a:tcPr>
                </a:tc>
                <a:tc>
                  <a:txBody>
                    <a:bodyPr/>
                    <a:lstStyle/>
                    <a:p>
                      <a:r>
                        <a:rPr lang="en-IN" sz="2000" dirty="0">
                          <a:latin typeface="Times New Roman" panose="02020603050405020304" pitchFamily="18" charset="0"/>
                          <a:cs typeface="Times New Roman" panose="02020603050405020304" pitchFamily="18" charset="0"/>
                        </a:rPr>
                        <a:t>Remote Sensing, 2021</a:t>
                      </a:r>
                    </a:p>
                  </a:txBody>
                  <a:tcPr>
                    <a:solidFill>
                      <a:schemeClr val="tx2">
                        <a:lumMod val="40000"/>
                        <a:lumOff val="60000"/>
                      </a:schemeClr>
                    </a:solidFill>
                  </a:tcPr>
                </a:tc>
                <a:tc>
                  <a:txBody>
                    <a:bodyPr/>
                    <a:lstStyle/>
                    <a:p>
                      <a:r>
                        <a:rPr lang="en-IN" sz="2000" dirty="0">
                          <a:latin typeface="Times New Roman" panose="02020603050405020304" pitchFamily="18" charset="0"/>
                          <a:cs typeface="Times New Roman" panose="02020603050405020304" pitchFamily="18" charset="0"/>
                        </a:rPr>
                        <a:t>Machine learning technique and remote sensing data</a:t>
                      </a:r>
                    </a:p>
                  </a:txBody>
                  <a:tcPr>
                    <a:solidFill>
                      <a:schemeClr val="tx2">
                        <a:lumMod val="40000"/>
                        <a:lumOff val="60000"/>
                      </a:schemeClr>
                    </a:solidFill>
                  </a:tcPr>
                </a:tc>
                <a:tc>
                  <a:txBody>
                    <a:bodyPr/>
                    <a:lstStyle/>
                    <a:p>
                      <a:r>
                        <a:rPr lang="en-US" sz="2000" dirty="0">
                          <a:latin typeface="Times New Roman" panose="02020603050405020304" pitchFamily="18" charset="0"/>
                          <a:cs typeface="Times New Roman" panose="02020603050405020304" pitchFamily="18" charset="0"/>
                        </a:rPr>
                        <a:t>This paper focuses on the spatial estimation of evapotranspiration</a:t>
                      </a:r>
                      <a:endParaRPr lang="en-IN" sz="2000"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val="2319257838"/>
                  </a:ext>
                </a:extLst>
              </a:tr>
              <a:tr h="1259184">
                <a:tc>
                  <a:txBody>
                    <a:bodyPr/>
                    <a:lstStyle/>
                    <a:p>
                      <a:r>
                        <a:rPr lang="en-IN" sz="2000" dirty="0">
                          <a:latin typeface="Times New Roman" panose="02020603050405020304" pitchFamily="18" charset="0"/>
                          <a:cs typeface="Times New Roman" panose="02020603050405020304" pitchFamily="18" charset="0"/>
                        </a:rPr>
                        <a:t> Li, Shuang, et al.</a:t>
                      </a:r>
                    </a:p>
                  </a:txBody>
                  <a:tcPr>
                    <a:solidFill>
                      <a:schemeClr val="tx2">
                        <a:lumMod val="40000"/>
                        <a:lumOff val="60000"/>
                      </a:schemeClr>
                    </a:solidFill>
                  </a:tcPr>
                </a:tc>
                <a:tc>
                  <a:txBody>
                    <a:bodyPr/>
                    <a:lstStyle/>
                    <a:p>
                      <a:r>
                        <a:rPr lang="en-IN" sz="2000" dirty="0">
                          <a:latin typeface="Times New Roman" panose="02020603050405020304" pitchFamily="18" charset="0"/>
                          <a:cs typeface="Times New Roman" panose="02020603050405020304" pitchFamily="18" charset="0"/>
                        </a:rPr>
                        <a:t>Water, 2020</a:t>
                      </a:r>
                    </a:p>
                  </a:txBody>
                  <a:tcPr>
                    <a:solidFill>
                      <a:schemeClr val="tx2">
                        <a:lumMod val="40000"/>
                        <a:lumOff val="60000"/>
                      </a:schemeClr>
                    </a:solidFill>
                  </a:tcPr>
                </a:tc>
                <a:tc>
                  <a:txBody>
                    <a:bodyPr/>
                    <a:lstStyle/>
                    <a:p>
                      <a:r>
                        <a:rPr lang="en-IN" sz="2000" dirty="0">
                          <a:latin typeface="Times New Roman" panose="02020603050405020304" pitchFamily="18" charset="0"/>
                          <a:cs typeface="Times New Roman" panose="02020603050405020304" pitchFamily="18" charset="0"/>
                        </a:rPr>
                        <a:t>Long Short-Term Memory (LSTM)</a:t>
                      </a:r>
                    </a:p>
                  </a:txBody>
                  <a:tcPr>
                    <a:solidFill>
                      <a:schemeClr val="tx2">
                        <a:lumMod val="40000"/>
                        <a:lumOff val="60000"/>
                      </a:schemeClr>
                    </a:solidFill>
                  </a:tcPr>
                </a:tc>
                <a:tc>
                  <a:txBody>
                    <a:bodyPr/>
                    <a:lstStyle/>
                    <a:p>
                      <a:r>
                        <a:rPr lang="en-US" sz="2000" dirty="0">
                          <a:latin typeface="Times New Roman" panose="02020603050405020304" pitchFamily="18" charset="0"/>
                          <a:cs typeface="Times New Roman" panose="02020603050405020304" pitchFamily="18" charset="0"/>
                        </a:rPr>
                        <a:t>spatiotemporal modeling of evapotranspiration, emphasizing their ability to capture temporal dependencies in the data.</a:t>
                      </a:r>
                      <a:endParaRPr lang="en-IN" sz="2000"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val="803287209"/>
                  </a:ext>
                </a:extLst>
              </a:tr>
            </a:tbl>
          </a:graphicData>
        </a:graphic>
      </p:graphicFrame>
      <p:sp>
        <p:nvSpPr>
          <p:cNvPr id="7" name="Slide Number Placeholder 6">
            <a:extLst>
              <a:ext uri="{FF2B5EF4-FFF2-40B4-BE49-F238E27FC236}">
                <a16:creationId xmlns:a16="http://schemas.microsoft.com/office/drawing/2014/main" id="{49BE7F1F-4F7E-B919-6B8F-4BC83EF04CA8}"/>
              </a:ext>
            </a:extLst>
          </p:cNvPr>
          <p:cNvSpPr>
            <a:spLocks noGrp="1"/>
          </p:cNvSpPr>
          <p:nvPr>
            <p:ph type="sldNum" sz="quarter" idx="12"/>
          </p:nvPr>
        </p:nvSpPr>
        <p:spPr/>
        <p:txBody>
          <a:bodyPr/>
          <a:lstStyle/>
          <a:p>
            <a:fld id="{BD24252B-57AD-4947-BB02-01BA5859D671}" type="slidenum">
              <a:rPr lang="en-IN" smtClean="0"/>
              <a:t>6</a:t>
            </a:fld>
            <a:endParaRPr lang="en-IN"/>
          </a:p>
        </p:txBody>
      </p:sp>
    </p:spTree>
    <p:extLst>
      <p:ext uri="{BB962C8B-B14F-4D97-AF65-F5344CB8AC3E}">
        <p14:creationId xmlns:p14="http://schemas.microsoft.com/office/powerpoint/2010/main" val="35825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2D41-6C50-9760-08BF-77442F1E5654}"/>
              </a:ext>
            </a:extLst>
          </p:cNvPr>
          <p:cNvSpPr>
            <a:spLocks noGrp="1"/>
          </p:cNvSpPr>
          <p:nvPr>
            <p:ph type="title"/>
          </p:nvPr>
        </p:nvSpPr>
        <p:spPr>
          <a:xfrm>
            <a:off x="307549" y="136525"/>
            <a:ext cx="11576901" cy="512500"/>
          </a:xfrm>
        </p:spPr>
        <p:txBody>
          <a:bodyPr>
            <a:normAutofit/>
          </a:bodyPr>
          <a:lstStyle/>
          <a:p>
            <a:r>
              <a:rPr lang="en-IN" sz="1600" dirty="0">
                <a:latin typeface="Times New Roman" panose="02020603050405020304" pitchFamily="18" charset="0"/>
                <a:cs typeface="Times New Roman" panose="02020603050405020304" pitchFamily="18" charset="0"/>
              </a:rPr>
              <a:t>    Machine Learning On Evapotranspiration</a:t>
            </a:r>
          </a:p>
        </p:txBody>
      </p:sp>
      <p:cxnSp>
        <p:nvCxnSpPr>
          <p:cNvPr id="28" name="Straight Connector 27">
            <a:extLst>
              <a:ext uri="{FF2B5EF4-FFF2-40B4-BE49-F238E27FC236}">
                <a16:creationId xmlns:a16="http://schemas.microsoft.com/office/drawing/2014/main" id="{5219A9EB-2CDE-421E-98B7-7C6D895690B7}"/>
              </a:ext>
            </a:extLst>
          </p:cNvPr>
          <p:cNvCxnSpPr/>
          <p:nvPr/>
        </p:nvCxnSpPr>
        <p:spPr>
          <a:xfrm>
            <a:off x="461913" y="744718"/>
            <a:ext cx="11076495"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5" name="Table 4">
            <a:extLst>
              <a:ext uri="{FF2B5EF4-FFF2-40B4-BE49-F238E27FC236}">
                <a16:creationId xmlns:a16="http://schemas.microsoft.com/office/drawing/2014/main" id="{27189CC3-04B8-83BB-004B-0A652B4CE0FF}"/>
              </a:ext>
            </a:extLst>
          </p:cNvPr>
          <p:cNvGraphicFramePr>
            <a:graphicFrameLocks noGrp="1"/>
          </p:cNvGraphicFramePr>
          <p:nvPr>
            <p:extLst>
              <p:ext uri="{D42A27DB-BD31-4B8C-83A1-F6EECF244321}">
                <p14:modId xmlns:p14="http://schemas.microsoft.com/office/powerpoint/2010/main" val="1824549833"/>
              </p:ext>
            </p:extLst>
          </p:nvPr>
        </p:nvGraphicFramePr>
        <p:xfrm>
          <a:off x="0" y="1856767"/>
          <a:ext cx="12191999" cy="1645920"/>
        </p:xfrm>
        <a:graphic>
          <a:graphicData uri="http://schemas.openxmlformats.org/drawingml/2006/table">
            <a:tbl>
              <a:tblPr firstRow="1" bandRow="1">
                <a:tableStyleId>{5C22544A-7EE6-4342-B048-85BDC9FD1C3A}</a:tableStyleId>
              </a:tblPr>
              <a:tblGrid>
                <a:gridCol w="1983035">
                  <a:extLst>
                    <a:ext uri="{9D8B030D-6E8A-4147-A177-3AD203B41FA5}">
                      <a16:colId xmlns:a16="http://schemas.microsoft.com/office/drawing/2014/main" val="1072959578"/>
                    </a:ext>
                  </a:extLst>
                </a:gridCol>
                <a:gridCol w="2358902">
                  <a:extLst>
                    <a:ext uri="{9D8B030D-6E8A-4147-A177-3AD203B41FA5}">
                      <a16:colId xmlns:a16="http://schemas.microsoft.com/office/drawing/2014/main" val="627007679"/>
                    </a:ext>
                  </a:extLst>
                </a:gridCol>
                <a:gridCol w="2603129">
                  <a:extLst>
                    <a:ext uri="{9D8B030D-6E8A-4147-A177-3AD203B41FA5}">
                      <a16:colId xmlns:a16="http://schemas.microsoft.com/office/drawing/2014/main" val="1148265902"/>
                    </a:ext>
                  </a:extLst>
                </a:gridCol>
                <a:gridCol w="5246933">
                  <a:extLst>
                    <a:ext uri="{9D8B030D-6E8A-4147-A177-3AD203B41FA5}">
                      <a16:colId xmlns:a16="http://schemas.microsoft.com/office/drawing/2014/main" val="3180156106"/>
                    </a:ext>
                  </a:extLst>
                </a:gridCol>
              </a:tblGrid>
              <a:tr h="1022734">
                <a:tc>
                  <a:txBody>
                    <a:bodyPr/>
                    <a:lstStyle/>
                    <a:p>
                      <a:r>
                        <a:rPr lang="en-IN" sz="1600" b="0" dirty="0">
                          <a:solidFill>
                            <a:schemeClr val="tx1"/>
                          </a:solidFill>
                          <a:latin typeface="Times New Roman" panose="02020603050405020304" pitchFamily="18" charset="0"/>
                          <a:cs typeface="Times New Roman" panose="02020603050405020304" pitchFamily="18" charset="0"/>
                        </a:rPr>
                        <a:t>Zhang, Kai, et al.</a:t>
                      </a:r>
                    </a:p>
                  </a:txBody>
                  <a:tcPr>
                    <a:solidFill>
                      <a:schemeClr val="tx2">
                        <a:lumMod val="40000"/>
                        <a:lumOff val="60000"/>
                      </a:schemeClr>
                    </a:solidFill>
                  </a:tcPr>
                </a:tc>
                <a:tc>
                  <a:txBody>
                    <a:bodyPr/>
                    <a:lstStyle/>
                    <a:p>
                      <a:r>
                        <a:rPr lang="en-IN" sz="1600" b="0" dirty="0">
                          <a:solidFill>
                            <a:schemeClr val="tx1"/>
                          </a:solidFill>
                          <a:latin typeface="Times New Roman" panose="02020603050405020304" pitchFamily="18" charset="0"/>
                          <a:cs typeface="Times New Roman" panose="02020603050405020304" pitchFamily="18" charset="0"/>
                        </a:rPr>
                        <a:t>Journal of Hydrology, 2018</a:t>
                      </a:r>
                    </a:p>
                  </a:txBody>
                  <a:tcPr>
                    <a:solidFill>
                      <a:schemeClr val="tx2">
                        <a:lumMod val="40000"/>
                        <a:lumOff val="60000"/>
                      </a:schemeClr>
                    </a:solidFill>
                  </a:tcPr>
                </a:tc>
                <a:tc>
                  <a:txBody>
                    <a:bodyPr/>
                    <a:lstStyle/>
                    <a:p>
                      <a:r>
                        <a:rPr lang="en-IN" sz="1600" b="0" dirty="0">
                          <a:solidFill>
                            <a:schemeClr val="tx1"/>
                          </a:solidFill>
                          <a:latin typeface="Times New Roman" panose="02020603050405020304" pitchFamily="18" charset="0"/>
                          <a:cs typeface="Times New Roman" panose="02020603050405020304" pitchFamily="18" charset="0"/>
                        </a:rPr>
                        <a:t>hybrid machine learning models</a:t>
                      </a:r>
                    </a:p>
                  </a:txBody>
                  <a:tcPr>
                    <a:solidFill>
                      <a:schemeClr val="tx2">
                        <a:lumMod val="40000"/>
                        <a:lumOff val="60000"/>
                      </a:schemeClr>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The paper discusses hybrid machine learning models that combine different algorithms, such as Decision Trees, Random Forests, and linear regression, for improved evapotranspiration estimation.</a:t>
                      </a:r>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val="507354985"/>
                  </a:ext>
                </a:extLst>
              </a:tr>
              <a:tr h="555199">
                <a:tc>
                  <a:txBody>
                    <a:bodyPr/>
                    <a:lstStyle/>
                    <a:p>
                      <a:r>
                        <a:rPr lang="en-IN" sz="1600" dirty="0">
                          <a:latin typeface="Times New Roman" panose="02020603050405020304" pitchFamily="18" charset="0"/>
                          <a:cs typeface="Times New Roman" panose="02020603050405020304" pitchFamily="18" charset="0"/>
                        </a:rPr>
                        <a:t>Li, Ming, et al.</a:t>
                      </a:r>
                    </a:p>
                  </a:txBody>
                  <a:tcPr>
                    <a:solidFill>
                      <a:schemeClr val="tx2">
                        <a:lumMod val="40000"/>
                        <a:lumOff val="60000"/>
                      </a:schemeClr>
                    </a:solidFill>
                  </a:tcPr>
                </a:tc>
                <a:tc>
                  <a:txBody>
                    <a:bodyPr/>
                    <a:lstStyle/>
                    <a:p>
                      <a:r>
                        <a:rPr lang="en-US" sz="1600" dirty="0">
                          <a:latin typeface="Times New Roman" panose="02020603050405020304" pitchFamily="18" charset="0"/>
                          <a:cs typeface="Times New Roman" panose="02020603050405020304" pitchFamily="18" charset="0"/>
                        </a:rPr>
                        <a:t>Hydrology and Earth System Sciences, 2016</a:t>
                      </a:r>
                      <a:endParaRPr lang="en-IN" sz="1600"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sz="1600" dirty="0">
                          <a:latin typeface="Times New Roman" panose="02020603050405020304" pitchFamily="18" charset="0"/>
                          <a:cs typeface="Times New Roman" panose="02020603050405020304" pitchFamily="18" charset="0"/>
                        </a:rPr>
                        <a:t>Data-driven models and ANN</a:t>
                      </a:r>
                    </a:p>
                  </a:txBody>
                  <a:tcPr>
                    <a:solidFill>
                      <a:schemeClr val="tx2">
                        <a:lumMod val="40000"/>
                        <a:lumOff val="60000"/>
                      </a:schemeClr>
                    </a:solidFill>
                  </a:tcPr>
                </a:tc>
                <a:tc>
                  <a:txBody>
                    <a:bodyPr/>
                    <a:lstStyle/>
                    <a:p>
                      <a:r>
                        <a:rPr lang="en-US" sz="1600" dirty="0">
                          <a:latin typeface="Times New Roman" panose="02020603050405020304" pitchFamily="18" charset="0"/>
                          <a:cs typeface="Times New Roman" panose="02020603050405020304" pitchFamily="18" charset="0"/>
                        </a:rPr>
                        <a:t>Forecasting evapotranspiration based on historical climate and environmental data.</a:t>
                      </a:r>
                      <a:endParaRPr lang="en-IN" sz="1600"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val="1795678038"/>
                  </a:ext>
                </a:extLst>
              </a:tr>
            </a:tbl>
          </a:graphicData>
        </a:graphic>
      </p:graphicFrame>
      <p:graphicFrame>
        <p:nvGraphicFramePr>
          <p:cNvPr id="4" name="Table 3">
            <a:extLst>
              <a:ext uri="{FF2B5EF4-FFF2-40B4-BE49-F238E27FC236}">
                <a16:creationId xmlns:a16="http://schemas.microsoft.com/office/drawing/2014/main" id="{DFE01816-270E-FBD0-2C57-BDD56A1B0B50}"/>
              </a:ext>
            </a:extLst>
          </p:cNvPr>
          <p:cNvGraphicFramePr>
            <a:graphicFrameLocks noGrp="1"/>
          </p:cNvGraphicFramePr>
          <p:nvPr>
            <p:extLst>
              <p:ext uri="{D42A27DB-BD31-4B8C-83A1-F6EECF244321}">
                <p14:modId xmlns:p14="http://schemas.microsoft.com/office/powerpoint/2010/main" val="1078956187"/>
              </p:ext>
            </p:extLst>
          </p:nvPr>
        </p:nvGraphicFramePr>
        <p:xfrm>
          <a:off x="0" y="3502687"/>
          <a:ext cx="12191999" cy="1402080"/>
        </p:xfrm>
        <a:graphic>
          <a:graphicData uri="http://schemas.openxmlformats.org/drawingml/2006/table">
            <a:tbl>
              <a:tblPr firstRow="1" bandRow="1">
                <a:tableStyleId>{5C22544A-7EE6-4342-B048-85BDC9FD1C3A}</a:tableStyleId>
              </a:tblPr>
              <a:tblGrid>
                <a:gridCol w="1989056">
                  <a:extLst>
                    <a:ext uri="{9D8B030D-6E8A-4147-A177-3AD203B41FA5}">
                      <a16:colId xmlns:a16="http://schemas.microsoft.com/office/drawing/2014/main" val="844331805"/>
                    </a:ext>
                  </a:extLst>
                </a:gridCol>
                <a:gridCol w="2368078">
                  <a:extLst>
                    <a:ext uri="{9D8B030D-6E8A-4147-A177-3AD203B41FA5}">
                      <a16:colId xmlns:a16="http://schemas.microsoft.com/office/drawing/2014/main" val="2809086287"/>
                    </a:ext>
                  </a:extLst>
                </a:gridCol>
                <a:gridCol w="2600173">
                  <a:extLst>
                    <a:ext uri="{9D8B030D-6E8A-4147-A177-3AD203B41FA5}">
                      <a16:colId xmlns:a16="http://schemas.microsoft.com/office/drawing/2014/main" val="3607914099"/>
                    </a:ext>
                  </a:extLst>
                </a:gridCol>
                <a:gridCol w="5234692">
                  <a:extLst>
                    <a:ext uri="{9D8B030D-6E8A-4147-A177-3AD203B41FA5}">
                      <a16:colId xmlns:a16="http://schemas.microsoft.com/office/drawing/2014/main" val="391323534"/>
                    </a:ext>
                  </a:extLst>
                </a:gridCol>
              </a:tblGrid>
              <a:tr h="788967">
                <a:tc>
                  <a:txBody>
                    <a:bodyPr/>
                    <a:lstStyle/>
                    <a:p>
                      <a:r>
                        <a:rPr lang="da-DK" sz="1600" b="0" dirty="0">
                          <a:solidFill>
                            <a:schemeClr val="tx1"/>
                          </a:solidFill>
                          <a:latin typeface="Times New Roman" panose="02020603050405020304" pitchFamily="18" charset="0"/>
                          <a:cs typeface="Times New Roman" panose="02020603050405020304" pitchFamily="18" charset="0"/>
                        </a:rPr>
                        <a:t>Hossen, Md. Alamin, et al.</a:t>
                      </a:r>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Environmental Monitoring and Assessment, 2020</a:t>
                      </a:r>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sz="1600" b="0" dirty="0">
                          <a:solidFill>
                            <a:schemeClr val="tx1"/>
                          </a:solidFill>
                          <a:latin typeface="Times New Roman" panose="02020603050405020304" pitchFamily="18" charset="0"/>
                          <a:cs typeface="Times New Roman" panose="02020603050405020304" pitchFamily="18" charset="0"/>
                        </a:rPr>
                        <a:t>Machine learning technique</a:t>
                      </a:r>
                    </a:p>
                  </a:txBody>
                  <a:tcPr>
                    <a:solidFill>
                      <a:schemeClr val="tx2">
                        <a:lumMod val="40000"/>
                        <a:lumOff val="60000"/>
                      </a:schemeClr>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comprehensive overview of the state-of-the-art in evapotranspiration estimation</a:t>
                      </a:r>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val="3013066584"/>
                  </a:ext>
                </a:extLst>
              </a:tr>
              <a:tr h="555199">
                <a:tc>
                  <a:txBody>
                    <a:bodyPr/>
                    <a:lstStyle/>
                    <a:p>
                      <a:r>
                        <a:rPr lang="en-IN" sz="1600" dirty="0">
                          <a:latin typeface="Times New Roman" panose="02020603050405020304" pitchFamily="18" charset="0"/>
                          <a:cs typeface="Times New Roman" panose="02020603050405020304" pitchFamily="18" charset="0"/>
                        </a:rPr>
                        <a:t>Kisi, Ozgur</a:t>
                      </a:r>
                    </a:p>
                  </a:txBody>
                  <a:tcPr>
                    <a:solidFill>
                      <a:schemeClr val="tx2">
                        <a:lumMod val="40000"/>
                        <a:lumOff val="60000"/>
                      </a:schemeClr>
                    </a:solidFill>
                  </a:tcPr>
                </a:tc>
                <a:tc>
                  <a:txBody>
                    <a:bodyPr/>
                    <a:lstStyle/>
                    <a:p>
                      <a:r>
                        <a:rPr lang="en-IN" sz="1600" dirty="0">
                          <a:latin typeface="Times New Roman" panose="02020603050405020304" pitchFamily="18" charset="0"/>
                          <a:cs typeface="Times New Roman" panose="02020603050405020304" pitchFamily="18" charset="0"/>
                        </a:rPr>
                        <a:t>Water Resources Management, 2019</a:t>
                      </a:r>
                    </a:p>
                  </a:txBody>
                  <a:tcPr>
                    <a:solidFill>
                      <a:schemeClr val="tx2">
                        <a:lumMod val="40000"/>
                        <a:lumOff val="60000"/>
                      </a:schemeClr>
                    </a:solidFill>
                  </a:tcPr>
                </a:tc>
                <a:tc>
                  <a:txBody>
                    <a:bodyPr/>
                    <a:lstStyle/>
                    <a:p>
                      <a:r>
                        <a:rPr lang="en-IN" sz="1600" dirty="0">
                          <a:latin typeface="Times New Roman" panose="02020603050405020304" pitchFamily="18" charset="0"/>
                          <a:cs typeface="Times New Roman" panose="02020603050405020304" pitchFamily="18" charset="0"/>
                        </a:rPr>
                        <a:t>Machine learning algorithms</a:t>
                      </a:r>
                    </a:p>
                  </a:txBody>
                  <a:tcPr>
                    <a:solidFill>
                      <a:schemeClr val="tx2">
                        <a:lumMod val="40000"/>
                        <a:lumOff val="60000"/>
                      </a:schemeClr>
                    </a:solidFill>
                  </a:tcPr>
                </a:tc>
                <a:tc>
                  <a:txBody>
                    <a:bodyPr/>
                    <a:lstStyle/>
                    <a:p>
                      <a:r>
                        <a:rPr lang="en-US" sz="1600" dirty="0">
                          <a:latin typeface="Times New Roman" panose="02020603050405020304" pitchFamily="18" charset="0"/>
                          <a:cs typeface="Times New Roman" panose="02020603050405020304" pitchFamily="18" charset="0"/>
                        </a:rPr>
                        <a:t>This paper provides an overview of machine learning applications in evapotranspiration modeling</a:t>
                      </a:r>
                      <a:endParaRPr lang="en-IN" sz="1600"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val="3100943463"/>
                  </a:ext>
                </a:extLst>
              </a:tr>
            </a:tbl>
          </a:graphicData>
        </a:graphic>
      </p:graphicFrame>
      <p:sp>
        <p:nvSpPr>
          <p:cNvPr id="7" name="Slide Number Placeholder 6">
            <a:extLst>
              <a:ext uri="{FF2B5EF4-FFF2-40B4-BE49-F238E27FC236}">
                <a16:creationId xmlns:a16="http://schemas.microsoft.com/office/drawing/2014/main" id="{A019B1A4-4F09-053B-78A4-8878464AA0DE}"/>
              </a:ext>
            </a:extLst>
          </p:cNvPr>
          <p:cNvSpPr>
            <a:spLocks noGrp="1"/>
          </p:cNvSpPr>
          <p:nvPr>
            <p:ph type="sldNum" sz="quarter" idx="12"/>
          </p:nvPr>
        </p:nvSpPr>
        <p:spPr/>
        <p:txBody>
          <a:bodyPr/>
          <a:lstStyle/>
          <a:p>
            <a:fld id="{BD24252B-57AD-4947-BB02-01BA5859D671}" type="slidenum">
              <a:rPr lang="en-IN" smtClean="0"/>
              <a:t>7</a:t>
            </a:fld>
            <a:endParaRPr lang="en-IN"/>
          </a:p>
        </p:txBody>
      </p:sp>
    </p:spTree>
    <p:extLst>
      <p:ext uri="{BB962C8B-B14F-4D97-AF65-F5344CB8AC3E}">
        <p14:creationId xmlns:p14="http://schemas.microsoft.com/office/powerpoint/2010/main" val="283247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CC08-4D4A-334E-CBD5-5C7F72B82F76}"/>
              </a:ext>
            </a:extLst>
          </p:cNvPr>
          <p:cNvSpPr>
            <a:spLocks noGrp="1"/>
          </p:cNvSpPr>
          <p:nvPr>
            <p:ph type="title"/>
          </p:nvPr>
        </p:nvSpPr>
        <p:spPr>
          <a:xfrm>
            <a:off x="675773" y="252832"/>
            <a:ext cx="10840453" cy="404896"/>
          </a:xfrm>
        </p:spPr>
        <p:txBody>
          <a:bodyPr>
            <a:normAutofit/>
          </a:bodyPr>
          <a:lstStyle/>
          <a:p>
            <a:r>
              <a:rPr lang="en-IN" sz="1600" dirty="0">
                <a:latin typeface="Times New Roman" panose="02020603050405020304" pitchFamily="18" charset="0"/>
                <a:cs typeface="Times New Roman" panose="02020603050405020304" pitchFamily="18" charset="0"/>
              </a:rPr>
              <a:t> Machine Learning On Evapotranspiration</a:t>
            </a:r>
            <a:endParaRPr lang="en-IN" sz="1600" dirty="0"/>
          </a:p>
        </p:txBody>
      </p:sp>
      <p:cxnSp>
        <p:nvCxnSpPr>
          <p:cNvPr id="3" name="Straight Connector 2">
            <a:extLst>
              <a:ext uri="{FF2B5EF4-FFF2-40B4-BE49-F238E27FC236}">
                <a16:creationId xmlns:a16="http://schemas.microsoft.com/office/drawing/2014/main" id="{8A1A8BF6-D030-7C61-BB23-CF5E508247A0}"/>
              </a:ext>
            </a:extLst>
          </p:cNvPr>
          <p:cNvCxnSpPr/>
          <p:nvPr/>
        </p:nvCxnSpPr>
        <p:spPr>
          <a:xfrm>
            <a:off x="439731" y="840971"/>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039F78E3-6874-BB6B-1570-1A5387E0FE4B}"/>
              </a:ext>
            </a:extLst>
          </p:cNvPr>
          <p:cNvSpPr txBox="1"/>
          <p:nvPr/>
        </p:nvSpPr>
        <p:spPr>
          <a:xfrm>
            <a:off x="2807368" y="840971"/>
            <a:ext cx="6096000"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DESIGN</a:t>
            </a:r>
          </a:p>
        </p:txBody>
      </p:sp>
      <p:sp>
        <p:nvSpPr>
          <p:cNvPr id="7" name="Rectangle 6">
            <a:extLst>
              <a:ext uri="{FF2B5EF4-FFF2-40B4-BE49-F238E27FC236}">
                <a16:creationId xmlns:a16="http://schemas.microsoft.com/office/drawing/2014/main" id="{F82E7553-5D01-8112-B81D-4665E03F3DE3}"/>
              </a:ext>
            </a:extLst>
          </p:cNvPr>
          <p:cNvSpPr/>
          <p:nvPr/>
        </p:nvSpPr>
        <p:spPr>
          <a:xfrm>
            <a:off x="2687052" y="1327047"/>
            <a:ext cx="6336632" cy="511785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Slide Number Placeholder 10">
            <a:extLst>
              <a:ext uri="{FF2B5EF4-FFF2-40B4-BE49-F238E27FC236}">
                <a16:creationId xmlns:a16="http://schemas.microsoft.com/office/drawing/2014/main" id="{A67478CE-545E-B0D1-8D05-851DBD8A0F56}"/>
              </a:ext>
            </a:extLst>
          </p:cNvPr>
          <p:cNvSpPr>
            <a:spLocks noGrp="1"/>
          </p:cNvSpPr>
          <p:nvPr>
            <p:ph type="sldNum" sz="quarter" idx="12"/>
          </p:nvPr>
        </p:nvSpPr>
        <p:spPr/>
        <p:txBody>
          <a:bodyPr/>
          <a:lstStyle/>
          <a:p>
            <a:fld id="{BD24252B-57AD-4947-BB02-01BA5859D671}" type="slidenum">
              <a:rPr lang="en-IN" smtClean="0"/>
              <a:t>8</a:t>
            </a:fld>
            <a:endParaRPr lang="en-IN"/>
          </a:p>
        </p:txBody>
      </p:sp>
    </p:spTree>
    <p:extLst>
      <p:ext uri="{BB962C8B-B14F-4D97-AF65-F5344CB8AC3E}">
        <p14:creationId xmlns:p14="http://schemas.microsoft.com/office/powerpoint/2010/main" val="70215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884C-08B1-F24D-A5EE-DE2711C87D67}"/>
              </a:ext>
            </a:extLst>
          </p:cNvPr>
          <p:cNvSpPr>
            <a:spLocks noGrp="1"/>
          </p:cNvSpPr>
          <p:nvPr>
            <p:ph type="title"/>
          </p:nvPr>
        </p:nvSpPr>
        <p:spPr>
          <a:xfrm>
            <a:off x="715879" y="252832"/>
            <a:ext cx="10760242" cy="388854"/>
          </a:xfrm>
        </p:spPr>
        <p:txBody>
          <a:bodyPr>
            <a:normAutofit/>
          </a:bodyPr>
          <a:lstStyle/>
          <a:p>
            <a:r>
              <a:rPr lang="en-IN" sz="1600" dirty="0">
                <a:latin typeface="Times New Roman" panose="02020603050405020304" pitchFamily="18" charset="0"/>
                <a:cs typeface="Times New Roman" panose="02020603050405020304" pitchFamily="18" charset="0"/>
              </a:rPr>
              <a:t>Machine Learning On Evapotranspiration</a:t>
            </a:r>
            <a:endParaRPr lang="en-IN" sz="1600" dirty="0"/>
          </a:p>
        </p:txBody>
      </p:sp>
      <p:cxnSp>
        <p:nvCxnSpPr>
          <p:cNvPr id="6" name="Straight Connector 5">
            <a:extLst>
              <a:ext uri="{FF2B5EF4-FFF2-40B4-BE49-F238E27FC236}">
                <a16:creationId xmlns:a16="http://schemas.microsoft.com/office/drawing/2014/main" id="{CEC6DFB7-AA17-EB26-31D9-AB527F2FCCCA}"/>
              </a:ext>
            </a:extLst>
          </p:cNvPr>
          <p:cNvCxnSpPr/>
          <p:nvPr/>
        </p:nvCxnSpPr>
        <p:spPr>
          <a:xfrm>
            <a:off x="557752" y="776805"/>
            <a:ext cx="11076495" cy="0"/>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873DD3E-C5D0-E479-243C-828CDC96B534}"/>
              </a:ext>
            </a:extLst>
          </p:cNvPr>
          <p:cNvSpPr txBox="1"/>
          <p:nvPr/>
        </p:nvSpPr>
        <p:spPr>
          <a:xfrm>
            <a:off x="201207" y="1165566"/>
            <a:ext cx="6033155" cy="4893647"/>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KNN Algorithm</a:t>
            </a:r>
          </a:p>
          <a:p>
            <a:pPr algn="just"/>
            <a:endParaRPr lang="en-US" sz="2000" b="0" i="0" dirty="0">
              <a:effectLst/>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K-Nearest Neighbors Algorithm, is a non-parametric, supervised learning classifier, which uses proximity to make classifications or predictions about the grouping of an individual data point.</a:t>
            </a:r>
          </a:p>
          <a:p>
            <a:pPr algn="just"/>
            <a:endParaRPr lang="en-US" sz="2000" b="0" i="0" dirty="0">
              <a:effectLst/>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When predicting ET0 for a new day, KNN algorithm identifies the 'k' most similar historical days in terms of their weather features.</a:t>
            </a:r>
          </a:p>
          <a:p>
            <a:pPr algn="just"/>
            <a:endParaRPr lang="en-US" sz="2000" b="0" i="0" dirty="0">
              <a:effectLst/>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The choice of 'k’ and the distance metric used to measure similarity (such as Euclidean distance) are critical parameters influencing the accuracy of predictions. </a:t>
            </a:r>
            <a:endParaRPr lang="en-IN" sz="20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D180E60-B7CF-E21A-E450-AA837165F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783" y="1545263"/>
            <a:ext cx="5715000" cy="4134254"/>
          </a:xfrm>
          <a:prstGeom prst="rect">
            <a:avLst/>
          </a:prstGeom>
        </p:spPr>
      </p:pic>
      <p:sp>
        <p:nvSpPr>
          <p:cNvPr id="13" name="Slide Number Placeholder 12">
            <a:extLst>
              <a:ext uri="{FF2B5EF4-FFF2-40B4-BE49-F238E27FC236}">
                <a16:creationId xmlns:a16="http://schemas.microsoft.com/office/drawing/2014/main" id="{655E0C97-38A7-3E19-8C53-631AF582863B}"/>
              </a:ext>
            </a:extLst>
          </p:cNvPr>
          <p:cNvSpPr>
            <a:spLocks noGrp="1"/>
          </p:cNvSpPr>
          <p:nvPr>
            <p:ph type="sldNum" sz="quarter" idx="12"/>
          </p:nvPr>
        </p:nvSpPr>
        <p:spPr/>
        <p:txBody>
          <a:bodyPr/>
          <a:lstStyle/>
          <a:p>
            <a:fld id="{BD24252B-57AD-4947-BB02-01BA5859D671}" type="slidenum">
              <a:rPr lang="en-IN" smtClean="0"/>
              <a:t>9</a:t>
            </a:fld>
            <a:endParaRPr lang="en-IN"/>
          </a:p>
        </p:txBody>
      </p:sp>
    </p:spTree>
    <p:extLst>
      <p:ext uri="{BB962C8B-B14F-4D97-AF65-F5344CB8AC3E}">
        <p14:creationId xmlns:p14="http://schemas.microsoft.com/office/powerpoint/2010/main" val="3634870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2079</TotalTime>
  <Words>1570</Words>
  <Application>Microsoft Office PowerPoint</Application>
  <PresentationFormat>Widescreen</PresentationFormat>
  <Paragraphs>214</Paragraphs>
  <Slides>23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Tahoma</vt:lpstr>
      <vt:lpstr>Times New Roman</vt:lpstr>
      <vt:lpstr>Wingdings</vt:lpstr>
      <vt:lpstr>Office Theme</vt:lpstr>
      <vt:lpstr>PowerPoint Presentation</vt:lpstr>
      <vt:lpstr>    Machine Learning On Evapotranspiration</vt:lpstr>
      <vt:lpstr>    Machine Learning On Evapotranspiration</vt:lpstr>
      <vt:lpstr>    Machine Learning On Evapotranspiration</vt:lpstr>
      <vt:lpstr>    Machine Learning On Evapotranspiration</vt:lpstr>
      <vt:lpstr>    Machine Learning On Evapotranspiration</vt:lpstr>
      <vt:lpstr>    Machine Learning On Evapotranspiration</vt:lpstr>
      <vt:lpstr> Machine Learning On Evapotranspiration</vt:lpstr>
      <vt:lpstr>Machine Learning On Evapotranspiration</vt:lpstr>
      <vt:lpstr>PowerPoint Presentation</vt:lpstr>
      <vt:lpstr>PowerPoint Presentation</vt:lpstr>
      <vt:lpstr>Machine Learning On Evapotranspiration</vt:lpstr>
      <vt:lpstr>PowerPoint Presentation</vt:lpstr>
      <vt:lpstr>Machine Learning On Evapotranspiration</vt:lpstr>
      <vt:lpstr>Machine Learning On Evapotranspiration</vt:lpstr>
      <vt:lpstr>Machine Learning On Evapotranspiration</vt:lpstr>
      <vt:lpstr>Machine Learning On Evapotranspiration</vt:lpstr>
      <vt:lpstr>Machine Learning On Evapotranspiration</vt:lpstr>
      <vt:lpstr>Machine Learning On Evapotranspiration</vt:lpstr>
      <vt:lpstr>Machine Learning On Evapotranspiration</vt:lpstr>
      <vt:lpstr>Machine Learning On Evapotranspiration</vt:lpstr>
      <vt:lpstr>    Machine Learning On Evapotranspiration</vt:lpstr>
      <vt:lpstr>    Machine Learning On Evapotranspiration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D</dc:creator>
  <cp:lastModifiedBy>POOJA P</cp:lastModifiedBy>
  <cp:revision>50</cp:revision>
  <dcterms:created xsi:type="dcterms:W3CDTF">2024-04-01T07:12:20Z</dcterms:created>
  <dcterms:modified xsi:type="dcterms:W3CDTF">2024-05-24T15:20:00Z</dcterms:modified>
</cp:coreProperties>
</file>