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095A76-46BF-420A-B7C1-59F91718C6D1}"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4286854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95A76-46BF-420A-B7C1-59F91718C6D1}"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135624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95A76-46BF-420A-B7C1-59F91718C6D1}"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C4397-9A91-4065-9BAF-265E427B767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2540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95A76-46BF-420A-B7C1-59F91718C6D1}"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328110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95A76-46BF-420A-B7C1-59F91718C6D1}"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C4397-9A91-4065-9BAF-265E427B767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038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95A76-46BF-420A-B7C1-59F91718C6D1}"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1458085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95A76-46BF-420A-B7C1-59F91718C6D1}"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3209190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95A76-46BF-420A-B7C1-59F91718C6D1}"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315195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95A76-46BF-420A-B7C1-59F91718C6D1}"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94731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95A76-46BF-420A-B7C1-59F91718C6D1}"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270386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095A76-46BF-420A-B7C1-59F91718C6D1}"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688310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095A76-46BF-420A-B7C1-59F91718C6D1}"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145523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095A76-46BF-420A-B7C1-59F91718C6D1}"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227798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95A76-46BF-420A-B7C1-59F91718C6D1}"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27621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95A76-46BF-420A-B7C1-59F91718C6D1}"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400984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095A76-46BF-420A-B7C1-59F91718C6D1}"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0C4397-9A91-4065-9BAF-265E427B7672}" type="slidenum">
              <a:rPr lang="en-IN" smtClean="0"/>
              <a:t>‹#›</a:t>
            </a:fld>
            <a:endParaRPr lang="en-IN"/>
          </a:p>
        </p:txBody>
      </p:sp>
    </p:spTree>
    <p:extLst>
      <p:ext uri="{BB962C8B-B14F-4D97-AF65-F5344CB8AC3E}">
        <p14:creationId xmlns:p14="http://schemas.microsoft.com/office/powerpoint/2010/main" val="399138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095A76-46BF-420A-B7C1-59F91718C6D1}" type="datetimeFigureOut">
              <a:rPr lang="en-IN" smtClean="0"/>
              <a:t>11-04-2024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0C4397-9A91-4065-9BAF-265E427B7672}" type="slidenum">
              <a:rPr lang="en-IN" smtClean="0"/>
              <a:t>‹#›</a:t>
            </a:fld>
            <a:endParaRPr lang="en-IN"/>
          </a:p>
        </p:txBody>
      </p:sp>
    </p:spTree>
    <p:extLst>
      <p:ext uri="{BB962C8B-B14F-4D97-AF65-F5344CB8AC3E}">
        <p14:creationId xmlns:p14="http://schemas.microsoft.com/office/powerpoint/2010/main" val="1485334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D416-AB4F-D018-49A3-951608BC98C1}"/>
              </a:ext>
            </a:extLst>
          </p:cNvPr>
          <p:cNvSpPr>
            <a:spLocks noGrp="1"/>
          </p:cNvSpPr>
          <p:nvPr>
            <p:ph type="ctrTitle"/>
          </p:nvPr>
        </p:nvSpPr>
        <p:spPr/>
        <p:txBody>
          <a:bodyPr/>
          <a:lstStyle/>
          <a:p>
            <a:r>
              <a:rPr lang="en-US" dirty="0"/>
              <a:t>Lead Scoring Case Study using logistic regression</a:t>
            </a:r>
            <a:endParaRPr lang="en-IN" dirty="0"/>
          </a:p>
        </p:txBody>
      </p:sp>
      <p:sp>
        <p:nvSpPr>
          <p:cNvPr id="3" name="Subtitle 2">
            <a:extLst>
              <a:ext uri="{FF2B5EF4-FFF2-40B4-BE49-F238E27FC236}">
                <a16:creationId xmlns:a16="http://schemas.microsoft.com/office/drawing/2014/main" id="{B914C60C-E187-0228-8925-C0F0D8A27039}"/>
              </a:ext>
            </a:extLst>
          </p:cNvPr>
          <p:cNvSpPr>
            <a:spLocks noGrp="1"/>
          </p:cNvSpPr>
          <p:nvPr>
            <p:ph type="subTitle" idx="1"/>
          </p:nvPr>
        </p:nvSpPr>
        <p:spPr>
          <a:xfrm>
            <a:off x="7096991" y="4135582"/>
            <a:ext cx="3571008" cy="1122218"/>
          </a:xfrm>
        </p:spPr>
        <p:txBody>
          <a:bodyPr>
            <a:normAutofit fontScale="92500" lnSpcReduction="10000"/>
          </a:bodyPr>
          <a:lstStyle/>
          <a:p>
            <a:r>
              <a:rPr lang="en-IN" dirty="0"/>
              <a:t>Submitted by:</a:t>
            </a:r>
          </a:p>
          <a:p>
            <a:r>
              <a:rPr lang="en-IN" dirty="0"/>
              <a:t>Pooja R Shetty</a:t>
            </a:r>
          </a:p>
          <a:p>
            <a:r>
              <a:rPr lang="en-IN" dirty="0"/>
              <a:t>Rahul Dongre</a:t>
            </a:r>
          </a:p>
        </p:txBody>
      </p:sp>
    </p:spTree>
    <p:extLst>
      <p:ext uri="{BB962C8B-B14F-4D97-AF65-F5344CB8AC3E}">
        <p14:creationId xmlns:p14="http://schemas.microsoft.com/office/powerpoint/2010/main" val="170344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D7A7-4BE0-47E0-5BD8-B1A1BE5E8F6A}"/>
              </a:ext>
            </a:extLst>
          </p:cNvPr>
          <p:cNvSpPr>
            <a:spLocks noGrp="1"/>
          </p:cNvSpPr>
          <p:nvPr>
            <p:ph type="title"/>
          </p:nvPr>
        </p:nvSpPr>
        <p:spPr/>
        <p:txBody>
          <a:bodyPr/>
          <a:lstStyle/>
          <a:p>
            <a:pPr algn="ctr"/>
            <a:r>
              <a:rPr lang="en-IN" dirty="0"/>
              <a:t>Correlation</a:t>
            </a:r>
          </a:p>
        </p:txBody>
      </p:sp>
      <p:sp>
        <p:nvSpPr>
          <p:cNvPr id="3" name="Content Placeholder 2">
            <a:extLst>
              <a:ext uri="{FF2B5EF4-FFF2-40B4-BE49-F238E27FC236}">
                <a16:creationId xmlns:a16="http://schemas.microsoft.com/office/drawing/2014/main" id="{5E3FCDAD-6C1D-C3F7-DB01-0893F495A0C7}"/>
              </a:ext>
            </a:extLst>
          </p:cNvPr>
          <p:cNvSpPr>
            <a:spLocks noGrp="1"/>
          </p:cNvSpPr>
          <p:nvPr>
            <p:ph sz="half" idx="1"/>
          </p:nvPr>
        </p:nvSpPr>
        <p:spPr>
          <a:xfrm>
            <a:off x="838200" y="1825625"/>
            <a:ext cx="3255818" cy="4351338"/>
          </a:xfrm>
        </p:spPr>
        <p:txBody>
          <a:bodyPr/>
          <a:lstStyle/>
          <a:p>
            <a:r>
              <a:rPr lang="en-US" dirty="0"/>
              <a:t>There is no correlation between the variables</a:t>
            </a:r>
            <a:endParaRPr lang="en-IN" dirty="0"/>
          </a:p>
        </p:txBody>
      </p:sp>
      <p:pic>
        <p:nvPicPr>
          <p:cNvPr id="5122" name="Picture 2">
            <a:extLst>
              <a:ext uri="{FF2B5EF4-FFF2-40B4-BE49-F238E27FC236}">
                <a16:creationId xmlns:a16="http://schemas.microsoft.com/office/drawing/2014/main" id="{554D45AC-7836-0637-C2AD-908FF7CC181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58936" y="1825625"/>
            <a:ext cx="7394864" cy="410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03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ACE0-6749-A4EA-BF51-78108B8BC518}"/>
              </a:ext>
            </a:extLst>
          </p:cNvPr>
          <p:cNvSpPr>
            <a:spLocks noGrp="1"/>
          </p:cNvSpPr>
          <p:nvPr>
            <p:ph type="title"/>
          </p:nvPr>
        </p:nvSpPr>
        <p:spPr/>
        <p:txBody>
          <a:bodyPr>
            <a:normAutofit fontScale="90000"/>
          </a:bodyPr>
          <a:lstStyle/>
          <a:p>
            <a:pPr algn="ctr"/>
            <a:r>
              <a:rPr lang="en-IN" dirty="0"/>
              <a:t>Model Evaluation</a:t>
            </a:r>
            <a:br>
              <a:rPr lang="en-IN" dirty="0"/>
            </a:br>
            <a:r>
              <a:rPr lang="en-US" sz="2200" dirty="0"/>
              <a:t>0.39 is the tradeoff between Precision and Recall Thus we can safely choose to consider any Prospect Lead with Conversion Probability higher than 39% to be a hot Lead</a:t>
            </a:r>
            <a:endParaRPr lang="en-IN" sz="2200" dirty="0"/>
          </a:p>
        </p:txBody>
      </p:sp>
      <p:pic>
        <p:nvPicPr>
          <p:cNvPr id="6148" name="Picture 4">
            <a:extLst>
              <a:ext uri="{FF2B5EF4-FFF2-40B4-BE49-F238E27FC236}">
                <a16:creationId xmlns:a16="http://schemas.microsoft.com/office/drawing/2014/main" id="{41950459-4540-60AC-E9D5-364A2B0131D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77863" y="2449494"/>
            <a:ext cx="4183062" cy="330362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6E7FA073-3D0D-536B-9AB0-3482F249065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62111" y="2026186"/>
            <a:ext cx="5001778" cy="386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54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E09F-CE12-B59E-61B0-768160F8644A}"/>
              </a:ext>
            </a:extLst>
          </p:cNvPr>
          <p:cNvSpPr>
            <a:spLocks noGrp="1"/>
          </p:cNvSpPr>
          <p:nvPr>
            <p:ph type="title"/>
          </p:nvPr>
        </p:nvSpPr>
        <p:spPr/>
        <p:txBody>
          <a:bodyPr/>
          <a:lstStyle/>
          <a:p>
            <a:pPr algn="ctr"/>
            <a:r>
              <a:rPr lang="en-IN" dirty="0"/>
              <a:t>Observations</a:t>
            </a:r>
          </a:p>
        </p:txBody>
      </p:sp>
      <p:sp>
        <p:nvSpPr>
          <p:cNvPr id="3" name="Content Placeholder 2">
            <a:extLst>
              <a:ext uri="{FF2B5EF4-FFF2-40B4-BE49-F238E27FC236}">
                <a16:creationId xmlns:a16="http://schemas.microsoft.com/office/drawing/2014/main" id="{BB88F178-EA71-C03A-8F9E-8714564FC5EE}"/>
              </a:ext>
            </a:extLst>
          </p:cNvPr>
          <p:cNvSpPr>
            <a:spLocks noGrp="1"/>
          </p:cNvSpPr>
          <p:nvPr>
            <p:ph idx="1"/>
          </p:nvPr>
        </p:nvSpPr>
        <p:spPr/>
        <p:txBody>
          <a:bodyPr>
            <a:normAutofit/>
          </a:bodyPr>
          <a:lstStyle/>
          <a:p>
            <a:pPr marL="0" indent="0" algn="l" rtl="0">
              <a:buNone/>
            </a:pPr>
            <a:endParaRPr lang="en-US" b="0" i="0" dirty="0">
              <a:solidFill>
                <a:srgbClr val="000000"/>
              </a:solidFill>
              <a:effectLst/>
              <a:latin typeface="Helvetica Neue"/>
            </a:endParaRPr>
          </a:p>
          <a:p>
            <a:pPr algn="l" rtl="0"/>
            <a:r>
              <a:rPr lang="en-US" b="0" i="0" dirty="0">
                <a:solidFill>
                  <a:srgbClr val="000000"/>
                </a:solidFill>
                <a:effectLst/>
                <a:latin typeface="Helvetica Neue"/>
              </a:rPr>
              <a:t>Final Observation:  the values obtained for Train &amp; Test:</a:t>
            </a:r>
          </a:p>
          <a:p>
            <a:pPr algn="l" rtl="0"/>
            <a:r>
              <a:rPr lang="en-US" b="0" i="0" dirty="0">
                <a:solidFill>
                  <a:srgbClr val="000000"/>
                </a:solidFill>
                <a:effectLst/>
                <a:latin typeface="Helvetica Neue"/>
              </a:rPr>
              <a:t>Train Data: Accuracy : 81.23% </a:t>
            </a:r>
          </a:p>
          <a:p>
            <a:pPr algn="l" rtl="0"/>
            <a:r>
              <a:rPr lang="en-US" b="0" i="0" dirty="0">
                <a:solidFill>
                  <a:srgbClr val="000000"/>
                </a:solidFill>
                <a:effectLst/>
                <a:latin typeface="Helvetica Neue"/>
              </a:rPr>
              <a:t>Sensitivity : 76.39% </a:t>
            </a:r>
          </a:p>
          <a:p>
            <a:pPr algn="l" rtl="0"/>
            <a:r>
              <a:rPr lang="en-US" b="0" i="0" dirty="0">
                <a:solidFill>
                  <a:srgbClr val="000000"/>
                </a:solidFill>
                <a:effectLst/>
                <a:latin typeface="Helvetica Neue"/>
              </a:rPr>
              <a:t>Specificity : 84.20%</a:t>
            </a:r>
          </a:p>
          <a:p>
            <a:pPr algn="l" rtl="0"/>
            <a:r>
              <a:rPr lang="en-US" b="0" i="0" dirty="0">
                <a:solidFill>
                  <a:srgbClr val="000000"/>
                </a:solidFill>
                <a:effectLst/>
                <a:latin typeface="Helvetica Neue"/>
              </a:rPr>
              <a:t>Test Data: </a:t>
            </a:r>
          </a:p>
          <a:p>
            <a:pPr algn="l" rtl="0"/>
            <a:r>
              <a:rPr lang="en-US" b="0" i="0" dirty="0">
                <a:solidFill>
                  <a:srgbClr val="000000"/>
                </a:solidFill>
                <a:effectLst/>
                <a:latin typeface="Helvetica Neue"/>
              </a:rPr>
              <a:t>Accuracy : 80.97% </a:t>
            </a:r>
          </a:p>
          <a:p>
            <a:pPr algn="l" rtl="0"/>
            <a:r>
              <a:rPr lang="en-US" b="0" i="0" dirty="0">
                <a:solidFill>
                  <a:srgbClr val="000000"/>
                </a:solidFill>
                <a:effectLst/>
                <a:latin typeface="Helvetica Neue"/>
              </a:rPr>
              <a:t>Sensitivity : 76.93% </a:t>
            </a:r>
          </a:p>
          <a:p>
            <a:pPr algn="l" rtl="0"/>
            <a:r>
              <a:rPr lang="en-US" b="0" i="0" dirty="0">
                <a:solidFill>
                  <a:srgbClr val="000000"/>
                </a:solidFill>
                <a:effectLst/>
                <a:latin typeface="Helvetica Neue"/>
              </a:rPr>
              <a:t>Specificity : 83.41%</a:t>
            </a:r>
          </a:p>
          <a:p>
            <a:pPr marL="0" indent="0">
              <a:buNone/>
            </a:pPr>
            <a:endParaRPr lang="en-US" dirty="0"/>
          </a:p>
        </p:txBody>
      </p:sp>
    </p:spTree>
    <p:extLst>
      <p:ext uri="{BB962C8B-B14F-4D97-AF65-F5344CB8AC3E}">
        <p14:creationId xmlns:p14="http://schemas.microsoft.com/office/powerpoint/2010/main" val="380606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4492-7A83-728E-9E4E-48CCE26A34A7}"/>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7F1E55AD-C818-520B-21C6-F14A726C04A4}"/>
              </a:ext>
            </a:extLst>
          </p:cNvPr>
          <p:cNvSpPr>
            <a:spLocks noGrp="1"/>
          </p:cNvSpPr>
          <p:nvPr>
            <p:ph idx="1"/>
          </p:nvPr>
        </p:nvSpPr>
        <p:spPr/>
        <p:txBody>
          <a:bodyPr/>
          <a:lstStyle/>
          <a:p>
            <a:r>
              <a:rPr lang="en-US" dirty="0"/>
              <a:t>We see that the conversion rate is 30-35% (close to average) for API and Landing page submission. But very low for Lead Add form and Lead import. Therefore we can intervene that we need to focus more on the leads originated from API and Landing page submission.</a:t>
            </a:r>
          </a:p>
          <a:p>
            <a:r>
              <a:rPr lang="en-US" dirty="0"/>
              <a:t> We see max number of leads are generated by google/ direct traffic. Max conversion ratio is by reference and </a:t>
            </a:r>
            <a:r>
              <a:rPr lang="en-US" dirty="0" err="1"/>
              <a:t>welingakwebsite</a:t>
            </a:r>
            <a:r>
              <a:rPr lang="en-US" dirty="0"/>
              <a:t>. </a:t>
            </a:r>
          </a:p>
          <a:p>
            <a:r>
              <a:rPr lang="en-US" dirty="0"/>
              <a:t>Leads who spent more time on website, more likely to convert. </a:t>
            </a:r>
          </a:p>
          <a:p>
            <a:r>
              <a:rPr lang="en-US" dirty="0"/>
              <a:t>Most common last activity is email opened. highest rate = SMS Sent. Max are unemployed. Max conversion with working professional. </a:t>
            </a:r>
            <a:endParaRPr lang="en-IN" dirty="0"/>
          </a:p>
        </p:txBody>
      </p:sp>
    </p:spTree>
    <p:extLst>
      <p:ext uri="{BB962C8B-B14F-4D97-AF65-F5344CB8AC3E}">
        <p14:creationId xmlns:p14="http://schemas.microsoft.com/office/powerpoint/2010/main" val="18358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05EC-5DD6-9D01-12AF-055825C2EA5F}"/>
              </a:ext>
            </a:extLst>
          </p:cNvPr>
          <p:cNvSpPr>
            <a:spLocks noGrp="1"/>
          </p:cNvSpPr>
          <p:nvPr>
            <p:ph type="title"/>
          </p:nvPr>
        </p:nvSpPr>
        <p:spPr/>
        <p:txBody>
          <a:bodyPr/>
          <a:lstStyle/>
          <a:p>
            <a:pPr algn="ctr"/>
            <a:r>
              <a:rPr lang="en-IN" dirty="0"/>
              <a:t>Content</a:t>
            </a:r>
          </a:p>
        </p:txBody>
      </p:sp>
      <p:sp>
        <p:nvSpPr>
          <p:cNvPr id="3" name="Content Placeholder 2">
            <a:extLst>
              <a:ext uri="{FF2B5EF4-FFF2-40B4-BE49-F238E27FC236}">
                <a16:creationId xmlns:a16="http://schemas.microsoft.com/office/drawing/2014/main" id="{CD3F94A4-8D0C-FC80-766F-AC39E5F62D6D}"/>
              </a:ext>
            </a:extLst>
          </p:cNvPr>
          <p:cNvSpPr>
            <a:spLocks noGrp="1"/>
          </p:cNvSpPr>
          <p:nvPr>
            <p:ph idx="1"/>
          </p:nvPr>
        </p:nvSpPr>
        <p:spPr/>
        <p:txBody>
          <a:bodyPr/>
          <a:lstStyle/>
          <a:p>
            <a:r>
              <a:rPr lang="en-IN" dirty="0"/>
              <a:t>Problem statement </a:t>
            </a:r>
          </a:p>
          <a:p>
            <a:r>
              <a:rPr lang="en-IN" dirty="0"/>
              <a:t>Problem approach </a:t>
            </a:r>
          </a:p>
          <a:p>
            <a:r>
              <a:rPr lang="en-IN" dirty="0"/>
              <a:t>EDA</a:t>
            </a:r>
          </a:p>
          <a:p>
            <a:r>
              <a:rPr lang="en-IN" dirty="0"/>
              <a:t>Correlations </a:t>
            </a:r>
          </a:p>
          <a:p>
            <a:r>
              <a:rPr lang="en-IN" dirty="0"/>
              <a:t>Model Evaluation</a:t>
            </a:r>
          </a:p>
          <a:p>
            <a:r>
              <a:rPr lang="en-IN" dirty="0"/>
              <a:t>Observations </a:t>
            </a:r>
          </a:p>
          <a:p>
            <a:r>
              <a:rPr lang="en-IN" dirty="0"/>
              <a:t>Conclusion.</a:t>
            </a:r>
          </a:p>
        </p:txBody>
      </p:sp>
    </p:spTree>
    <p:extLst>
      <p:ext uri="{BB962C8B-B14F-4D97-AF65-F5344CB8AC3E}">
        <p14:creationId xmlns:p14="http://schemas.microsoft.com/office/powerpoint/2010/main" val="18158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5408-B1A4-CDFE-0367-2DCD6DB03E3B}"/>
              </a:ext>
            </a:extLst>
          </p:cNvPr>
          <p:cNvSpPr>
            <a:spLocks noGrp="1"/>
          </p:cNvSpPr>
          <p:nvPr>
            <p:ph type="title"/>
          </p:nvPr>
        </p:nvSpPr>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9A2EC459-A4BD-EE81-1F2A-C676FDF96E3E}"/>
              </a:ext>
            </a:extLst>
          </p:cNvPr>
          <p:cNvSpPr>
            <a:spLocks noGrp="1"/>
          </p:cNvSpPr>
          <p:nvPr>
            <p:ph idx="1"/>
          </p:nvPr>
        </p:nvSpPr>
        <p:spPr/>
        <p:txBody>
          <a:bodyPr>
            <a:normAutofit fontScale="92500" lnSpcReduction="10000"/>
          </a:bodyPr>
          <a:lstStyle/>
          <a:p>
            <a:r>
              <a:rPr lang="en-US" dirty="0"/>
              <a:t> An education company named X Education sells online courses to industry professionals. On any given day, many professionals who are interested in the courses land on their website and browse for courses. They have process of form filling on their website after which the company that individual as a lead. </a:t>
            </a:r>
          </a:p>
          <a:p>
            <a:r>
              <a:rPr lang="en-US" dirty="0"/>
              <a:t> Once these leads are acquired, employees from the sales team start making calls, writing emails, etc. Through this process, some of the leads get converted while most do not. </a:t>
            </a:r>
          </a:p>
          <a:p>
            <a:r>
              <a:rPr lang="en-US" dirty="0"/>
              <a:t>The typical lead conversion rate at X education is around 30%. Now, this means if, say, they acquire 100 leads in a day, only about 30 of them are converted. To make this process more efficient, the company wishes to identify the most potential leads, also known as Hot Leads.</a:t>
            </a:r>
          </a:p>
          <a:p>
            <a:r>
              <a:rPr lang="en-US" dirty="0"/>
              <a:t> If they successfully identify this set of leads, the lead conversion rate should go up as the sales team will now be focusing more on communicating with the potential leads rather than making calls to everyone</a:t>
            </a:r>
            <a:endParaRPr lang="en-IN" dirty="0"/>
          </a:p>
        </p:txBody>
      </p:sp>
    </p:spTree>
    <p:extLst>
      <p:ext uri="{BB962C8B-B14F-4D97-AF65-F5344CB8AC3E}">
        <p14:creationId xmlns:p14="http://schemas.microsoft.com/office/powerpoint/2010/main" val="3985278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0474-9B76-EF4F-D322-3DAD4B5463E2}"/>
              </a:ext>
            </a:extLst>
          </p:cNvPr>
          <p:cNvSpPr>
            <a:spLocks noGrp="1"/>
          </p:cNvSpPr>
          <p:nvPr>
            <p:ph type="title"/>
          </p:nvPr>
        </p:nvSpPr>
        <p:spPr/>
        <p:txBody>
          <a:bodyPr/>
          <a:lstStyle/>
          <a:p>
            <a:pPr algn="ctr"/>
            <a:r>
              <a:rPr lang="en-IN" dirty="0"/>
              <a:t>Business Objective</a:t>
            </a:r>
          </a:p>
        </p:txBody>
      </p:sp>
      <p:sp>
        <p:nvSpPr>
          <p:cNvPr id="3" name="Content Placeholder 2">
            <a:extLst>
              <a:ext uri="{FF2B5EF4-FFF2-40B4-BE49-F238E27FC236}">
                <a16:creationId xmlns:a16="http://schemas.microsoft.com/office/drawing/2014/main" id="{ACAA2B83-19CA-3083-633D-DEC25A52B24F}"/>
              </a:ext>
            </a:extLst>
          </p:cNvPr>
          <p:cNvSpPr>
            <a:spLocks noGrp="1"/>
          </p:cNvSpPr>
          <p:nvPr>
            <p:ph idx="1"/>
          </p:nvPr>
        </p:nvSpPr>
        <p:spPr/>
        <p:txBody>
          <a:bodyPr/>
          <a:lstStyle/>
          <a:p>
            <a:r>
              <a:rPr lang="en-US" dirty="0"/>
              <a:t>Lead X wants us to build a model to give every lead a lead score between 0 -100 . So that they can identify the Hot leads and increase their conversion rate as well. </a:t>
            </a:r>
          </a:p>
          <a:p>
            <a:r>
              <a:rPr lang="en-US" dirty="0"/>
              <a:t>The CEO want to achieve a lead conversion rate of 80%.</a:t>
            </a:r>
          </a:p>
          <a:p>
            <a:r>
              <a:rPr lang="en-US" dirty="0"/>
              <a:t> They want the model to be able to handle future constraints as well like Peak time actions required, how to utilize full man power and after achieving target what should be the approaches</a:t>
            </a:r>
            <a:endParaRPr lang="en-IN" dirty="0"/>
          </a:p>
        </p:txBody>
      </p:sp>
    </p:spTree>
    <p:extLst>
      <p:ext uri="{BB962C8B-B14F-4D97-AF65-F5344CB8AC3E}">
        <p14:creationId xmlns:p14="http://schemas.microsoft.com/office/powerpoint/2010/main" val="947359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8371-4DE4-259B-21B2-555B4D57BDE5}"/>
              </a:ext>
            </a:extLst>
          </p:cNvPr>
          <p:cNvSpPr>
            <a:spLocks noGrp="1"/>
          </p:cNvSpPr>
          <p:nvPr>
            <p:ph type="title"/>
          </p:nvPr>
        </p:nvSpPr>
        <p:spPr/>
        <p:txBody>
          <a:bodyPr/>
          <a:lstStyle/>
          <a:p>
            <a:pPr algn="ctr"/>
            <a:r>
              <a:rPr lang="en-IN" dirty="0"/>
              <a:t>Problem Approach</a:t>
            </a:r>
          </a:p>
        </p:txBody>
      </p:sp>
      <p:sp>
        <p:nvSpPr>
          <p:cNvPr id="3" name="Content Placeholder 2">
            <a:extLst>
              <a:ext uri="{FF2B5EF4-FFF2-40B4-BE49-F238E27FC236}">
                <a16:creationId xmlns:a16="http://schemas.microsoft.com/office/drawing/2014/main" id="{683A0564-64BA-A92E-B449-0FE574976B09}"/>
              </a:ext>
            </a:extLst>
          </p:cNvPr>
          <p:cNvSpPr>
            <a:spLocks noGrp="1"/>
          </p:cNvSpPr>
          <p:nvPr>
            <p:ph idx="1"/>
          </p:nvPr>
        </p:nvSpPr>
        <p:spPr/>
        <p:txBody>
          <a:bodyPr>
            <a:normAutofit lnSpcReduction="10000"/>
          </a:bodyPr>
          <a:lstStyle/>
          <a:p>
            <a:r>
              <a:rPr lang="en-IN" dirty="0"/>
              <a:t>Importing the data and inspecting the data frame </a:t>
            </a:r>
          </a:p>
          <a:p>
            <a:r>
              <a:rPr lang="en-IN" dirty="0"/>
              <a:t>Data preparation </a:t>
            </a:r>
          </a:p>
          <a:p>
            <a:r>
              <a:rPr lang="en-IN" dirty="0"/>
              <a:t>EDA </a:t>
            </a:r>
          </a:p>
          <a:p>
            <a:r>
              <a:rPr lang="en-IN" dirty="0"/>
              <a:t>Dummy variable creation </a:t>
            </a:r>
          </a:p>
          <a:p>
            <a:r>
              <a:rPr lang="en-IN" dirty="0"/>
              <a:t>Test-Train split </a:t>
            </a:r>
          </a:p>
          <a:p>
            <a:r>
              <a:rPr lang="en-IN" dirty="0"/>
              <a:t>Feature scaling </a:t>
            </a:r>
          </a:p>
          <a:p>
            <a:r>
              <a:rPr lang="en-IN" dirty="0"/>
              <a:t>Correlations </a:t>
            </a:r>
          </a:p>
          <a:p>
            <a:r>
              <a:rPr lang="en-IN" dirty="0"/>
              <a:t>Model Building (RFE R squared VIF and p values) </a:t>
            </a:r>
          </a:p>
          <a:p>
            <a:r>
              <a:rPr lang="en-IN" dirty="0"/>
              <a:t>Model Evaluation</a:t>
            </a:r>
          </a:p>
          <a:p>
            <a:r>
              <a:rPr lang="en-IN" dirty="0"/>
              <a:t> Making predictions on test set</a:t>
            </a:r>
          </a:p>
        </p:txBody>
      </p:sp>
    </p:spTree>
    <p:extLst>
      <p:ext uri="{BB962C8B-B14F-4D97-AF65-F5344CB8AC3E}">
        <p14:creationId xmlns:p14="http://schemas.microsoft.com/office/powerpoint/2010/main" val="355445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201A-3FF8-5CC3-F87C-6D09D6E4DD8B}"/>
              </a:ext>
            </a:extLst>
          </p:cNvPr>
          <p:cNvSpPr>
            <a:spLocks noGrp="1"/>
          </p:cNvSpPr>
          <p:nvPr>
            <p:ph type="title"/>
          </p:nvPr>
        </p:nvSpPr>
        <p:spPr/>
        <p:txBody>
          <a:bodyPr>
            <a:normAutofit/>
          </a:bodyPr>
          <a:lstStyle/>
          <a:p>
            <a:pPr algn="ctr"/>
            <a:r>
              <a:rPr lang="en-IN" dirty="0"/>
              <a:t>EDA –Data Cleaning</a:t>
            </a:r>
            <a:br>
              <a:rPr lang="en-IN" dirty="0"/>
            </a:br>
            <a:r>
              <a:rPr lang="en-US" dirty="0"/>
              <a:t> Specialization</a:t>
            </a:r>
            <a:endParaRPr lang="en-IN" dirty="0"/>
          </a:p>
        </p:txBody>
      </p:sp>
      <p:sp>
        <p:nvSpPr>
          <p:cNvPr id="3" name="Content Placeholder 2">
            <a:extLst>
              <a:ext uri="{FF2B5EF4-FFF2-40B4-BE49-F238E27FC236}">
                <a16:creationId xmlns:a16="http://schemas.microsoft.com/office/drawing/2014/main" id="{63166FB8-CB6F-8F46-C585-9070CF76D035}"/>
              </a:ext>
            </a:extLst>
          </p:cNvPr>
          <p:cNvSpPr>
            <a:spLocks noGrp="1"/>
          </p:cNvSpPr>
          <p:nvPr>
            <p:ph sz="half" idx="1"/>
          </p:nvPr>
        </p:nvSpPr>
        <p:spPr>
          <a:xfrm>
            <a:off x="838200" y="1825625"/>
            <a:ext cx="3411682" cy="4351338"/>
          </a:xfrm>
        </p:spPr>
        <p:txBody>
          <a:bodyPr/>
          <a:lstStyle/>
          <a:p>
            <a:r>
              <a:rPr lang="en-US" dirty="0"/>
              <a:t>Leads from HR, Finance &amp; Marketing management specializations are high probability to convert Specialization.</a:t>
            </a:r>
          </a:p>
          <a:p>
            <a:endParaRPr lang="en-IN" dirty="0"/>
          </a:p>
        </p:txBody>
      </p:sp>
      <p:pic>
        <p:nvPicPr>
          <p:cNvPr id="1028" name="Picture 4">
            <a:extLst>
              <a:ext uri="{FF2B5EF4-FFF2-40B4-BE49-F238E27FC236}">
                <a16:creationId xmlns:a16="http://schemas.microsoft.com/office/drawing/2014/main" id="{90D1D47F-E679-8CD6-F8CB-B00E8FCF74D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49883" y="1995054"/>
            <a:ext cx="7103918" cy="4655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20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0F2-5051-B977-25CE-44C89E50AC9B}"/>
              </a:ext>
            </a:extLst>
          </p:cNvPr>
          <p:cNvSpPr>
            <a:spLocks noGrp="1"/>
          </p:cNvSpPr>
          <p:nvPr>
            <p:ph type="title"/>
          </p:nvPr>
        </p:nvSpPr>
        <p:spPr>
          <a:xfrm>
            <a:off x="966355" y="581891"/>
            <a:ext cx="10387445" cy="1108797"/>
          </a:xfrm>
        </p:spPr>
        <p:txBody>
          <a:bodyPr>
            <a:normAutofit/>
          </a:bodyPr>
          <a:lstStyle/>
          <a:p>
            <a:pPr algn="ctr"/>
            <a:r>
              <a:rPr lang="en-IN" dirty="0"/>
              <a:t>Lead Source &amp; Lead origin</a:t>
            </a:r>
          </a:p>
        </p:txBody>
      </p:sp>
      <p:sp>
        <p:nvSpPr>
          <p:cNvPr id="3" name="Content Placeholder 2">
            <a:extLst>
              <a:ext uri="{FF2B5EF4-FFF2-40B4-BE49-F238E27FC236}">
                <a16:creationId xmlns:a16="http://schemas.microsoft.com/office/drawing/2014/main" id="{E93D6CCB-ACB1-E08A-8597-896986DA863E}"/>
              </a:ext>
            </a:extLst>
          </p:cNvPr>
          <p:cNvSpPr>
            <a:spLocks noGrp="1"/>
          </p:cNvSpPr>
          <p:nvPr>
            <p:ph sz="half" idx="1"/>
          </p:nvPr>
        </p:nvSpPr>
        <p:spPr>
          <a:xfrm>
            <a:off x="838200" y="1825625"/>
            <a:ext cx="3681845" cy="4351338"/>
          </a:xfrm>
        </p:spPr>
        <p:txBody>
          <a:bodyPr/>
          <a:lstStyle/>
          <a:p>
            <a:r>
              <a:rPr lang="en-US" dirty="0"/>
              <a:t>Lead Source &amp; Lead origin In lead source the leads through google &amp; direct traffic high probability to convert Whereas in Lead origin most</a:t>
            </a:r>
            <a:endParaRPr lang="en-IN" dirty="0"/>
          </a:p>
        </p:txBody>
      </p:sp>
      <p:pic>
        <p:nvPicPr>
          <p:cNvPr id="2050" name="Picture 2">
            <a:extLst>
              <a:ext uri="{FF2B5EF4-FFF2-40B4-BE49-F238E27FC236}">
                <a16:creationId xmlns:a16="http://schemas.microsoft.com/office/drawing/2014/main" id="{2C778554-D72E-A343-7493-F3D1AC9A060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20045" y="1690688"/>
            <a:ext cx="7221682" cy="2476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E8C18D8-E143-9472-46BC-251F9C26B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327" y="4333009"/>
            <a:ext cx="5627758" cy="232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31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B7B4-558D-D088-13EB-58E8E10D31AC}"/>
              </a:ext>
            </a:extLst>
          </p:cNvPr>
          <p:cNvSpPr>
            <a:spLocks noGrp="1"/>
          </p:cNvSpPr>
          <p:nvPr>
            <p:ph type="title"/>
          </p:nvPr>
        </p:nvSpPr>
        <p:spPr/>
        <p:txBody>
          <a:bodyPr/>
          <a:lstStyle/>
          <a:p>
            <a:pPr algn="ctr"/>
            <a:r>
              <a:rPr lang="en-IN" dirty="0"/>
              <a:t>Last lead Activity</a:t>
            </a:r>
          </a:p>
        </p:txBody>
      </p:sp>
      <p:sp>
        <p:nvSpPr>
          <p:cNvPr id="3" name="Content Placeholder 2">
            <a:extLst>
              <a:ext uri="{FF2B5EF4-FFF2-40B4-BE49-F238E27FC236}">
                <a16:creationId xmlns:a16="http://schemas.microsoft.com/office/drawing/2014/main" id="{600F2906-12C7-7D5A-20B2-4BDBFADDCD84}"/>
              </a:ext>
            </a:extLst>
          </p:cNvPr>
          <p:cNvSpPr>
            <a:spLocks noGrp="1"/>
          </p:cNvSpPr>
          <p:nvPr>
            <p:ph sz="half" idx="1"/>
          </p:nvPr>
        </p:nvSpPr>
        <p:spPr>
          <a:xfrm>
            <a:off x="838200" y="1825625"/>
            <a:ext cx="3235036" cy="4351338"/>
          </a:xfrm>
        </p:spPr>
        <p:txBody>
          <a:bodyPr/>
          <a:lstStyle/>
          <a:p>
            <a:r>
              <a:rPr lang="en-US" dirty="0"/>
              <a:t>Leads which are opening email have high probability to convert, Same as Sending SMS will also benefit.</a:t>
            </a:r>
            <a:endParaRPr lang="en-IN" dirty="0"/>
          </a:p>
        </p:txBody>
      </p:sp>
      <p:pic>
        <p:nvPicPr>
          <p:cNvPr id="3074" name="Picture 2">
            <a:extLst>
              <a:ext uri="{FF2B5EF4-FFF2-40B4-BE49-F238E27FC236}">
                <a16:creationId xmlns:a16="http://schemas.microsoft.com/office/drawing/2014/main" id="{ACD4F538-D562-624D-98BE-D22E549DC4D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156364" y="1690688"/>
            <a:ext cx="7197436" cy="423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22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7014-04D9-1E42-DE5A-52973AACAF39}"/>
              </a:ext>
            </a:extLst>
          </p:cNvPr>
          <p:cNvSpPr>
            <a:spLocks noGrp="1"/>
          </p:cNvSpPr>
          <p:nvPr>
            <p:ph type="title"/>
          </p:nvPr>
        </p:nvSpPr>
        <p:spPr/>
        <p:txBody>
          <a:bodyPr/>
          <a:lstStyle/>
          <a:p>
            <a:pPr algn="ctr"/>
            <a:r>
              <a:rPr lang="en-US" dirty="0"/>
              <a:t>Last What is Your Occupation</a:t>
            </a:r>
            <a:endParaRPr lang="en-IN" dirty="0"/>
          </a:p>
        </p:txBody>
      </p:sp>
      <p:sp>
        <p:nvSpPr>
          <p:cNvPr id="3" name="Content Placeholder 2">
            <a:extLst>
              <a:ext uri="{FF2B5EF4-FFF2-40B4-BE49-F238E27FC236}">
                <a16:creationId xmlns:a16="http://schemas.microsoft.com/office/drawing/2014/main" id="{728E2C9E-A436-0B7E-791A-488D01BE5540}"/>
              </a:ext>
            </a:extLst>
          </p:cNvPr>
          <p:cNvSpPr>
            <a:spLocks noGrp="1"/>
          </p:cNvSpPr>
          <p:nvPr>
            <p:ph sz="half" idx="1"/>
          </p:nvPr>
        </p:nvSpPr>
        <p:spPr>
          <a:xfrm>
            <a:off x="838200" y="1825625"/>
            <a:ext cx="3338945" cy="4351338"/>
          </a:xfrm>
        </p:spPr>
        <p:txBody>
          <a:bodyPr/>
          <a:lstStyle/>
          <a:p>
            <a:r>
              <a:rPr lang="en-US" dirty="0"/>
              <a:t>Leads which are Unemployed are more interested to join the course than others.</a:t>
            </a:r>
            <a:endParaRPr lang="en-IN" dirty="0"/>
          </a:p>
        </p:txBody>
      </p:sp>
      <p:pic>
        <p:nvPicPr>
          <p:cNvPr id="4098" name="Picture 2">
            <a:extLst>
              <a:ext uri="{FF2B5EF4-FFF2-40B4-BE49-F238E27FC236}">
                <a16:creationId xmlns:a16="http://schemas.microsoft.com/office/drawing/2014/main" id="{82C6DF4C-7103-114F-4F3F-8E999530417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343401" y="1901536"/>
            <a:ext cx="7010400" cy="330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3312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TotalTime>
  <Words>633</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Helvetica Neue</vt:lpstr>
      <vt:lpstr>Trebuchet MS</vt:lpstr>
      <vt:lpstr>Wingdings 3</vt:lpstr>
      <vt:lpstr>Facet</vt:lpstr>
      <vt:lpstr>Lead Scoring Case Study using logistic regression</vt:lpstr>
      <vt:lpstr>Content</vt:lpstr>
      <vt:lpstr>Problem Statement</vt:lpstr>
      <vt:lpstr>Business Objective</vt:lpstr>
      <vt:lpstr>Problem Approach</vt:lpstr>
      <vt:lpstr>EDA –Data Cleaning  Specialization</vt:lpstr>
      <vt:lpstr>Lead Source &amp; Lead origin</vt:lpstr>
      <vt:lpstr>Last lead Activity</vt:lpstr>
      <vt:lpstr>Last What is Your Occupation</vt:lpstr>
      <vt:lpstr>Correlation</vt:lpstr>
      <vt:lpstr>Model Evaluation 0.39 is the tradeoff between Precision and Recall Thus we can safely choose to consider any Prospect Lead with Conversion Probability higher than 39% to be a hot Lead</vt:lpstr>
      <vt:lpstr>Observations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using logistic regression</dc:title>
  <dc:creator>poojarshetty29@gmail.com</dc:creator>
  <cp:lastModifiedBy>poojarshetty29@gmail.com</cp:lastModifiedBy>
  <cp:revision>1</cp:revision>
  <dcterms:created xsi:type="dcterms:W3CDTF">2024-04-11T14:33:48Z</dcterms:created>
  <dcterms:modified xsi:type="dcterms:W3CDTF">2024-04-11T15:33:25Z</dcterms:modified>
</cp:coreProperties>
</file>