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50" d="100"/>
          <a:sy n="50" d="100"/>
        </p:scale>
        <p:origin x="1260" y="23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Column Labels Active</c:v>
          </c:tx>
          <c:spPr>
            <a:solidFill>
              <a:srgbClr val="4F81BD"/>
            </a:solidFill>
            <a:ln>
              <a:noFill/>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243</c:v>
              </c:pt>
              <c:pt idx="1">
                <c:v>249</c:v>
              </c:pt>
              <c:pt idx="2">
                <c:v>245</c:v>
              </c:pt>
              <c:pt idx="3">
                <c:v>239</c:v>
              </c:pt>
              <c:pt idx="4">
                <c:v>246</c:v>
              </c:pt>
              <c:pt idx="5">
                <c:v>246</c:v>
              </c:pt>
              <c:pt idx="6">
                <c:v>250</c:v>
              </c:pt>
              <c:pt idx="7">
                <c:v>246</c:v>
              </c:pt>
              <c:pt idx="8">
                <c:v>242</c:v>
              </c:pt>
              <c:pt idx="9">
                <c:v>252</c:v>
              </c:pt>
              <c:pt idx="10">
                <c:v>2458</c:v>
              </c:pt>
            </c:numLit>
          </c:val>
          <c:extLst>
            <c:ext xmlns:c16="http://schemas.microsoft.com/office/drawing/2014/chart" uri="{C3380CC4-5D6E-409C-BE32-E72D297353CC}">
              <c16:uniqueId val="{00000000-FB09-4FE7-9267-49C311BEEFC7}"/>
            </c:ext>
          </c:extLst>
        </c:ser>
        <c:ser>
          <c:idx val="1"/>
          <c:order val="1"/>
          <c:tx>
            <c:v>Future Start</c:v>
          </c:tx>
          <c:spPr>
            <a:solidFill>
              <a:srgbClr val="C0504D"/>
            </a:solidFill>
            <a:ln>
              <a:noFill/>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6</c:v>
              </c:pt>
              <c:pt idx="1">
                <c:v>12</c:v>
              </c:pt>
              <c:pt idx="2">
                <c:v>5</c:v>
              </c:pt>
              <c:pt idx="3">
                <c:v>4</c:v>
              </c:pt>
              <c:pt idx="4">
                <c:v>6</c:v>
              </c:pt>
              <c:pt idx="5">
                <c:v>9</c:v>
              </c:pt>
              <c:pt idx="6">
                <c:v>7</c:v>
              </c:pt>
              <c:pt idx="7">
                <c:v>11</c:v>
              </c:pt>
              <c:pt idx="8">
                <c:v>3</c:v>
              </c:pt>
              <c:pt idx="9">
                <c:v>6</c:v>
              </c:pt>
              <c:pt idx="10">
                <c:v>69</c:v>
              </c:pt>
            </c:numLit>
          </c:val>
          <c:extLst>
            <c:ext xmlns:c16="http://schemas.microsoft.com/office/drawing/2014/chart" uri="{C3380CC4-5D6E-409C-BE32-E72D297353CC}">
              <c16:uniqueId val="{00000001-FB09-4FE7-9267-49C311BEEFC7}"/>
            </c:ext>
          </c:extLst>
        </c:ser>
        <c:ser>
          <c:idx val="2"/>
          <c:order val="2"/>
          <c:tx>
            <c:v>Leave of Absence</c:v>
          </c:tx>
          <c:spPr>
            <a:solidFill>
              <a:srgbClr val="9BBB59"/>
            </a:solidFill>
            <a:ln>
              <a:noFill/>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9</c:v>
              </c:pt>
              <c:pt idx="1">
                <c:v>4</c:v>
              </c:pt>
              <c:pt idx="2">
                <c:v>15</c:v>
              </c:pt>
              <c:pt idx="3">
                <c:v>10</c:v>
              </c:pt>
              <c:pt idx="4">
                <c:v>7</c:v>
              </c:pt>
              <c:pt idx="5">
                <c:v>9</c:v>
              </c:pt>
              <c:pt idx="6">
                <c:v>7</c:v>
              </c:pt>
              <c:pt idx="7">
                <c:v>12</c:v>
              </c:pt>
              <c:pt idx="8">
                <c:v>11</c:v>
              </c:pt>
              <c:pt idx="9">
                <c:v>2</c:v>
              </c:pt>
              <c:pt idx="10">
                <c:v>86</c:v>
              </c:pt>
            </c:numLit>
          </c:val>
          <c:extLst>
            <c:ext xmlns:c16="http://schemas.microsoft.com/office/drawing/2014/chart" uri="{C3380CC4-5D6E-409C-BE32-E72D297353CC}">
              <c16:uniqueId val="{00000002-FB09-4FE7-9267-49C311BEEFC7}"/>
            </c:ext>
          </c:extLst>
        </c:ser>
        <c:ser>
          <c:idx val="3"/>
          <c:order val="3"/>
          <c:tx>
            <c:v>Terminated for Cause</c:v>
          </c:tx>
          <c:spPr>
            <a:solidFill>
              <a:srgbClr val="8064A2"/>
            </a:solidFill>
            <a:ln>
              <a:noFill/>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13</c:v>
              </c:pt>
              <c:pt idx="1">
                <c:v>6</c:v>
              </c:pt>
              <c:pt idx="2">
                <c:v>4</c:v>
              </c:pt>
              <c:pt idx="3">
                <c:v>11</c:v>
              </c:pt>
              <c:pt idx="4">
                <c:v>7</c:v>
              </c:pt>
              <c:pt idx="5">
                <c:v>9</c:v>
              </c:pt>
              <c:pt idx="6">
                <c:v>6</c:v>
              </c:pt>
              <c:pt idx="7">
                <c:v>2</c:v>
              </c:pt>
              <c:pt idx="8">
                <c:v>4</c:v>
              </c:pt>
              <c:pt idx="9">
                <c:v>4</c:v>
              </c:pt>
              <c:pt idx="10">
                <c:v>66</c:v>
              </c:pt>
            </c:numLit>
          </c:val>
          <c:extLst>
            <c:ext xmlns:c16="http://schemas.microsoft.com/office/drawing/2014/chart" uri="{C3380CC4-5D6E-409C-BE32-E72D297353CC}">
              <c16:uniqueId val="{00000003-FB09-4FE7-9267-49C311BEEFC7}"/>
            </c:ext>
          </c:extLst>
        </c:ser>
        <c:ser>
          <c:idx val="4"/>
          <c:order val="4"/>
          <c:tx>
            <c:v>Voluntarily Terminated</c:v>
          </c:tx>
          <c:spPr>
            <a:solidFill>
              <a:srgbClr val="4BACC6"/>
            </a:solidFill>
            <a:ln>
              <a:noFill/>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32</c:v>
              </c:pt>
              <c:pt idx="1">
                <c:v>29</c:v>
              </c:pt>
              <c:pt idx="2">
                <c:v>33</c:v>
              </c:pt>
              <c:pt idx="3">
                <c:v>32</c:v>
              </c:pt>
              <c:pt idx="4">
                <c:v>38</c:v>
              </c:pt>
              <c:pt idx="5">
                <c:v>28</c:v>
              </c:pt>
              <c:pt idx="6">
                <c:v>29</c:v>
              </c:pt>
              <c:pt idx="7">
                <c:v>33</c:v>
              </c:pt>
              <c:pt idx="8">
                <c:v>37</c:v>
              </c:pt>
              <c:pt idx="9">
                <c:v>30</c:v>
              </c:pt>
              <c:pt idx="10">
                <c:v>321</c:v>
              </c:pt>
            </c:numLit>
          </c:val>
          <c:extLst>
            <c:ext xmlns:c16="http://schemas.microsoft.com/office/drawing/2014/chart" uri="{C3380CC4-5D6E-409C-BE32-E72D297353CC}">
              <c16:uniqueId val="{00000004-FB09-4FE7-9267-49C311BEEFC7}"/>
            </c:ext>
          </c:extLst>
        </c:ser>
        <c:dLbls>
          <c:showLegendKey val="0"/>
          <c:showVal val="0"/>
          <c:showCatName val="0"/>
          <c:showSerName val="0"/>
          <c:showPercent val="0"/>
          <c:showBubbleSize val="0"/>
        </c:dLbls>
        <c:gapWidth val="182"/>
        <c:axId val="1869710031"/>
        <c:axId val="1"/>
      </c:barChart>
      <c:catAx>
        <c:axId val="1869710031"/>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en-US"/>
          </a:p>
        </c:txPr>
        <c:crossAx val="1"/>
        <c:crosses val="autoZero"/>
        <c:auto val="1"/>
        <c:lblAlgn val="ctr"/>
        <c:lblOffset val="100"/>
        <c:noMultiLvlLbl val="0"/>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en-US"/>
          </a:p>
        </c:txPr>
        <c:crossAx val="1869710031"/>
        <c:crosses val="autoZero"/>
        <c:crossBetween val="between"/>
      </c:valAx>
      <c:spPr>
        <a:noFill/>
        <a:ln>
          <a:noFill/>
        </a:ln>
      </c:spPr>
    </c:plotArea>
    <c:legend>
      <c:legendPos val="r"/>
      <c:overlay val="0"/>
      <c:spPr>
        <a:noFill/>
        <a:ln>
          <a:noFill/>
        </a:ln>
      </c:spPr>
      <c:txPr>
        <a:bodyPr/>
        <a:lstStyle/>
        <a:p>
          <a:pPr>
            <a:defRPr sz="900" b="0" i="0" u="none" strike="noStrike" baseline="0">
              <a:solidFill>
                <a:srgbClr val="595959"/>
              </a:solidFill>
              <a:latin typeface="Droid Sans"/>
              <a:ea typeface="Droid Sans"/>
              <a:cs typeface="Lucida Sans"/>
            </a:defRPr>
          </a:pPr>
          <a:endParaRPr lang="en-US"/>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8"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9"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9/9/2024</a:t>
            </a:fld>
            <a:endParaRPr lang="zh-CN" altLang="en-US" sz="1200">
              <a:latin typeface="Calibri" charset="0"/>
              <a:ea typeface="等线" charset="0"/>
              <a:cs typeface="Calibri" charset="0"/>
            </a:endParaRPr>
          </a:p>
        </p:txBody>
      </p:sp>
      <p:sp>
        <p:nvSpPr>
          <p:cNvPr id="20"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1"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2"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96605302"/>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5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5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128841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7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410794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
        <p:nvSpPr>
          <p:cNvPr id="18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55205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
        <p:nvSpPr>
          <p:cNvPr id="19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9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537192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
        <p:nvSpPr>
          <p:cNvPr id="8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8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926064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
        <p:nvSpPr>
          <p:cNvPr id="11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1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758854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
        <p:nvSpPr>
          <p:cNvPr id="12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2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429591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
        <p:nvSpPr>
          <p:cNvPr id="13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3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3379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
        <p:nvSpPr>
          <p:cNvPr id="14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4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773442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
        <p:nvSpPr>
          <p:cNvPr id="153"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308434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
        <p:nvSpPr>
          <p:cNvPr id="15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513543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866356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8862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81278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75010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5"/>
                </a:lnTo>
              </a:path>
            </a:pathLst>
          </a:custGeom>
          <a:noFill/>
          <a:ln w="9525" cap="flat" cmpd="sng">
            <a:solidFill>
              <a:srgbClr val="5FCAEE"/>
            </a:solidFill>
            <a:prstDash val="solid"/>
            <a:round/>
          </a:ln>
        </p:spPr>
      </p:sp>
      <p:sp>
        <p:nvSpPr>
          <p:cNvPr id="2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2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6"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2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2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3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3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3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35"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36"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37"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180897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5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5"/>
                </a:lnTo>
              </a:path>
            </a:pathLst>
          </a:custGeom>
          <a:noFill/>
          <a:ln w="9525" cap="flat" cmpd="sng">
            <a:solidFill>
              <a:srgbClr val="5FCAEE"/>
            </a:solidFill>
            <a:prstDash val="solid"/>
            <a:round/>
          </a:ln>
        </p:spPr>
      </p:sp>
      <p:sp>
        <p:nvSpPr>
          <p:cNvPr id="5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5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6"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5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5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60"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6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63"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6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6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6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000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08383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2577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48974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54073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79306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85659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59817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43033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5"/>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4"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6"/>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9/9/2024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29087617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0.xml"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1.xml" /><Relationship Id="rId1" Type="http://schemas.openxmlformats.org/officeDocument/2006/relationships/slideLayout" Target="../slideLayouts/slideLayout13.xml" /><Relationship Id="rId4" Type="http://schemas.openxmlformats.org/officeDocument/2006/relationships/chart" Target="../charts/chart1.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3.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13.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13.xml" /><Relationship Id="rId4" Type="http://schemas.openxmlformats.org/officeDocument/2006/relationships/image" Target="../media/image8.png" /></Relationships>
</file>

<file path=ppt/slides/_rels/slide7.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7.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notesSlide" Target="../notesSlides/notesSlide9.xml"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2"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4" cy="1438275"/>
          </a:xfrm>
          <a:custGeom>
            <a:avLst/>
            <a:gdLst>
              <a:gd name="T1" fmla="*/ 0 w 21600"/>
              <a:gd name="T2" fmla="*/ 0 h 21600"/>
              <a:gd name="T3" fmla="*/ 21600 w 21600"/>
              <a:gd name="T4" fmla="*/ 21600 h 21600"/>
            </a:gdLst>
            <a:ahLst/>
            <a:cxn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554541" y="3314150"/>
            <a:ext cx="8610599" cy="19011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STUDENT NAME:</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REGISTER NO:</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DEPARTMENT:</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COLLEGE</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           </a:t>
            </a:r>
            <a:endParaRPr lang="zh-CN" altLang="en-US" sz="2400" b="0" i="0" u="none" strike="noStrike" kern="1200" cap="none" spc="0" baseline="0">
              <a:solidFill>
                <a:schemeClr val="tx1"/>
              </a:solidFill>
              <a:latin typeface="Calibri" charset="0"/>
              <a:ea typeface="宋体" charset="0"/>
              <a:cs typeface="Calibri" charset="0"/>
            </a:endParaRPr>
          </a:p>
        </p:txBody>
      </p:sp>
      <p:sp>
        <p:nvSpPr>
          <p:cNvPr id="47" name="矩形"/>
          <p:cNvSpPr>
            <a:spLocks/>
          </p:cNvSpPr>
          <p:nvPr/>
        </p:nvSpPr>
        <p:spPr>
          <a:xfrm>
            <a:off x="4800600" y="3340836"/>
            <a:ext cx="3505200" cy="36933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dirty="0">
                <a:solidFill>
                  <a:schemeClr val="tx1"/>
                </a:solidFill>
                <a:latin typeface="Arial Rounded MT Bold" pitchFamily="34" charset="0"/>
                <a:ea typeface="宋体" charset="0"/>
                <a:cs typeface="Calibri" charset="0"/>
              </a:rPr>
              <a:t> </a:t>
            </a:r>
            <a:r>
              <a:rPr lang="en-US" altLang="zh-CN" dirty="0">
                <a:latin typeface="Arial Rounded MT Bold" pitchFamily="34" charset="0"/>
                <a:cs typeface="Calibri" charset="0"/>
              </a:rPr>
              <a:t>Pooja R</a:t>
            </a:r>
            <a:r>
              <a:rPr lang="en-US" altLang="zh-CN" sz="1800" b="0" i="0" u="none" strike="noStrike" kern="1200" cap="none" spc="0" baseline="0" dirty="0">
                <a:solidFill>
                  <a:schemeClr val="tx1"/>
                </a:solidFill>
                <a:latin typeface="Arial Rounded MT Bold" pitchFamily="34" charset="0"/>
                <a:ea typeface="宋体" charset="0"/>
                <a:cs typeface="Calibri" charset="0"/>
              </a:rPr>
              <a:t> </a:t>
            </a:r>
            <a:endParaRPr lang="zh-CN" altLang="en-US" sz="1800" b="0" i="0" u="none" strike="noStrike" kern="1200" cap="none" spc="0" baseline="0" dirty="0">
              <a:solidFill>
                <a:schemeClr val="tx1"/>
              </a:solidFill>
              <a:latin typeface="Arial Rounded MT Bold" pitchFamily="34" charset="0"/>
              <a:ea typeface="宋体" charset="0"/>
              <a:cs typeface="Calibri" charset="0"/>
            </a:endParaRPr>
          </a:p>
        </p:txBody>
      </p:sp>
      <p:sp>
        <p:nvSpPr>
          <p:cNvPr id="48" name="矩形"/>
          <p:cNvSpPr>
            <a:spLocks/>
          </p:cNvSpPr>
          <p:nvPr/>
        </p:nvSpPr>
        <p:spPr>
          <a:xfrm>
            <a:off x="4800600" y="3754142"/>
            <a:ext cx="5399970" cy="36933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dirty="0">
                <a:solidFill>
                  <a:schemeClr val="tx1"/>
                </a:solidFill>
                <a:latin typeface="Arial Rounded MT Bold" pitchFamily="34" charset="0"/>
                <a:ea typeface="宋体" charset="0"/>
                <a:cs typeface="Calibri" charset="0"/>
              </a:rPr>
              <a:t>312216286,asunm1621312216286 </a:t>
            </a:r>
            <a:endParaRPr lang="zh-CN" altLang="en-US" sz="1800" b="0" i="0" u="none" strike="noStrike" kern="1200" cap="none" spc="0" baseline="0" dirty="0">
              <a:solidFill>
                <a:schemeClr val="tx1"/>
              </a:solidFill>
              <a:latin typeface="Arial Rounded MT Bold" pitchFamily="34" charset="0"/>
              <a:ea typeface="宋体" charset="0"/>
              <a:cs typeface="Calibri" charset="0"/>
            </a:endParaRPr>
          </a:p>
        </p:txBody>
      </p:sp>
      <p:sp>
        <p:nvSpPr>
          <p:cNvPr id="49" name="矩形"/>
          <p:cNvSpPr>
            <a:spLocks/>
          </p:cNvSpPr>
          <p:nvPr/>
        </p:nvSpPr>
        <p:spPr>
          <a:xfrm>
            <a:off x="4800600" y="4095515"/>
            <a:ext cx="2819400" cy="36933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dirty="0">
                <a:solidFill>
                  <a:schemeClr val="tx1"/>
                </a:solidFill>
                <a:latin typeface="Arial Rounded MT Bold" pitchFamily="34" charset="0"/>
                <a:ea typeface="宋体" charset="0"/>
                <a:cs typeface="Calibri" charset="0"/>
              </a:rPr>
              <a:t> </a:t>
            </a:r>
            <a:r>
              <a:rPr lang="en-US" altLang="zh-CN" sz="1800" b="0" i="0" u="none" strike="noStrike" kern="1200" cap="none" spc="0" baseline="0" dirty="0" err="1">
                <a:solidFill>
                  <a:schemeClr val="tx1"/>
                </a:solidFill>
                <a:latin typeface="Arial Rounded MT Bold" pitchFamily="34" charset="0"/>
                <a:ea typeface="宋体" charset="0"/>
                <a:cs typeface="Calibri" charset="0"/>
              </a:rPr>
              <a:t>B.Com</a:t>
            </a:r>
            <a:r>
              <a:rPr lang="en-US" altLang="zh-CN" sz="1800" b="0" i="0" u="none" strike="noStrike" kern="1200" cap="none" spc="0" baseline="0">
                <a:solidFill>
                  <a:schemeClr val="tx1"/>
                </a:solidFill>
                <a:latin typeface="Arial Rounded MT Bold" pitchFamily="34" charset="0"/>
                <a:ea typeface="宋体" charset="0"/>
                <a:cs typeface="Calibri" charset="0"/>
              </a:rPr>
              <a:t> commerce</a:t>
            </a:r>
            <a:endParaRPr lang="zh-CN" altLang="en-US" sz="1800" b="0" i="0" u="none" strike="noStrike" kern="1200" cap="none" spc="0" baseline="0" dirty="0">
              <a:solidFill>
                <a:schemeClr val="tx1"/>
              </a:solidFill>
              <a:latin typeface="Arial Rounded MT Bold" pitchFamily="34" charset="0"/>
              <a:ea typeface="宋体" charset="0"/>
              <a:cs typeface="Calibri" charset="0"/>
            </a:endParaRPr>
          </a:p>
        </p:txBody>
      </p:sp>
      <p:sp>
        <p:nvSpPr>
          <p:cNvPr id="50" name="矩形"/>
          <p:cNvSpPr>
            <a:spLocks/>
          </p:cNvSpPr>
          <p:nvPr/>
        </p:nvSpPr>
        <p:spPr>
          <a:xfrm>
            <a:off x="4812323" y="4493127"/>
            <a:ext cx="6858000" cy="36933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dirty="0">
                <a:solidFill>
                  <a:schemeClr val="tx1"/>
                </a:solidFill>
                <a:latin typeface="Arial Rounded MT Bold" pitchFamily="34" charset="0"/>
                <a:ea typeface="宋体" charset="0"/>
                <a:cs typeface="Calibri" charset="0"/>
              </a:rPr>
              <a:t>Shri </a:t>
            </a:r>
            <a:r>
              <a:rPr lang="en-US" altLang="zh-CN" dirty="0" err="1">
                <a:latin typeface="Arial Rounded MT Bold" pitchFamily="34" charset="0"/>
                <a:cs typeface="Calibri" charset="0"/>
              </a:rPr>
              <a:t>S</a:t>
            </a:r>
            <a:r>
              <a:rPr lang="en-US" altLang="zh-CN" sz="1800" b="0" i="0" u="none" strike="noStrike" kern="1200" cap="none" spc="0" baseline="0" dirty="0" err="1">
                <a:solidFill>
                  <a:schemeClr val="tx1"/>
                </a:solidFill>
                <a:latin typeface="Arial Rounded MT Bold" pitchFamily="34" charset="0"/>
                <a:ea typeface="宋体" charset="0"/>
                <a:cs typeface="Calibri" charset="0"/>
              </a:rPr>
              <a:t>hankaralal</a:t>
            </a:r>
            <a:r>
              <a:rPr lang="en-US" altLang="zh-CN" sz="1800" b="0" i="0" u="none" strike="noStrike" kern="1200" cap="none" spc="0" baseline="0" dirty="0">
                <a:solidFill>
                  <a:schemeClr val="tx1"/>
                </a:solidFill>
                <a:latin typeface="Arial Rounded MT Bold" pitchFamily="34" charset="0"/>
                <a:ea typeface="宋体" charset="0"/>
                <a:cs typeface="Calibri" charset="0"/>
              </a:rPr>
              <a:t> </a:t>
            </a:r>
            <a:r>
              <a:rPr lang="en-US" altLang="zh-CN" dirty="0" err="1">
                <a:latin typeface="Arial Rounded MT Bold" pitchFamily="34" charset="0"/>
                <a:cs typeface="Calibri" charset="0"/>
              </a:rPr>
              <a:t>S</a:t>
            </a:r>
            <a:r>
              <a:rPr lang="en-US" altLang="zh-CN" sz="1800" b="0" i="0" u="none" strike="noStrike" kern="1200" cap="none" spc="0" baseline="0" dirty="0" err="1">
                <a:solidFill>
                  <a:schemeClr val="tx1"/>
                </a:solidFill>
                <a:latin typeface="Arial Rounded MT Bold" pitchFamily="34" charset="0"/>
                <a:ea typeface="宋体" charset="0"/>
                <a:cs typeface="Calibri" charset="0"/>
              </a:rPr>
              <a:t>undarbai</a:t>
            </a:r>
            <a:r>
              <a:rPr lang="en-US" altLang="zh-CN" sz="1800" b="0" i="0" u="none" strike="noStrike" kern="1200" cap="none" spc="0" baseline="0" dirty="0">
                <a:solidFill>
                  <a:schemeClr val="tx1"/>
                </a:solidFill>
                <a:latin typeface="Arial Rounded MT Bold" pitchFamily="34" charset="0"/>
                <a:ea typeface="宋体" charset="0"/>
                <a:cs typeface="Calibri" charset="0"/>
              </a:rPr>
              <a:t> </a:t>
            </a:r>
            <a:r>
              <a:rPr lang="en-US" altLang="zh-CN" dirty="0" err="1">
                <a:latin typeface="Arial Rounded MT Bold" pitchFamily="34" charset="0"/>
                <a:cs typeface="Calibri" charset="0"/>
              </a:rPr>
              <a:t>S</a:t>
            </a:r>
            <a:r>
              <a:rPr lang="en-US" altLang="zh-CN" sz="1800" b="0" i="0" u="none" strike="noStrike" kern="1200" cap="none" spc="0" baseline="0" dirty="0" err="1">
                <a:solidFill>
                  <a:schemeClr val="tx1"/>
                </a:solidFill>
                <a:latin typeface="Arial Rounded MT Bold" pitchFamily="34" charset="0"/>
                <a:ea typeface="宋体" charset="0"/>
                <a:cs typeface="Calibri" charset="0"/>
              </a:rPr>
              <a:t>hasun</a:t>
            </a:r>
            <a:r>
              <a:rPr lang="en-US" altLang="zh-CN" sz="1800" b="0" i="0" u="none" strike="noStrike" kern="1200" cap="none" spc="0" baseline="0" dirty="0">
                <a:solidFill>
                  <a:schemeClr val="tx1"/>
                </a:solidFill>
                <a:latin typeface="Arial Rounded MT Bold" pitchFamily="34" charset="0"/>
                <a:ea typeface="宋体" charset="0"/>
                <a:cs typeface="Calibri" charset="0"/>
              </a:rPr>
              <a:t> Jain College </a:t>
            </a:r>
            <a:r>
              <a:rPr lang="en-US" altLang="zh-CN" dirty="0">
                <a:latin typeface="Arial Rounded MT Bold" pitchFamily="34" charset="0"/>
                <a:cs typeface="Calibri" charset="0"/>
              </a:rPr>
              <a:t>F</a:t>
            </a:r>
            <a:r>
              <a:rPr lang="en-US" altLang="zh-CN" sz="1800" b="0" i="0" u="none" strike="noStrike" kern="1200" cap="none" spc="0" baseline="0" dirty="0">
                <a:solidFill>
                  <a:schemeClr val="tx1"/>
                </a:solidFill>
                <a:latin typeface="Arial Rounded MT Bold" pitchFamily="34" charset="0"/>
                <a:ea typeface="宋体" charset="0"/>
                <a:cs typeface="Calibri" charset="0"/>
              </a:rPr>
              <a:t>or </a:t>
            </a:r>
            <a:r>
              <a:rPr lang="en-US" altLang="zh-CN" dirty="0">
                <a:latin typeface="Arial Rounded MT Bold" pitchFamily="34" charset="0"/>
                <a:cs typeface="Calibri" charset="0"/>
              </a:rPr>
              <a:t>W</a:t>
            </a:r>
            <a:r>
              <a:rPr lang="en-US" altLang="zh-CN" sz="1800" b="0" i="0" u="none" strike="noStrike" kern="1200" cap="none" spc="0" baseline="0" dirty="0">
                <a:solidFill>
                  <a:schemeClr val="tx1"/>
                </a:solidFill>
                <a:latin typeface="Arial Rounded MT Bold" pitchFamily="34" charset="0"/>
                <a:ea typeface="宋体" charset="0"/>
                <a:cs typeface="Calibri" charset="0"/>
              </a:rPr>
              <a:t>omen </a:t>
            </a:r>
            <a:endParaRPr lang="zh-CN" altLang="en-US" sz="1800" b="0" i="0" u="none" strike="noStrike" kern="1200" cap="none" spc="0" baseline="0" dirty="0">
              <a:solidFill>
                <a:schemeClr val="tx1"/>
              </a:solidFill>
              <a:latin typeface="Arial Rounded MT Bold" pitchFamily="34" charset="0"/>
              <a:ea typeface="宋体" charset="0"/>
              <a:cs typeface="Calibri" charset="0"/>
            </a:endParaRPr>
          </a:p>
        </p:txBody>
      </p:sp>
    </p:spTree>
    <p:extLst>
      <p:ext uri="{BB962C8B-B14F-4D97-AF65-F5344CB8AC3E}">
        <p14:creationId xmlns:p14="http://schemas.microsoft.com/office/powerpoint/2010/main" val="1065434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0"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1"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2"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3" name="矩形"/>
          <p:cNvSpPr>
            <a:spLocks/>
          </p:cNvSpPr>
          <p:nvPr/>
        </p:nvSpPr>
        <p:spPr>
          <a:xfrm>
            <a:off x="1219200" y="1371600"/>
            <a:ext cx="6019799" cy="3867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charset="0"/>
                <a:cs typeface="Calibri" charset="0"/>
              </a:rPr>
              <a:t>Data collection :                                                                                        </a:t>
            </a:r>
            <a:endParaRPr lang="zh-CN" altLang="en-US" sz="2000" b="0" i="0" u="none" strike="noStrike" kern="1200" cap="none" spc="0" baseline="0">
              <a:solidFill>
                <a:schemeClr val="tx1"/>
              </a:solidFill>
              <a:latin typeface="Perpetua Titling MT" pitchFamily="18" charset="0"/>
              <a:ea typeface="宋体" charset="0"/>
              <a:cs typeface="Calibri" charset="0"/>
            </a:endParaRPr>
          </a:p>
        </p:txBody>
      </p:sp>
      <p:sp>
        <p:nvSpPr>
          <p:cNvPr id="174" name="矩形"/>
          <p:cNvSpPr>
            <a:spLocks/>
          </p:cNvSpPr>
          <p:nvPr/>
        </p:nvSpPr>
        <p:spPr>
          <a:xfrm>
            <a:off x="1751867" y="1771710"/>
            <a:ext cx="4429125" cy="12725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Department                                                        2). Division                                                          3). Job Function                                                  4). Employee Classification</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75" name="矩形"/>
          <p:cNvSpPr>
            <a:spLocks/>
          </p:cNvSpPr>
          <p:nvPr/>
        </p:nvSpPr>
        <p:spPr>
          <a:xfrm>
            <a:off x="1219200" y="3197164"/>
            <a:ext cx="2590799" cy="3867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itchFamily="18" charset="0"/>
                <a:ea typeface="宋体" charset="0"/>
                <a:cs typeface="Calibri" charset="0"/>
              </a:rPr>
              <a:t> </a:t>
            </a:r>
            <a:r>
              <a:rPr lang="en-US" altLang="zh-CN" sz="2000" b="0" i="0" u="none" strike="noStrike" kern="1200" cap="none" spc="0" baseline="0">
                <a:solidFill>
                  <a:schemeClr val="tx1"/>
                </a:solidFill>
                <a:latin typeface="Perpetua Titling MT" pitchFamily="18" charset="0"/>
                <a:ea typeface="宋体" charset="0"/>
                <a:cs typeface="Calibri" charset="0"/>
              </a:rPr>
              <a:t>DATA CLEANING : </a:t>
            </a:r>
            <a:r>
              <a:rPr lang="en-US" altLang="zh-CN" sz="1800" b="0" i="0" u="none" strike="noStrike" kern="1200" cap="none" spc="0" baseline="0">
                <a:solidFill>
                  <a:schemeClr val="tx1"/>
                </a:solidFill>
                <a:latin typeface="Perpetua" pitchFamily="18" charset="0"/>
                <a:ea typeface="宋体" charset="0"/>
                <a:cs typeface="Calibri" charset="0"/>
              </a:rPr>
              <a:t> </a:t>
            </a:r>
            <a:endParaRPr lang="zh-CN" altLang="en-US" sz="1800" b="0" i="0" u="none" strike="noStrike" kern="1200" cap="none" spc="0" baseline="0">
              <a:solidFill>
                <a:schemeClr val="tx1"/>
              </a:solidFill>
              <a:latin typeface="Perpetua" pitchFamily="18" charset="0"/>
              <a:ea typeface="宋体" charset="0"/>
              <a:cs typeface="Calibri" charset="0"/>
            </a:endParaRPr>
          </a:p>
        </p:txBody>
      </p:sp>
      <p:sp>
        <p:nvSpPr>
          <p:cNvPr id="176" name="矩形"/>
          <p:cNvSpPr>
            <a:spLocks/>
          </p:cNvSpPr>
          <p:nvPr/>
        </p:nvSpPr>
        <p:spPr>
          <a:xfrm>
            <a:off x="1751867" y="3699289"/>
            <a:ext cx="2438400" cy="6819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Start date                     2). End date</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77" name="矩形"/>
          <p:cNvSpPr>
            <a:spLocks/>
          </p:cNvSpPr>
          <p:nvPr/>
        </p:nvSpPr>
        <p:spPr>
          <a:xfrm>
            <a:off x="1222131" y="4509190"/>
            <a:ext cx="3505199" cy="3867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charset="0"/>
                <a:cs typeface="Calibri" charset="0"/>
              </a:rPr>
              <a:t>PERFORMANCE LEVEL : </a:t>
            </a:r>
            <a:endParaRPr lang="zh-CN" altLang="en-US" sz="2000" b="0" i="0" u="none" strike="noStrike" kern="1200" cap="none" spc="0" baseline="0">
              <a:solidFill>
                <a:schemeClr val="tx1"/>
              </a:solidFill>
              <a:latin typeface="Perpetua Titling MT" pitchFamily="18" charset="0"/>
              <a:ea typeface="宋体" charset="0"/>
              <a:cs typeface="Calibri" charset="0"/>
            </a:endParaRPr>
          </a:p>
        </p:txBody>
      </p:sp>
      <p:sp>
        <p:nvSpPr>
          <p:cNvPr id="178" name="矩形"/>
          <p:cNvSpPr>
            <a:spLocks/>
          </p:cNvSpPr>
          <p:nvPr/>
        </p:nvSpPr>
        <p:spPr>
          <a:xfrm>
            <a:off x="1751867" y="4999902"/>
            <a:ext cx="2669931" cy="12725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Very high                        2). High                                   3). Medium                           4). Low </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Tree>
    <p:extLst>
      <p:ext uri="{BB962C8B-B14F-4D97-AF65-F5344CB8AC3E}">
        <p14:creationId xmlns:p14="http://schemas.microsoft.com/office/powerpoint/2010/main" val="368190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8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83"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84" name="文本框"/>
          <p:cNvSpPr>
            <a:spLocks noGrp="1"/>
          </p:cNvSpPr>
          <p:nvPr>
            <p:ph type="title"/>
          </p:nvPr>
        </p:nvSpPr>
        <p:spPr>
          <a:xfrm>
            <a:off x="755332" y="385444"/>
            <a:ext cx="243713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85"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186" name="图表"/>
          <p:cNvGraphicFramePr/>
          <p:nvPr>
            <p:extLst>
              <p:ext uri="{D42A27DB-BD31-4B8C-83A1-F6EECF244321}">
                <p14:modId xmlns:p14="http://schemas.microsoft.com/office/powerpoint/2010/main" val="4198467739"/>
              </p:ext>
            </p:extLst>
          </p:nvPr>
        </p:nvGraphicFramePr>
        <p:xfrm>
          <a:off x="838200" y="1295399"/>
          <a:ext cx="6553200" cy="39624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824661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90" name="矩形"/>
          <p:cNvSpPr>
            <a:spLocks/>
          </p:cNvSpPr>
          <p:nvPr/>
        </p:nvSpPr>
        <p:spPr>
          <a:xfrm>
            <a:off x="1066800" y="1600200"/>
            <a:ext cx="7467600" cy="26631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ptos Narrow" pitchFamily="34" charset="0"/>
                <a:ea typeface="宋体" charset="0"/>
                <a:cs typeface="Calibri" charset="0"/>
              </a:rPr>
              <a:t>In summary, a comprehensive conclusion for a data analysis in a research study involves a strategic synthesis of key finding of the performance level of an each employee specifically and their implications,  contribution to the organisation as a brief </a:t>
            </a:r>
            <a:r>
              <a:rPr lang="en-US" altLang="zh-CN" sz="1800" b="0" i="0" u="none" strike="noStrike" kern="1200" cap="none" spc="0" baseline="0">
                <a:solidFill>
                  <a:schemeClr val="tx1"/>
                </a:solidFill>
                <a:latin typeface="Calibri" charset="0"/>
                <a:ea typeface="宋体" charset="0"/>
                <a:cs typeface="Calibri" charset="0"/>
              </a:rPr>
              <a:t>. </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974537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7"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7" name="组合"/>
          <p:cNvGrpSpPr>
            <a:grpSpLocks/>
          </p:cNvGrpSpPr>
          <p:nvPr/>
        </p:nvGrpSpPr>
        <p:grpSpPr>
          <a:xfrm>
            <a:off x="7448612" y="0"/>
            <a:ext cx="4743793" cy="6858466"/>
            <a:chOff x="7448612" y="0"/>
            <a:chExt cx="4743793" cy="6858466"/>
          </a:xfrm>
        </p:grpSpPr>
        <p:sp>
          <p:nvSpPr>
            <p:cNvPr id="68"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5"/>
                  </a:lnTo>
                </a:path>
              </a:pathLst>
            </a:custGeom>
            <a:noFill/>
            <a:ln w="9525" cap="flat" cmpd="sng">
              <a:solidFill>
                <a:srgbClr val="5FCAEE"/>
              </a:solidFill>
              <a:prstDash val="solid"/>
              <a:round/>
            </a:ln>
          </p:spPr>
        </p:sp>
        <p:sp>
          <p:nvSpPr>
            <p:cNvPr id="6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70"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71"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72"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3"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7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75"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76"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8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8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82"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5" name="组合"/>
          <p:cNvGrpSpPr>
            <a:grpSpLocks/>
          </p:cNvGrpSpPr>
          <p:nvPr/>
        </p:nvGrpSpPr>
        <p:grpSpPr>
          <a:xfrm>
            <a:off x="466725" y="6410325"/>
            <a:ext cx="3705224" cy="295275"/>
            <a:chOff x="466725" y="6410325"/>
            <a:chExt cx="3705224" cy="295275"/>
          </a:xfrm>
        </p:grpSpPr>
        <p:pic>
          <p:nvPicPr>
            <p:cNvPr id="83"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pic>
          <p:nvPicPr>
            <p:cNvPr id="84"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6"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7"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dirty="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dirty="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335258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0"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6"/>
                </a:lnTo>
                <a:lnTo>
                  <a:pt x="21599" y="21596"/>
                </a:lnTo>
                <a:lnTo>
                  <a:pt x="21599" y="0"/>
                </a:lnTo>
                <a:close/>
              </a:path>
            </a:pathLst>
          </a:custGeom>
          <a:solidFill>
            <a:srgbClr val="F1F1F1"/>
          </a:solidFill>
          <a:ln cap="flat" cmpd="sng">
            <a:noFill/>
            <a:prstDash val="solid"/>
            <a:miter/>
          </a:ln>
        </p:spPr>
      </p:sp>
      <p:grpSp>
        <p:nvGrpSpPr>
          <p:cNvPr id="100" name="组合"/>
          <p:cNvGrpSpPr>
            <a:grpSpLocks/>
          </p:cNvGrpSpPr>
          <p:nvPr/>
        </p:nvGrpSpPr>
        <p:grpSpPr>
          <a:xfrm>
            <a:off x="7448612" y="0"/>
            <a:ext cx="4743793" cy="6858466"/>
            <a:chOff x="7448612" y="0"/>
            <a:chExt cx="4743793" cy="6858466"/>
          </a:xfrm>
        </p:grpSpPr>
        <p:sp>
          <p:nvSpPr>
            <p:cNvPr id="91"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5"/>
                  </a:lnTo>
                </a:path>
              </a:pathLst>
            </a:custGeom>
            <a:noFill/>
            <a:ln w="9525" cap="flat" cmpd="sng">
              <a:solidFill>
                <a:srgbClr val="5FCAEE"/>
              </a:solidFill>
              <a:prstDash val="solid"/>
              <a:round/>
            </a:ln>
          </p:spPr>
        </p:sp>
        <p:sp>
          <p:nvSpPr>
            <p:cNvPr id="92"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93"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94"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95"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6"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97"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8"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9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2"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03"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ap="flat" cmpd="sng">
            <a:noFill/>
            <a:prstDash val="solid"/>
            <a:miter/>
          </a:ln>
        </p:spPr>
      </p:sp>
      <p:sp>
        <p:nvSpPr>
          <p:cNvPr id="104"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ap="flat" cmpd="sng">
            <a:noFill/>
            <a:prstDash val="solid"/>
            <a:miter/>
          </a:ln>
        </p:spPr>
      </p:sp>
      <p:pic>
        <p:nvPicPr>
          <p:cNvPr id="105" name="图片"/>
          <p:cNvPicPr>
            <a:picLocks/>
          </p:cNvPicPr>
          <p:nvPr/>
        </p:nvPicPr>
        <p:blipFill>
          <a:blip r:embed="rId3" cstate="print"/>
          <a:stretch>
            <a:fillRect/>
          </a:stretch>
        </p:blipFill>
        <p:spPr>
          <a:xfrm>
            <a:off x="10687050" y="6134100"/>
            <a:ext cx="247648" cy="247650"/>
          </a:xfrm>
          <a:prstGeom prst="rect">
            <a:avLst/>
          </a:prstGeom>
          <a:noFill/>
          <a:ln w="12700" cap="flat" cmpd="sng">
            <a:noFill/>
            <a:prstDash val="solid"/>
            <a:miter/>
          </a:ln>
        </p:spPr>
      </p:pic>
      <p:grpSp>
        <p:nvGrpSpPr>
          <p:cNvPr id="108" name="组合"/>
          <p:cNvGrpSpPr>
            <a:grpSpLocks/>
          </p:cNvGrpSpPr>
          <p:nvPr/>
        </p:nvGrpSpPr>
        <p:grpSpPr>
          <a:xfrm>
            <a:off x="47625" y="3819523"/>
            <a:ext cx="4124324" cy="3009896"/>
            <a:chOff x="47625" y="3819523"/>
            <a:chExt cx="4124324" cy="3009896"/>
          </a:xfrm>
        </p:grpSpPr>
        <p:pic>
          <p:nvPicPr>
            <p:cNvPr id="106"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7" name="图片"/>
            <p:cNvPicPr>
              <a:picLocks/>
            </p:cNvPicPr>
            <p:nvPr/>
          </p:nvPicPr>
          <p:blipFill>
            <a:blip r:embed="rId5" cstate="print"/>
            <a:stretch>
              <a:fillRect/>
            </a:stretch>
          </p:blipFill>
          <p:spPr>
            <a:xfrm>
              <a:off x="47625" y="3819523"/>
              <a:ext cx="1733550" cy="3009896"/>
            </a:xfrm>
            <a:prstGeom prst="rect">
              <a:avLst/>
            </a:prstGeom>
            <a:noFill/>
            <a:ln w="12700" cap="flat" cmpd="sng">
              <a:noFill/>
              <a:prstDash val="solid"/>
              <a:miter/>
            </a:ln>
          </p:spPr>
        </p:pic>
      </p:grpSp>
      <p:sp>
        <p:nvSpPr>
          <p:cNvPr id="109"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10"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1"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032113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7" name="组合"/>
          <p:cNvGrpSpPr>
            <a:grpSpLocks/>
          </p:cNvGrpSpPr>
          <p:nvPr/>
        </p:nvGrpSpPr>
        <p:grpSpPr>
          <a:xfrm>
            <a:off x="7991475" y="2933700"/>
            <a:ext cx="2762249" cy="3257550"/>
            <a:chOff x="7991475" y="2933700"/>
            <a:chExt cx="2762249" cy="3257550"/>
          </a:xfrm>
        </p:grpSpPr>
        <p:sp>
          <p:nvSpPr>
            <p:cNvPr id="11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6"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8" name="文本框"/>
          <p:cNvSpPr>
            <a:spLocks noGrp="1"/>
          </p:cNvSpPr>
          <p:nvPr>
            <p:ph type="title"/>
          </p:nvPr>
        </p:nvSpPr>
        <p:spPr>
          <a:xfrm>
            <a:off x="834071" y="575055"/>
            <a:ext cx="563689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9"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20"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1" name="矩形"/>
          <p:cNvSpPr>
            <a:spLocks/>
          </p:cNvSpPr>
          <p:nvPr/>
        </p:nvSpPr>
        <p:spPr>
          <a:xfrm>
            <a:off x="834071" y="1456285"/>
            <a:ext cx="7172325" cy="497776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Bell MT" pitchFamily="18" charset="0"/>
                <a:ea typeface="宋体" charset="0"/>
                <a:cs typeface="Calibri"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zh-CN" altLang="en-US" sz="3600" b="0" i="0" u="none" strike="noStrike" kern="1200" cap="none" spc="0" baseline="0">
              <a:solidFill>
                <a:schemeClr val="tx1"/>
              </a:solidFill>
              <a:latin typeface="Bell MT" pitchFamily="18" charset="0"/>
              <a:ea typeface="宋体" charset="0"/>
              <a:cs typeface="Calibri" charset="0"/>
            </a:endParaRPr>
          </a:p>
        </p:txBody>
      </p:sp>
    </p:spTree>
    <p:extLst>
      <p:ext uri="{BB962C8B-B14F-4D97-AF65-F5344CB8AC3E}">
        <p14:creationId xmlns:p14="http://schemas.microsoft.com/office/powerpoint/2010/main" val="2079159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7" name="组合"/>
          <p:cNvGrpSpPr>
            <a:grpSpLocks/>
          </p:cNvGrpSpPr>
          <p:nvPr/>
        </p:nvGrpSpPr>
        <p:grpSpPr>
          <a:xfrm>
            <a:off x="8658225" y="2647950"/>
            <a:ext cx="3533775" cy="3810000"/>
            <a:chOff x="8658225" y="2647950"/>
            <a:chExt cx="3533775" cy="3810000"/>
          </a:xfrm>
        </p:grpSpPr>
        <p:sp>
          <p:nvSpPr>
            <p:cNvPr id="12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6"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28"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9"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30"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1" name="矩形"/>
          <p:cNvSpPr>
            <a:spLocks/>
          </p:cNvSpPr>
          <p:nvPr/>
        </p:nvSpPr>
        <p:spPr>
          <a:xfrm>
            <a:off x="866775" y="1975544"/>
            <a:ext cx="8486775" cy="3520437"/>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Bell MT" pitchFamily="18" charset="0"/>
                <a:ea typeface="宋体" charset="0"/>
                <a:cs typeface="Calibri" charset="0"/>
              </a:rPr>
              <a:t>It is a summary of employee dataset analysis the performance of various employees by consulting the various factors like employee type current emploi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zh-CN" altLang="en-US" sz="2800" b="0" i="0" u="none" strike="noStrike" kern="1200" cap="none" spc="0" baseline="0">
              <a:solidFill>
                <a:schemeClr val="tx1"/>
              </a:solidFill>
              <a:latin typeface="Bell MT" pitchFamily="18" charset="0"/>
              <a:ea typeface="宋体" charset="0"/>
              <a:cs typeface="Calibri" charset="0"/>
            </a:endParaRPr>
          </a:p>
        </p:txBody>
      </p:sp>
    </p:spTree>
    <p:extLst>
      <p:ext uri="{BB962C8B-B14F-4D97-AF65-F5344CB8AC3E}">
        <p14:creationId xmlns:p14="http://schemas.microsoft.com/office/powerpoint/2010/main" val="1962582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6"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37"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3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9" name="矩形"/>
          <p:cNvSpPr>
            <a:spLocks noChangeAspect="1"/>
          </p:cNvSpPr>
          <p:nvPr/>
        </p:nvSpPr>
        <p:spPr>
          <a:xfrm>
            <a:off x="5943599" y="3276600"/>
            <a:ext cx="304800" cy="304800"/>
          </a:xfrm>
          <a:prstGeom prst="rect">
            <a:avLst/>
          </a:prstGeom>
          <a:noFill/>
          <a:ln w="12700" cap="flat" cmpd="sng">
            <a:noFill/>
            <a:prstDash val="solid"/>
            <a:miter/>
          </a:ln>
        </p:spPr>
      </p:sp>
      <p:pic>
        <p:nvPicPr>
          <p:cNvPr id="140" name="图片"/>
          <p:cNvPicPr>
            <a:picLocks noChangeAspect="1"/>
          </p:cNvPicPr>
          <p:nvPr/>
        </p:nvPicPr>
        <p:blipFill>
          <a:blip r:embed="rId4" cstate="print"/>
          <a:stretch>
            <a:fillRect/>
          </a:stretch>
        </p:blipFill>
        <p:spPr>
          <a:xfrm>
            <a:off x="263189" y="1988800"/>
            <a:ext cx="9547559" cy="4320600"/>
          </a:xfrm>
          <a:prstGeom prst="rect">
            <a:avLst/>
          </a:prstGeom>
          <a:noFill/>
          <a:ln w="12700" cap="flat" cmpd="sng">
            <a:noFill/>
            <a:prstDash val="solid"/>
            <a:miter/>
          </a:ln>
        </p:spPr>
      </p:pic>
      <p:sp>
        <p:nvSpPr>
          <p:cNvPr id="141" name="矩形"/>
          <p:cNvSpPr>
            <a:spLocks/>
          </p:cNvSpPr>
          <p:nvPr/>
        </p:nvSpPr>
        <p:spPr>
          <a:xfrm>
            <a:off x="4943466" y="3788761"/>
            <a:ext cx="1152531" cy="367664"/>
          </a:xfrm>
          <a:prstGeom prst="rect">
            <a:avLst/>
          </a:prstGeom>
          <a:gradFill rotWithShape="0">
            <a:gsLst>
              <a:gs pos="0">
                <a:srgbClr val="BCBCBC">
                  <a:alpha val="100000"/>
                </a:srgbClr>
              </a:gs>
              <a:gs pos="35000">
                <a:srgbClr val="D0D0D0">
                  <a:alpha val="100000"/>
                </a:srgbClr>
              </a:gs>
              <a:gs pos="100000">
                <a:srgbClr val="EDEDED">
                  <a:alpha val="100000"/>
                </a:srgbClr>
              </a:gs>
            </a:gsLst>
            <a:lin ang="16200000" scaled="1"/>
          </a:gradFill>
          <a:ln w="9525" cap="flat" cmpd="sng">
            <a:solidFill>
              <a:srgbClr val="000000"/>
            </a:solidFill>
            <a:prstDash val="solid"/>
            <a:miter/>
          </a:ln>
          <a:effectLst>
            <a:outerShdw blurRad="40005" dist="20320" dir="5400000" algn="t" rotWithShape="0">
              <a:srgbClr val="000000">
                <a:alpha val="23529"/>
              </a:srgbClr>
            </a:outerShdw>
          </a:effectLst>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rgbClr val="000000"/>
                </a:solidFill>
                <a:latin typeface="Arial Rounded MT Bold" pitchFamily="34" charset="0"/>
                <a:ea typeface="宋体" charset="0"/>
                <a:cs typeface="Calibri" charset="0"/>
              </a:rPr>
              <a:t>Employer</a:t>
            </a:r>
            <a:endParaRPr lang="zh-CN" altLang="en-US" sz="1800" b="0" i="0" u="none" strike="noStrike" kern="1200" cap="none" spc="0" baseline="0">
              <a:solidFill>
                <a:srgbClr val="000000"/>
              </a:solidFill>
              <a:latin typeface="Arial Rounded MT Bold" pitchFamily="34" charset="0"/>
              <a:ea typeface="宋体" charset="0"/>
              <a:cs typeface="Calibri" charset="0"/>
            </a:endParaRPr>
          </a:p>
        </p:txBody>
      </p:sp>
      <p:sp>
        <p:nvSpPr>
          <p:cNvPr id="142" name="矩形"/>
          <p:cNvSpPr>
            <a:spLocks/>
          </p:cNvSpPr>
          <p:nvPr/>
        </p:nvSpPr>
        <p:spPr>
          <a:xfrm>
            <a:off x="3289829" y="3785835"/>
            <a:ext cx="1227518" cy="339088"/>
          </a:xfrm>
          <a:prstGeom prst="rect">
            <a:avLst/>
          </a:prstGeom>
          <a:gradFill rotWithShape="0">
            <a:gsLst>
              <a:gs pos="0">
                <a:srgbClr val="BCBCBC">
                  <a:alpha val="100000"/>
                </a:srgbClr>
              </a:gs>
              <a:gs pos="35000">
                <a:srgbClr val="D0D0D0">
                  <a:alpha val="100000"/>
                </a:srgbClr>
              </a:gs>
              <a:gs pos="100000">
                <a:srgbClr val="EDEDED">
                  <a:alpha val="100000"/>
                </a:srgbClr>
              </a:gs>
            </a:gsLst>
            <a:lin ang="16200000" scaled="1"/>
          </a:gradFill>
          <a:ln w="9525" cap="flat" cmpd="sng">
            <a:solidFill>
              <a:srgbClr val="000000"/>
            </a:solidFill>
            <a:prstDash val="solid"/>
            <a:miter/>
          </a:ln>
          <a:effectLst>
            <a:outerShdw blurRad="40005" dist="20320" dir="5400000" algn="t" rotWithShape="0">
              <a:srgbClr val="000000">
                <a:alpha val="23529"/>
              </a:srgbClr>
            </a:outerShdw>
          </a:effectLst>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600" b="0" i="0" u="none" strike="noStrike" kern="1200" cap="none" spc="0" baseline="0">
                <a:solidFill>
                  <a:srgbClr val="000000"/>
                </a:solidFill>
                <a:latin typeface="Arial Rounded MT Bold" pitchFamily="34" charset="0"/>
                <a:ea typeface="宋体" charset="0"/>
                <a:cs typeface="Calibri" charset="0"/>
              </a:rPr>
              <a:t>Employee</a:t>
            </a:r>
            <a:endParaRPr lang="zh-CN" altLang="en-US" sz="1600" b="0" i="0" u="none" strike="noStrike" kern="1200" cap="none" spc="0" baseline="0">
              <a:solidFill>
                <a:srgbClr val="000000"/>
              </a:solidFill>
              <a:latin typeface="Arial Rounded MT Bold" pitchFamily="34" charset="0"/>
              <a:ea typeface="宋体" charset="0"/>
              <a:cs typeface="Calibri" charset="0"/>
            </a:endParaRPr>
          </a:p>
        </p:txBody>
      </p:sp>
      <p:sp>
        <p:nvSpPr>
          <p:cNvPr id="143" name="矩形"/>
          <p:cNvSpPr>
            <a:spLocks/>
          </p:cNvSpPr>
          <p:nvPr/>
        </p:nvSpPr>
        <p:spPr>
          <a:xfrm>
            <a:off x="6381767" y="3785835"/>
            <a:ext cx="1300159" cy="339088"/>
          </a:xfrm>
          <a:prstGeom prst="rect">
            <a:avLst/>
          </a:prstGeom>
          <a:gradFill rotWithShape="0">
            <a:gsLst>
              <a:gs pos="0">
                <a:srgbClr val="BCBCBC">
                  <a:alpha val="100000"/>
                </a:srgbClr>
              </a:gs>
              <a:gs pos="35000">
                <a:srgbClr val="D0D0D0">
                  <a:alpha val="100000"/>
                </a:srgbClr>
              </a:gs>
              <a:gs pos="100000">
                <a:srgbClr val="EDEDED">
                  <a:alpha val="100000"/>
                </a:srgbClr>
              </a:gs>
            </a:gsLst>
            <a:lin ang="16200000" scaled="1"/>
          </a:gradFill>
          <a:ln w="9525" cap="flat" cmpd="sng">
            <a:solidFill>
              <a:srgbClr val="000000"/>
            </a:solidFill>
            <a:prstDash val="solid"/>
            <a:miter/>
          </a:ln>
          <a:effectLst>
            <a:outerShdw blurRad="40005" dist="20320" dir="5400000" algn="t" rotWithShape="0">
              <a:srgbClr val="000000">
                <a:alpha val="23529"/>
              </a:srgbClr>
            </a:outerShdw>
          </a:effectLst>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600" b="1" i="0" u="none" strike="noStrike" kern="1200" cap="none" spc="0" baseline="0">
                <a:solidFill>
                  <a:srgbClr val="000000"/>
                </a:solidFill>
                <a:latin typeface="Arial Rounded MT Bold" pitchFamily="34" charset="0"/>
                <a:ea typeface="宋体" charset="0"/>
                <a:cs typeface="Calibri" charset="0"/>
              </a:rPr>
              <a:t>organisation</a:t>
            </a:r>
            <a:endParaRPr lang="zh-CN" altLang="en-US" sz="1600" b="1" i="0" u="none" strike="noStrike" kern="1200" cap="none" spc="0" baseline="0">
              <a:solidFill>
                <a:srgbClr val="000000"/>
              </a:solidFill>
              <a:latin typeface="Arial Rounded MT Bold" pitchFamily="34" charset="0"/>
              <a:ea typeface="宋体" charset="0"/>
              <a:cs typeface="Calibri" charset="0"/>
            </a:endParaRPr>
          </a:p>
        </p:txBody>
      </p:sp>
    </p:spTree>
    <p:extLst>
      <p:ext uri="{BB962C8B-B14F-4D97-AF65-F5344CB8AC3E}">
        <p14:creationId xmlns:p14="http://schemas.microsoft.com/office/powerpoint/2010/main" val="569915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762000" y="1981200"/>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9" name="文本框"/>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50"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51"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52" name="矩形"/>
          <p:cNvSpPr>
            <a:spLocks/>
          </p:cNvSpPr>
          <p:nvPr/>
        </p:nvSpPr>
        <p:spPr>
          <a:xfrm>
            <a:off x="3733800" y="2151727"/>
            <a:ext cx="6705599" cy="255454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0" i="0" u="none" strike="noStrike" kern="1200" cap="none" spc="0" baseline="0" dirty="0">
                <a:solidFill>
                  <a:schemeClr val="tx1"/>
                </a:solidFill>
                <a:latin typeface="Cambria Math" pitchFamily="18" charset="0"/>
                <a:ea typeface="Cambria Math" pitchFamily="18" charset="0"/>
                <a:cs typeface="Calibri" charset="0"/>
              </a:rPr>
              <a:t>Conditional Formatting – Missing          Filter – Remove                                       Formulae – Performance                            Pivot – Summary                                         Gra</a:t>
            </a:r>
            <a:r>
              <a:rPr lang="en-US" altLang="zh-CN" sz="3200" dirty="0">
                <a:latin typeface="Cambria Math" pitchFamily="18" charset="0"/>
                <a:ea typeface="Cambria Math" pitchFamily="18" charset="0"/>
                <a:cs typeface="Calibri" charset="0"/>
              </a:rPr>
              <a:t>ph</a:t>
            </a:r>
            <a:r>
              <a:rPr lang="en-US" altLang="zh-CN" sz="3200" b="0" i="0" u="none" strike="noStrike" kern="1200" cap="none" spc="0" baseline="0" dirty="0">
                <a:solidFill>
                  <a:schemeClr val="tx1"/>
                </a:solidFill>
                <a:latin typeface="Cambria Math" pitchFamily="18" charset="0"/>
                <a:ea typeface="Cambria Math" pitchFamily="18" charset="0"/>
                <a:cs typeface="Calibri" charset="0"/>
              </a:rPr>
              <a:t> – Data Visualization</a:t>
            </a:r>
            <a:endParaRPr lang="zh-CN" altLang="en-US" sz="3200" b="0" i="0" u="none" strike="noStrike" kern="1200" cap="none" spc="0" baseline="0" dirty="0">
              <a:solidFill>
                <a:schemeClr val="tx1"/>
              </a:solidFill>
              <a:latin typeface="Cambria Math" pitchFamily="18" charset="0"/>
              <a:ea typeface="Cambria Math" pitchFamily="18" charset="0"/>
              <a:cs typeface="Calibri" charset="0"/>
            </a:endParaRPr>
          </a:p>
        </p:txBody>
      </p:sp>
    </p:spTree>
    <p:extLst>
      <p:ext uri="{BB962C8B-B14F-4D97-AF65-F5344CB8AC3E}">
        <p14:creationId xmlns:p14="http://schemas.microsoft.com/office/powerpoint/2010/main" val="317081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6" name="矩形"/>
          <p:cNvSpPr>
            <a:spLocks/>
          </p:cNvSpPr>
          <p:nvPr/>
        </p:nvSpPr>
        <p:spPr>
          <a:xfrm>
            <a:off x="755332" y="1828800"/>
            <a:ext cx="10843846" cy="30060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charset="0"/>
              </a:rPr>
              <a:t>Employee dataset – Kaggle 26 Features                                     Employee ID - </a:t>
            </a:r>
            <a:r>
              <a:rPr lang="en-US" altLang="zh-CN" sz="2400" b="0" i="0" u="none" strike="noStrike" kern="1200" cap="none" spc="0" baseline="0">
                <a:solidFill>
                  <a:schemeClr val="tx1"/>
                </a:solidFill>
                <a:latin typeface="Cambria Math" pitchFamily="18" charset="0"/>
                <a:ea typeface="Cambria Math" pitchFamily="18" charset="0"/>
                <a:cs typeface="Calibri" charset="0"/>
              </a:rPr>
              <a:t>DE5B5E0E981696191474813EBC226A7F</a:t>
            </a:r>
            <a:r>
              <a:rPr lang="en-US" altLang="zh-CN" sz="3200" b="0" i="0" u="none" strike="noStrike" kern="1200" cap="none" spc="0" baseline="0">
                <a:solidFill>
                  <a:schemeClr val="tx1"/>
                </a:solidFill>
                <a:latin typeface="Cambria Math" pitchFamily="18" charset="0"/>
                <a:ea typeface="Cambria Math" pitchFamily="18" charset="0"/>
                <a:cs typeface="Calibri" charset="0"/>
              </a:rPr>
              <a:t>                     Name – Text                                                                                           Performance Level – Very High , High , Medium , Low         Gender – Male , Female                                                             Employee Ratings </a:t>
            </a:r>
            <a:endParaRPr lang="zh-CN" altLang="en-US" sz="3200" b="0" i="0" u="none" strike="noStrike" kern="1200" cap="none" spc="0" baseline="0">
              <a:solidFill>
                <a:schemeClr val="tx1"/>
              </a:solidFill>
              <a:latin typeface="Cambria Math" pitchFamily="18" charset="0"/>
              <a:ea typeface="Cambria Math" pitchFamily="18" charset="0"/>
              <a:cs typeface="Calibri" charset="0"/>
            </a:endParaRPr>
          </a:p>
        </p:txBody>
      </p:sp>
    </p:spTree>
    <p:extLst>
      <p:ext uri="{BB962C8B-B14F-4D97-AF65-F5344CB8AC3E}">
        <p14:creationId xmlns:p14="http://schemas.microsoft.com/office/powerpoint/2010/main" val="222829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6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2" name="图片"/>
          <p:cNvPicPr>
            <a:picLocks/>
          </p:cNvPicPr>
          <p:nvPr/>
        </p:nvPicPr>
        <p:blipFill>
          <a:blip r:embed="rId3" cstate="print"/>
          <a:stretch>
            <a:fillRect/>
          </a:stretch>
        </p:blipFill>
        <p:spPr>
          <a:xfrm>
            <a:off x="66675" y="3381373"/>
            <a:ext cx="2466975" cy="3419473"/>
          </a:xfrm>
          <a:prstGeom prst="rect">
            <a:avLst/>
          </a:prstGeom>
          <a:noFill/>
          <a:ln w="12700" cap="flat" cmpd="sng">
            <a:noFill/>
            <a:prstDash val="solid"/>
            <a:miter/>
          </a:ln>
        </p:spPr>
      </p:pic>
      <p:sp>
        <p:nvSpPr>
          <p:cNvPr id="163"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5" name="矩形"/>
          <p:cNvSpPr>
            <a:spLocks/>
          </p:cNvSpPr>
          <p:nvPr/>
        </p:nvSpPr>
        <p:spPr>
          <a:xfrm>
            <a:off x="2743200" y="2354703"/>
            <a:ext cx="8534019" cy="94868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66" name="矩形"/>
          <p:cNvSpPr>
            <a:spLocks/>
          </p:cNvSpPr>
          <p:nvPr/>
        </p:nvSpPr>
        <p:spPr>
          <a:xfrm>
            <a:off x="990600" y="1717928"/>
            <a:ext cx="9525000" cy="154876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0" i="0" u="none" strike="noStrike" kern="1200" cap="none" spc="0" baseline="0" dirty="0">
                <a:solidFill>
                  <a:schemeClr val="tx1"/>
                </a:solidFill>
                <a:latin typeface="Eras Medium ITC" pitchFamily="34" charset="0"/>
                <a:ea typeface="宋体" charset="0"/>
                <a:cs typeface="Calibri" charset="0"/>
              </a:rPr>
              <a:t>Performance level                                                         IFS(Z8-5,"VERY HIGH" 28 -4,"HIGH",28&gt;-3,"MED", TRUE, "LOW")</a:t>
            </a:r>
            <a:endParaRPr lang="zh-CN" altLang="en-US" sz="3200" b="0" i="0" u="none" strike="noStrike" kern="1200" cap="none" spc="0" baseline="0" dirty="0">
              <a:solidFill>
                <a:schemeClr val="tx1"/>
              </a:solidFill>
              <a:latin typeface="Eras Medium ITC" pitchFamily="34" charset="0"/>
              <a:ea typeface="宋体" charset="0"/>
              <a:cs typeface="Calibri" charset="0"/>
            </a:endParaRPr>
          </a:p>
        </p:txBody>
      </p:sp>
    </p:spTree>
    <p:extLst>
      <p:ext uri="{BB962C8B-B14F-4D97-AF65-F5344CB8AC3E}">
        <p14:creationId xmlns:p14="http://schemas.microsoft.com/office/powerpoint/2010/main" val="179464993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405</TotalTime>
  <Words>388</Words>
  <Application>Microsoft Office PowerPoint</Application>
  <PresentationFormat>Widescreen</PresentationFormat>
  <Paragraphs>70</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Pooja R</cp:lastModifiedBy>
  <cp:revision>16</cp:revision>
  <dcterms:created xsi:type="dcterms:W3CDTF">2024-03-29T15:07:22Z</dcterms:created>
  <dcterms:modified xsi:type="dcterms:W3CDTF">2024-09-09T10:38:20Z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