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4"/>
  </p:sldMasterIdLst>
  <p:notesMasterIdLst>
    <p:notesMasterId r:id="rId20"/>
  </p:notesMasterIdLst>
  <p:sldIdLst>
    <p:sldId id="279" r:id="rId5"/>
    <p:sldId id="258" r:id="rId6"/>
    <p:sldId id="283" r:id="rId7"/>
    <p:sldId id="289" r:id="rId8"/>
    <p:sldId id="290" r:id="rId9"/>
    <p:sldId id="291" r:id="rId10"/>
    <p:sldId id="292" r:id="rId11"/>
    <p:sldId id="288" r:id="rId12"/>
    <p:sldId id="280" r:id="rId13"/>
    <p:sldId id="286" r:id="rId14"/>
    <p:sldId id="281" r:id="rId15"/>
    <p:sldId id="284" r:id="rId16"/>
    <p:sldId id="282" r:id="rId17"/>
    <p:sldId id="287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a Kumari" initials="PK" lastIdx="1" clrIdx="0">
    <p:extLst>
      <p:ext uri="{19B8F6BF-5375-455C-9EA6-DF929625EA0E}">
        <p15:presenceInfo xmlns:p15="http://schemas.microsoft.com/office/powerpoint/2012/main" userId="a3c72bb02f8764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14" autoAdjust="0"/>
  </p:normalViewPr>
  <p:slideViewPr>
    <p:cSldViewPr snapToGrid="0">
      <p:cViewPr varScale="1">
        <p:scale>
          <a:sx n="113" d="100"/>
          <a:sy n="113" d="100"/>
        </p:scale>
        <p:origin x="9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072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6310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27612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4412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7225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227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71230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5718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96045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08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34205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15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12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2180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0327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766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1236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8739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5300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68426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677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  <p:sldLayoutId id="2147483842" r:id="rId19"/>
    <p:sldLayoutId id="2147483712" r:id="rId20"/>
    <p:sldLayoutId id="2147483688" r:id="rId21"/>
    <p:sldLayoutId id="2147483660" r:id="rId22"/>
    <p:sldLayoutId id="2147483661" r:id="rId23"/>
    <p:sldLayoutId id="2147483662" r:id="rId24"/>
    <p:sldLayoutId id="2147483668" r:id="rId25"/>
    <p:sldLayoutId id="2147483650" r:id="rId2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32FE-F723-203F-8A9A-FF4EAE67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820" y="477986"/>
            <a:ext cx="5811389" cy="119695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STOCK ANALYSIS AND 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PORTFOLIO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F8D92D-A8EF-B464-5E76-5B9A90867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0005-77BF-F179-F97D-5303C6F5A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0000" y="1674942"/>
            <a:ext cx="3276000" cy="360445"/>
          </a:xfrm>
        </p:spPr>
        <p:txBody>
          <a:bodyPr>
            <a:normAutofit/>
          </a:bodyPr>
          <a:lstStyle/>
          <a:p>
            <a:r>
              <a:rPr lang="en-IN" dirty="0"/>
              <a:t>Capstone Project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885124-7526-D9CA-5199-3C6A55CE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99" y="3735855"/>
            <a:ext cx="1405703" cy="21775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E7D2D2-F815-8133-796B-81CF19999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90" y="3735855"/>
            <a:ext cx="1319910" cy="21775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113CED-DCA0-60BF-599B-DAEE95F50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497" y="3735855"/>
            <a:ext cx="1405703" cy="2177582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60627-36ED-041A-8F16-8B9D1A28FF30}"/>
              </a:ext>
            </a:extLst>
          </p:cNvPr>
          <p:cNvSpPr/>
          <p:nvPr/>
        </p:nvSpPr>
        <p:spPr>
          <a:xfrm>
            <a:off x="4834398" y="2870389"/>
            <a:ext cx="1928487" cy="50351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B588A2-A3E9-CBE5-6793-D21288D61CB4}"/>
              </a:ext>
            </a:extLst>
          </p:cNvPr>
          <p:cNvSpPr/>
          <p:nvPr/>
        </p:nvSpPr>
        <p:spPr>
          <a:xfrm>
            <a:off x="8812787" y="5996644"/>
            <a:ext cx="1791997" cy="50351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/>
              <a:t>Pooja Kumari</a:t>
            </a:r>
          </a:p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6838B1-E5BA-2501-48A4-36FE55DC334D}"/>
              </a:ext>
            </a:extLst>
          </p:cNvPr>
          <p:cNvSpPr/>
          <p:nvPr/>
        </p:nvSpPr>
        <p:spPr>
          <a:xfrm>
            <a:off x="4834399" y="5996644"/>
            <a:ext cx="1928487" cy="50351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dirty="0"/>
              <a:t> </a:t>
            </a:r>
            <a:r>
              <a:rPr lang="en-IN" sz="1800" b="1" dirty="0"/>
              <a:t>Neil</a:t>
            </a:r>
          </a:p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93B8587-A83D-DC1E-2D14-BB468833D4EC}"/>
              </a:ext>
            </a:extLst>
          </p:cNvPr>
          <p:cNvSpPr/>
          <p:nvPr/>
        </p:nvSpPr>
        <p:spPr>
          <a:xfrm>
            <a:off x="992501" y="5996644"/>
            <a:ext cx="1928487" cy="50351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800" dirty="0"/>
          </a:p>
          <a:p>
            <a:pPr algn="ctr"/>
            <a:r>
              <a:rPr lang="en-IN" sz="1800" b="1" dirty="0"/>
              <a:t>Naresh Kumar</a:t>
            </a:r>
          </a:p>
          <a:p>
            <a:pPr algn="ctr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56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85185-AA16-924D-A5EF-62574D27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BB81FD-E2ED-8A6A-A448-7B855C21C73D}"/>
              </a:ext>
            </a:extLst>
          </p:cNvPr>
          <p:cNvSpPr/>
          <p:nvPr/>
        </p:nvSpPr>
        <p:spPr>
          <a:xfrm>
            <a:off x="990599" y="704132"/>
            <a:ext cx="9736667" cy="1194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FD913B-FADA-C349-AA71-642B4C331B4E}"/>
              </a:ext>
            </a:extLst>
          </p:cNvPr>
          <p:cNvCxnSpPr>
            <a:cxnSpLocks/>
          </p:cNvCxnSpPr>
          <p:nvPr/>
        </p:nvCxnSpPr>
        <p:spPr>
          <a:xfrm>
            <a:off x="5685113" y="840460"/>
            <a:ext cx="0" cy="367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180155C-4FFB-5EC9-E5B1-6AEA3411FC5E}"/>
              </a:ext>
            </a:extLst>
          </p:cNvPr>
          <p:cNvCxnSpPr/>
          <p:nvPr/>
        </p:nvCxnSpPr>
        <p:spPr>
          <a:xfrm>
            <a:off x="6073365" y="807759"/>
            <a:ext cx="1735667" cy="1184702"/>
          </a:xfrm>
          <a:prstGeom prst="bentConnector3">
            <a:avLst>
              <a:gd name="adj1" fmla="val 4951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F1AAF11-F0AF-0210-D15B-AE9307A7E9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47683" y="822632"/>
            <a:ext cx="1168401" cy="1005238"/>
          </a:xfrm>
          <a:prstGeom prst="bentConnector3">
            <a:avLst>
              <a:gd name="adj1" fmla="val 4927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A167CB68-E1C3-84B8-BD6F-0AD9E3D5D539}"/>
              </a:ext>
            </a:extLst>
          </p:cNvPr>
          <p:cNvSpPr/>
          <p:nvPr/>
        </p:nvSpPr>
        <p:spPr>
          <a:xfrm>
            <a:off x="4076446" y="4560874"/>
            <a:ext cx="3200400" cy="1017601"/>
          </a:xfrm>
          <a:prstGeom prst="flowChartAlternate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A4C51A6E-9CB0-AF5F-52A8-27198C49677E}"/>
              </a:ext>
            </a:extLst>
          </p:cNvPr>
          <p:cNvSpPr/>
          <p:nvPr/>
        </p:nvSpPr>
        <p:spPr>
          <a:xfrm>
            <a:off x="7073900" y="1734128"/>
            <a:ext cx="3200400" cy="916497"/>
          </a:xfrm>
          <a:prstGeom prst="flowChartAlternate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983B3830-A722-41B3-1FBF-BD7643B35580}"/>
              </a:ext>
            </a:extLst>
          </p:cNvPr>
          <p:cNvSpPr/>
          <p:nvPr/>
        </p:nvSpPr>
        <p:spPr>
          <a:xfrm>
            <a:off x="1468969" y="2909131"/>
            <a:ext cx="2760133" cy="1088941"/>
          </a:xfrm>
          <a:prstGeom prst="flowChartAlternate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8A427155-FEA0-B148-7F34-3F4A2CF9DAA5}"/>
              </a:ext>
            </a:extLst>
          </p:cNvPr>
          <p:cNvSpPr/>
          <p:nvPr/>
        </p:nvSpPr>
        <p:spPr>
          <a:xfrm>
            <a:off x="88898" y="1221287"/>
            <a:ext cx="3585632" cy="1528887"/>
          </a:xfrm>
          <a:prstGeom prst="flowChartAlternate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AB0F-ADC1-429A-E62E-F0D81B1F9AB8}"/>
              </a:ext>
            </a:extLst>
          </p:cNvPr>
          <p:cNvSpPr txBox="1"/>
          <p:nvPr/>
        </p:nvSpPr>
        <p:spPr>
          <a:xfrm>
            <a:off x="194733" y="1312333"/>
            <a:ext cx="3255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Bausch is the riskiest among all the stocks in other industry as well while Johnson &amp;Johnson is the least annualized risk and the only stock which is less riskier than the index among all.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F1437-0C20-9840-68ED-BB4FD9395EFD}"/>
              </a:ext>
            </a:extLst>
          </p:cNvPr>
          <p:cNvSpPr txBox="1"/>
          <p:nvPr/>
        </p:nvSpPr>
        <p:spPr>
          <a:xfrm>
            <a:off x="1547158" y="3043965"/>
            <a:ext cx="2603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Credit Suisse and Deutsche Bank show negative sharp ratio  so its better to a</a:t>
            </a:r>
            <a:r>
              <a:rPr lang="en-US" sz="1400" dirty="0"/>
              <a:t>void these stocks.</a:t>
            </a:r>
            <a:endParaRPr lang="en-IN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8521E7-3FB3-45B4-4301-16244AAF9938}"/>
              </a:ext>
            </a:extLst>
          </p:cNvPr>
          <p:cNvSpPr txBox="1"/>
          <p:nvPr/>
        </p:nvSpPr>
        <p:spPr>
          <a:xfrm>
            <a:off x="7361768" y="1990561"/>
            <a:ext cx="300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 Finance industry, all stocks are riskier than the index.</a:t>
            </a:r>
            <a:endParaRPr lang="en-IN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0B90CC-A97F-3377-8356-6A3C57E4729C}"/>
              </a:ext>
            </a:extLst>
          </p:cNvPr>
          <p:cNvSpPr txBox="1"/>
          <p:nvPr/>
        </p:nvSpPr>
        <p:spPr>
          <a:xfrm>
            <a:off x="4229102" y="4731808"/>
            <a:ext cx="2988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All the three stocks in Technology industry stocks have moderate risk.</a:t>
            </a:r>
            <a:endParaRPr lang="en-IN" sz="1400" b="1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2D54EAA-C1AD-D231-376A-691A9B9FF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1808"/>
            <a:ext cx="4011255" cy="21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BB31EFA-E671-C6C0-D0AB-8CD1D693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38" y="3819525"/>
            <a:ext cx="484852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BE5A5-5420-66EE-3DA2-EDAB6D6684A1}"/>
              </a:ext>
            </a:extLst>
          </p:cNvPr>
          <p:cNvCxnSpPr>
            <a:cxnSpLocks/>
          </p:cNvCxnSpPr>
          <p:nvPr/>
        </p:nvCxnSpPr>
        <p:spPr>
          <a:xfrm>
            <a:off x="3763430" y="1254508"/>
            <a:ext cx="13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F9864D5-2AFD-C7A5-9CB3-1097606B2D21}"/>
              </a:ext>
            </a:extLst>
          </p:cNvPr>
          <p:cNvCxnSpPr>
            <a:cxnSpLocks/>
          </p:cNvCxnSpPr>
          <p:nvPr/>
        </p:nvCxnSpPr>
        <p:spPr>
          <a:xfrm rot="5400000">
            <a:off x="3231095" y="1560093"/>
            <a:ext cx="2099912" cy="6247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D77FA7-4D31-1D1B-8A29-2939C1ADAD3C}"/>
              </a:ext>
            </a:extLst>
          </p:cNvPr>
          <p:cNvSpPr/>
          <p:nvPr/>
        </p:nvSpPr>
        <p:spPr>
          <a:xfrm>
            <a:off x="2184400" y="68402"/>
            <a:ext cx="7581900" cy="5619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CAPM-METRICS USED FOR SELECTION OF STOCKS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0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FF272-8699-26FF-2D53-694A4AD0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476E82-EC24-21B8-4750-454D9B0ED300}"/>
              </a:ext>
            </a:extLst>
          </p:cNvPr>
          <p:cNvSpPr/>
          <p:nvPr/>
        </p:nvSpPr>
        <p:spPr>
          <a:xfrm>
            <a:off x="3835397" y="93420"/>
            <a:ext cx="3657601" cy="719667"/>
          </a:xfrm>
          <a:prstGeom prst="round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EABCF-3E22-0AC9-0138-D65C82522C65}"/>
              </a:ext>
            </a:extLst>
          </p:cNvPr>
          <p:cNvSpPr txBox="1"/>
          <p:nvPr/>
        </p:nvSpPr>
        <p:spPr>
          <a:xfrm>
            <a:off x="4148663" y="160865"/>
            <a:ext cx="3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CAPM RESULTS</a:t>
            </a:r>
            <a:endParaRPr lang="en-IN" sz="32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20D4BD-AB1A-BFCB-B122-01ED6D88C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92133"/>
              </p:ext>
            </p:extLst>
          </p:nvPr>
        </p:nvGraphicFramePr>
        <p:xfrm>
          <a:off x="973667" y="973380"/>
          <a:ext cx="10418018" cy="5791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04432">
                  <a:extLst>
                    <a:ext uri="{9D8B030D-6E8A-4147-A177-3AD203B41FA5}">
                      <a16:colId xmlns:a16="http://schemas.microsoft.com/office/drawing/2014/main" val="1985830934"/>
                    </a:ext>
                  </a:extLst>
                </a:gridCol>
                <a:gridCol w="2013711">
                  <a:extLst>
                    <a:ext uri="{9D8B030D-6E8A-4147-A177-3AD203B41FA5}">
                      <a16:colId xmlns:a16="http://schemas.microsoft.com/office/drawing/2014/main" val="1483875703"/>
                    </a:ext>
                  </a:extLst>
                </a:gridCol>
                <a:gridCol w="1516790">
                  <a:extLst>
                    <a:ext uri="{9D8B030D-6E8A-4147-A177-3AD203B41FA5}">
                      <a16:colId xmlns:a16="http://schemas.microsoft.com/office/drawing/2014/main" val="1567468149"/>
                    </a:ext>
                  </a:extLst>
                </a:gridCol>
                <a:gridCol w="1474290">
                  <a:extLst>
                    <a:ext uri="{9D8B030D-6E8A-4147-A177-3AD203B41FA5}">
                      <a16:colId xmlns:a16="http://schemas.microsoft.com/office/drawing/2014/main" val="2368938799"/>
                    </a:ext>
                  </a:extLst>
                </a:gridCol>
                <a:gridCol w="1432348">
                  <a:extLst>
                    <a:ext uri="{9D8B030D-6E8A-4147-A177-3AD203B41FA5}">
                      <a16:colId xmlns:a16="http://schemas.microsoft.com/office/drawing/2014/main" val="707669776"/>
                    </a:ext>
                  </a:extLst>
                </a:gridCol>
                <a:gridCol w="1011070">
                  <a:extLst>
                    <a:ext uri="{9D8B030D-6E8A-4147-A177-3AD203B41FA5}">
                      <a16:colId xmlns:a16="http://schemas.microsoft.com/office/drawing/2014/main" val="3379324317"/>
                    </a:ext>
                  </a:extLst>
                </a:gridCol>
                <a:gridCol w="825707">
                  <a:extLst>
                    <a:ext uri="{9D8B030D-6E8A-4147-A177-3AD203B41FA5}">
                      <a16:colId xmlns:a16="http://schemas.microsoft.com/office/drawing/2014/main" val="3281577370"/>
                    </a:ext>
                  </a:extLst>
                </a:gridCol>
                <a:gridCol w="1339670">
                  <a:extLst>
                    <a:ext uri="{9D8B030D-6E8A-4147-A177-3AD203B41FA5}">
                      <a16:colId xmlns:a16="http://schemas.microsoft.com/office/drawing/2014/main" val="3432311955"/>
                    </a:ext>
                  </a:extLst>
                </a:gridCol>
              </a:tblGrid>
              <a:tr h="420693">
                <a:tc>
                  <a:txBody>
                    <a:bodyPr/>
                    <a:lstStyle/>
                    <a:p>
                      <a:r>
                        <a:rPr lang="en-IN" dirty="0"/>
                        <a:t>S. No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Stocks Name 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Annualized Returns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Cumulative Returns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Annualized Risk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Sharp Ratio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Beta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Returns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8067996"/>
                  </a:ext>
                </a:extLst>
              </a:tr>
              <a:tr h="586398">
                <a:tc>
                  <a:txBody>
                    <a:bodyPr/>
                    <a:lstStyle/>
                    <a:p>
                      <a:r>
                        <a:rPr lang="en-IN" sz="1600" b="1" dirty="0"/>
                        <a:t>1.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Technology-Amazon</a:t>
                      </a:r>
                    </a:p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35.22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1948.49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31.57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46550445"/>
                  </a:ext>
                </a:extLst>
              </a:tr>
              <a:tr h="586398">
                <a:tc>
                  <a:txBody>
                    <a:bodyPr/>
                    <a:lstStyle/>
                    <a:p>
                      <a:r>
                        <a:rPr lang="en-IN" sz="1600" b="1" dirty="0"/>
                        <a:t>2.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Technology-Apple</a:t>
                      </a:r>
                    </a:p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1047.77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28.13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94934949"/>
                  </a:ext>
                </a:extLst>
              </a:tr>
              <a:tr h="557078">
                <a:tc>
                  <a:txBody>
                    <a:bodyPr/>
                    <a:lstStyle/>
                    <a:p>
                      <a:r>
                        <a:rPr lang="en-IN" sz="1600" b="1" dirty="0"/>
                        <a:t>3.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Technology-Google</a:t>
                      </a:r>
                    </a:p>
                    <a:p>
                      <a:endParaRPr lang="en-IN" sz="1600" b="1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461.28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25.86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12.44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81692957"/>
                  </a:ext>
                </a:extLst>
              </a:tr>
              <a:tr h="322519">
                <a:tc>
                  <a:txBody>
                    <a:bodyPr/>
                    <a:lstStyle/>
                    <a:p>
                      <a:r>
                        <a:rPr lang="en-IN" sz="1600" b="1" dirty="0"/>
                        <a:t>4.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Aviation-Alaska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17.87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194.28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14.96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63389207"/>
                  </a:ext>
                </a:extLst>
              </a:tr>
              <a:tr h="322519">
                <a:tc>
                  <a:txBody>
                    <a:bodyPr/>
                    <a:lstStyle/>
                    <a:p>
                      <a:r>
                        <a:rPr lang="en-IN" sz="1600" b="1" dirty="0"/>
                        <a:t>5.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Aviation-American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51.95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16.37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11546972"/>
                  </a:ext>
                </a:extLst>
              </a:tr>
              <a:tr h="322519">
                <a:tc>
                  <a:txBody>
                    <a:bodyPr/>
                    <a:lstStyle/>
                    <a:p>
                      <a:r>
                        <a:rPr lang="en-IN" sz="1600" b="1" dirty="0"/>
                        <a:t>6.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Aviation-Hawa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116.28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47.86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37680674"/>
                  </a:ext>
                </a:extLst>
              </a:tr>
              <a:tr h="322519">
                <a:tc>
                  <a:txBody>
                    <a:bodyPr/>
                    <a:lstStyle/>
                    <a:p>
                      <a:r>
                        <a:rPr lang="en-IN" sz="1600" b="1" dirty="0"/>
                        <a:t>7.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Healthcare-J&amp;J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141.1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17.22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64496786"/>
                  </a:ext>
                </a:extLst>
              </a:tr>
              <a:tr h="322519">
                <a:tc>
                  <a:txBody>
                    <a:bodyPr/>
                    <a:lstStyle/>
                    <a:p>
                      <a:r>
                        <a:rPr lang="en-IN" sz="1600" b="1" dirty="0"/>
                        <a:t>8.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Healthcare-Merck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10.34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126.64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20.72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50869317"/>
                  </a:ext>
                </a:extLst>
              </a:tr>
              <a:tr h="322519">
                <a:tc>
                  <a:txBody>
                    <a:bodyPr/>
                    <a:lstStyle/>
                    <a:p>
                      <a:r>
                        <a:rPr lang="en-IN" sz="1600" b="1" dirty="0"/>
                        <a:t>9.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Healthcare-Bausch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11.71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-39.65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56.67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15.94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2702540"/>
                  </a:ext>
                </a:extLst>
              </a:tr>
              <a:tr h="322519">
                <a:tc>
                  <a:txBody>
                    <a:bodyPr/>
                    <a:lstStyle/>
                    <a:p>
                      <a:r>
                        <a:rPr lang="en-IN" sz="1600" b="1" dirty="0"/>
                        <a:t>10.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Finance-CS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-8.19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-76.39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35.25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16.56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43854676"/>
                  </a:ext>
                </a:extLst>
              </a:tr>
              <a:tr h="322519">
                <a:tc>
                  <a:txBody>
                    <a:bodyPr/>
                    <a:lstStyle/>
                    <a:p>
                      <a:r>
                        <a:rPr lang="en-IN" sz="1600" b="1" dirty="0"/>
                        <a:t>11.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Finance-Deutsche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-9.62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-84.03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41.87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47518747"/>
                  </a:ext>
                </a:extLst>
              </a:tr>
              <a:tr h="322519">
                <a:tc>
                  <a:txBody>
                    <a:bodyPr/>
                    <a:lstStyle/>
                    <a:p>
                      <a:r>
                        <a:rPr lang="en-IN" sz="1600" b="1" dirty="0"/>
                        <a:t>12.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Finance-Goldman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36.07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15.77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11979018"/>
                  </a:ext>
                </a:extLst>
              </a:tr>
              <a:tr h="322519">
                <a:tc>
                  <a:txBody>
                    <a:bodyPr/>
                    <a:lstStyle/>
                    <a:p>
                      <a:r>
                        <a:rPr lang="en-IN" sz="1600" b="1" dirty="0"/>
                        <a:t>13.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Index-SP500</a:t>
                      </a:r>
                      <a:endParaRPr lang="en-IN" sz="1600" b="1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193.39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17.36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</a:t>
                      </a:r>
                    </a:p>
                  </a:txBody>
                  <a:tcPr marL="6350" marR="6350" marT="6350" marB="0" anchor="b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9644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B94AA-4E7F-2AF2-B527-EF4F7614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740DE1-2B03-9D42-1C20-A388C1FE23B6}"/>
              </a:ext>
            </a:extLst>
          </p:cNvPr>
          <p:cNvSpPr/>
          <p:nvPr/>
        </p:nvSpPr>
        <p:spPr>
          <a:xfrm>
            <a:off x="3132667" y="118533"/>
            <a:ext cx="5537200" cy="65193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Recommended stocks – Volatility and Expected Return</a:t>
            </a:r>
            <a:endParaRPr lang="en-IN" b="1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8EC8D8D-8351-921A-9F20-6EC61306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" y="4080068"/>
            <a:ext cx="3552295" cy="276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D20E4788-6E44-633E-66EC-3264958D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28" y="4080068"/>
            <a:ext cx="4059239" cy="276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6BB317-8AF7-167A-527D-57B1ED1A34E5}"/>
              </a:ext>
            </a:extLst>
          </p:cNvPr>
          <p:cNvSpPr/>
          <p:nvPr/>
        </p:nvSpPr>
        <p:spPr>
          <a:xfrm>
            <a:off x="67733" y="2062355"/>
            <a:ext cx="3455601" cy="176106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Comparing Index-SP500 to beta and expected return graph Amazon Apple and Google </a:t>
            </a:r>
            <a:r>
              <a:rPr lang="en-US" dirty="0"/>
              <a:t>are not much alarming and are almost on with the index SP500. 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75BB7-ACE1-4E99-33DF-6C7B5F15D156}"/>
              </a:ext>
            </a:extLst>
          </p:cNvPr>
          <p:cNvSpPr/>
          <p:nvPr/>
        </p:nvSpPr>
        <p:spPr>
          <a:xfrm>
            <a:off x="8410393" y="2942888"/>
            <a:ext cx="3556338" cy="141732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As the tech stocks show a balanced volatility and expected returns and hence can be selected for the portfolio.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134C1C-8FB4-2F4E-DD45-4A1DC97BBDA0}"/>
              </a:ext>
            </a:extLst>
          </p:cNvPr>
          <p:cNvSpPr/>
          <p:nvPr/>
        </p:nvSpPr>
        <p:spPr>
          <a:xfrm>
            <a:off x="4080594" y="2573867"/>
            <a:ext cx="3772539" cy="12380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tech stocks give an expected return which is more than or equal to that of Index SP500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FA12B-FE51-21F9-AB39-3B66AC3C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0574"/>
              </p:ext>
            </p:extLst>
          </p:nvPr>
        </p:nvGraphicFramePr>
        <p:xfrm>
          <a:off x="8348133" y="5051931"/>
          <a:ext cx="3683000" cy="1280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52320">
                  <a:extLst>
                    <a:ext uri="{9D8B030D-6E8A-4147-A177-3AD203B41FA5}">
                      <a16:colId xmlns:a16="http://schemas.microsoft.com/office/drawing/2014/main" val="3296307084"/>
                    </a:ext>
                  </a:extLst>
                </a:gridCol>
                <a:gridCol w="870748">
                  <a:extLst>
                    <a:ext uri="{9D8B030D-6E8A-4147-A177-3AD203B41FA5}">
                      <a16:colId xmlns:a16="http://schemas.microsoft.com/office/drawing/2014/main" val="1086666955"/>
                    </a:ext>
                  </a:extLst>
                </a:gridCol>
                <a:gridCol w="1159932">
                  <a:extLst>
                    <a:ext uri="{9D8B030D-6E8A-4147-A177-3AD203B41FA5}">
                      <a16:colId xmlns:a16="http://schemas.microsoft.com/office/drawing/2014/main" val="113687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Stocks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Return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0883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Index-SP500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91214886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382B955-3F53-4C77-1EB1-AD38D3F81C7C}"/>
              </a:ext>
            </a:extLst>
          </p:cNvPr>
          <p:cNvCxnSpPr>
            <a:cxnSpLocks/>
          </p:cNvCxnSpPr>
          <p:nvPr/>
        </p:nvCxnSpPr>
        <p:spPr>
          <a:xfrm rot="5400000">
            <a:off x="2647298" y="1013425"/>
            <a:ext cx="1291888" cy="8059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5DD4971-3897-FF8F-603D-9C6D862128F1}"/>
              </a:ext>
            </a:extLst>
          </p:cNvPr>
          <p:cNvCxnSpPr>
            <a:cxnSpLocks/>
          </p:cNvCxnSpPr>
          <p:nvPr/>
        </p:nvCxnSpPr>
        <p:spPr>
          <a:xfrm rot="5400000">
            <a:off x="4657451" y="1264455"/>
            <a:ext cx="1803400" cy="8154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D29421C-BE05-E69A-70B5-3149EB3A8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1134" y="1432466"/>
            <a:ext cx="2140732" cy="8167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0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5AFC7B-0948-3C3B-4771-9121AA8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01252D-CB81-DCF6-05C8-461B962AB1A7}"/>
              </a:ext>
            </a:extLst>
          </p:cNvPr>
          <p:cNvSpPr/>
          <p:nvPr/>
        </p:nvSpPr>
        <p:spPr>
          <a:xfrm>
            <a:off x="4334935" y="16358"/>
            <a:ext cx="2133600" cy="7535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8746-E33B-01EF-CC40-390F78A887C3}"/>
              </a:ext>
            </a:extLst>
          </p:cNvPr>
          <p:cNvSpPr txBox="1"/>
          <p:nvPr/>
        </p:nvSpPr>
        <p:spPr>
          <a:xfrm>
            <a:off x="4428067" y="100736"/>
            <a:ext cx="1947335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b="1" dirty="0"/>
              <a:t>INSIGHTS</a:t>
            </a: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8AB33E7D-4614-62BA-8A76-EEB3D9AB0D13}"/>
              </a:ext>
            </a:extLst>
          </p:cNvPr>
          <p:cNvSpPr/>
          <p:nvPr/>
        </p:nvSpPr>
        <p:spPr>
          <a:xfrm>
            <a:off x="2553758" y="1185478"/>
            <a:ext cx="7467600" cy="4588783"/>
          </a:xfrm>
          <a:prstGeom prst="horizontalScroll">
            <a:avLst/>
          </a:prstGeom>
          <a:scene3d>
            <a:camera prst="perspectiveRight"/>
            <a:lightRig rig="threePt" dir="t"/>
          </a:scene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E5E73BF-2D0E-3C38-9599-BBD49DF5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-1185477"/>
            <a:ext cx="6085417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stocks like Apple, Amazon, and Google show strong positive trends, outperforming other sectors.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Aviation stocks, especially Alaska, faced a steep fall post-Covid but are recovering slowly.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care stocks like J&amp;J and Merck are stable, while Bausch struggles due to past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Finance stocks like Credit Suisse and Deutsche Bank have negative trends and are risky for investment portfolios.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E1C117-E8A8-872F-598D-B372DFEA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4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5AFC7B-0948-3C3B-4771-9121AA8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01252D-CB81-DCF6-05C8-461B962AB1A7}"/>
              </a:ext>
            </a:extLst>
          </p:cNvPr>
          <p:cNvSpPr/>
          <p:nvPr/>
        </p:nvSpPr>
        <p:spPr>
          <a:xfrm>
            <a:off x="3826934" y="49936"/>
            <a:ext cx="5181599" cy="75353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8746-E33B-01EF-CC40-390F78A887C3}"/>
              </a:ext>
            </a:extLst>
          </p:cNvPr>
          <p:cNvSpPr txBox="1"/>
          <p:nvPr/>
        </p:nvSpPr>
        <p:spPr>
          <a:xfrm>
            <a:off x="4089400" y="100736"/>
            <a:ext cx="467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RECOMMENDATIONS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30A21C84-A5B8-31B9-3A02-04CF10FEC1B7}"/>
              </a:ext>
            </a:extLst>
          </p:cNvPr>
          <p:cNvSpPr/>
          <p:nvPr/>
        </p:nvSpPr>
        <p:spPr>
          <a:xfrm>
            <a:off x="1532467" y="973666"/>
            <a:ext cx="9499600" cy="5783598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investing in Apple, Amazon and  Google for their phenomenal growth and high returns compared to other stocks.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Apple, Amazon, Google, Goldman Sachs, J&amp;J, Merck &amp; Co, and Alaska Airlines in the portfolio due to their strong positive correlation and positive trends.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Prioritize technology and healthcare sectors as they show steady growth and recovery post-Covid.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stocks with negative correlation to the index (S&amp;P 500) such as Bausch Health, Credit Suisse, and Deutsche Bank due to their risky nature.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Stay cautious of Credit Suisse and Deutsche Bank due to their clear negative trends and avoid including them in the portfolio.</a:t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19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5AFC7B-0948-3C3B-4771-9121AA8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E1C117-E8A8-872F-598D-B372DFEA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4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277D5-D206-1637-483A-4A6AE7391B44}"/>
              </a:ext>
            </a:extLst>
          </p:cNvPr>
          <p:cNvSpPr/>
          <p:nvPr/>
        </p:nvSpPr>
        <p:spPr>
          <a:xfrm>
            <a:off x="2853267" y="2967335"/>
            <a:ext cx="6874933" cy="144655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91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85303" y="1788188"/>
            <a:ext cx="8942387" cy="3403842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marL="360000" indent="-360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Helvetica Neue"/>
              </a:rPr>
              <a:t>T</a:t>
            </a:r>
            <a:r>
              <a:rPr lang="en-US" sz="1800" b="0" i="0" dirty="0">
                <a:effectLst/>
                <a:latin typeface="Helvetica Neue"/>
              </a:rPr>
              <a:t>o analyze the performance of 12 stocks and creating a portfolio of stocks based on the client’s requirements.</a:t>
            </a:r>
          </a:p>
          <a:p>
            <a:pPr marL="360000" indent="-360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Helvetica Neue"/>
              </a:rPr>
              <a:t>Identifying trends in relevant dimensions- in this case the Close price and volume traded are considered.</a:t>
            </a:r>
          </a:p>
          <a:p>
            <a:pPr marL="360000" indent="-360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Helvetica Neue"/>
              </a:rPr>
              <a:t>Determining how these trends can be applied for the creation of portfolio.</a:t>
            </a:r>
          </a:p>
          <a:p>
            <a:pPr marL="360000" indent="-360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Helvetica Neue"/>
              </a:rPr>
              <a:t>Suggestive investment strategy for the client.</a:t>
            </a:r>
          </a:p>
          <a:p>
            <a:pPr marL="360000" indent="-360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Helvetica Neue"/>
              </a:rPr>
              <a:t>Predicting the future price of the stocks in the chosen portfolio.</a:t>
            </a:r>
          </a:p>
          <a:p>
            <a:endParaRPr lang="en-US" sz="1800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078246" y="412846"/>
            <a:ext cx="3364887" cy="906419"/>
            <a:chOff x="5474391" y="-2064819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78600" y="-1960611"/>
              <a:ext cx="992450" cy="992450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74391" y="-2064819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ight Brace 5">
            <a:extLst>
              <a:ext uri="{FF2B5EF4-FFF2-40B4-BE49-F238E27FC236}">
                <a16:creationId xmlns:a16="http://schemas.microsoft.com/office/drawing/2014/main" id="{3C7072EF-20D7-AE59-68A4-420DCCDD7B49}"/>
              </a:ext>
            </a:extLst>
          </p:cNvPr>
          <p:cNvSpPr/>
          <p:nvPr/>
        </p:nvSpPr>
        <p:spPr>
          <a:xfrm>
            <a:off x="2827867" y="2726443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66858B0-0217-B916-4B3C-6CFB32571021}"/>
              </a:ext>
            </a:extLst>
          </p:cNvPr>
          <p:cNvSpPr/>
          <p:nvPr/>
        </p:nvSpPr>
        <p:spPr>
          <a:xfrm>
            <a:off x="3953933" y="378758"/>
            <a:ext cx="4284133" cy="974593"/>
          </a:xfrm>
          <a:prstGeom prst="flowChartAlternate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DF407-E6CF-CB48-F50F-BBA5ED5F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BC8BA5-7F6B-20C2-B386-994EF87A7A2C}"/>
              </a:ext>
            </a:extLst>
          </p:cNvPr>
          <p:cNvSpPr/>
          <p:nvPr/>
        </p:nvSpPr>
        <p:spPr>
          <a:xfrm>
            <a:off x="3251201" y="69268"/>
            <a:ext cx="4969932" cy="6332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AF2C6-0A04-5FB3-5E25-75E9B5CB0581}"/>
              </a:ext>
            </a:extLst>
          </p:cNvPr>
          <p:cNvSpPr txBox="1"/>
          <p:nvPr/>
        </p:nvSpPr>
        <p:spPr>
          <a:xfrm>
            <a:off x="3344335" y="144641"/>
            <a:ext cx="469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Price Trend-Actual Prices</a:t>
            </a:r>
            <a:endParaRPr lang="en-IN" sz="28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D1B5C-7E0B-3B2F-8281-47FACD545B61}"/>
              </a:ext>
            </a:extLst>
          </p:cNvPr>
          <p:cNvSpPr/>
          <p:nvPr/>
        </p:nvSpPr>
        <p:spPr>
          <a:xfrm>
            <a:off x="82487" y="1363014"/>
            <a:ext cx="4113156" cy="711201"/>
          </a:xfrm>
          <a:prstGeom prst="roundRect">
            <a:avLst>
              <a:gd name="adj" fmla="val 2225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2D214-E208-098A-ECFB-7CFFFDD4F65D}"/>
              </a:ext>
            </a:extLst>
          </p:cNvPr>
          <p:cNvSpPr/>
          <p:nvPr/>
        </p:nvSpPr>
        <p:spPr>
          <a:xfrm>
            <a:off x="27988" y="2276129"/>
            <a:ext cx="4713343" cy="633286"/>
          </a:xfrm>
          <a:prstGeom prst="roundRect">
            <a:avLst>
              <a:gd name="adj" fmla="val 2412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2017-18 there are ups and downs until March 2020.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3C1D8A-E5B5-4CC9-9E2D-19EEBB970515}"/>
              </a:ext>
            </a:extLst>
          </p:cNvPr>
          <p:cNvSpPr/>
          <p:nvPr/>
        </p:nvSpPr>
        <p:spPr>
          <a:xfrm>
            <a:off x="44219" y="3050231"/>
            <a:ext cx="5039310" cy="62782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16448-3FF2-E554-D6A1-686717880934}"/>
              </a:ext>
            </a:extLst>
          </p:cNvPr>
          <p:cNvSpPr/>
          <p:nvPr/>
        </p:nvSpPr>
        <p:spPr>
          <a:xfrm>
            <a:off x="50653" y="3788607"/>
            <a:ext cx="5207147" cy="1011993"/>
          </a:xfrm>
          <a:prstGeom prst="roundRect">
            <a:avLst>
              <a:gd name="adj" fmla="val 20394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be attributed to the Covid outbreak by which the top and bottom lines of all the companies in aviation industry invariably were hit badly.</a:t>
            </a:r>
          </a:p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23DB3-1FD3-3B26-AF95-454F14527AC8}"/>
              </a:ext>
            </a:extLst>
          </p:cNvPr>
          <p:cNvSpPr txBox="1"/>
          <p:nvPr/>
        </p:nvSpPr>
        <p:spPr>
          <a:xfrm>
            <a:off x="95722" y="1390674"/>
            <a:ext cx="3996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three stocks in the aviation sector had an increasing trend until 2017-18.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700DB-482D-E16A-5166-9A42DFAA5F26}"/>
              </a:ext>
            </a:extLst>
          </p:cNvPr>
          <p:cNvSpPr txBox="1"/>
          <p:nvPr/>
        </p:nvSpPr>
        <p:spPr>
          <a:xfrm>
            <a:off x="142286" y="3093278"/>
            <a:ext cx="4742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March 2020, the steep fall in prices could be noticed.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4A3704-ECCD-BEB5-4711-43AE455ED732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3874795" y="1133530"/>
            <a:ext cx="905934" cy="264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43FC98C-1AE2-1E0B-7490-0EEFBE2DFA9C}"/>
              </a:ext>
            </a:extLst>
          </p:cNvPr>
          <p:cNvSpPr/>
          <p:nvPr/>
        </p:nvSpPr>
        <p:spPr>
          <a:xfrm>
            <a:off x="406400" y="481735"/>
            <a:ext cx="2362200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0B6C2-37DD-8E6A-0D26-4DC05B1236D5}"/>
              </a:ext>
            </a:extLst>
          </p:cNvPr>
          <p:cNvSpPr txBox="1"/>
          <p:nvPr/>
        </p:nvSpPr>
        <p:spPr>
          <a:xfrm>
            <a:off x="388320" y="514770"/>
            <a:ext cx="209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Aviation  Sector: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8FEC4F7-A79C-B736-9182-616FE49E36AD}"/>
              </a:ext>
            </a:extLst>
          </p:cNvPr>
          <p:cNvSpPr/>
          <p:nvPr/>
        </p:nvSpPr>
        <p:spPr>
          <a:xfrm>
            <a:off x="82487" y="4941416"/>
            <a:ext cx="5207147" cy="66992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March, there exists a small but positive trend in the prices of all the stocks.</a:t>
            </a:r>
          </a:p>
          <a:p>
            <a:pPr algn="ctr"/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24691A5-899A-F539-E861-C79590DC22B8}"/>
              </a:ext>
            </a:extLst>
          </p:cNvPr>
          <p:cNvSpPr/>
          <p:nvPr/>
        </p:nvSpPr>
        <p:spPr>
          <a:xfrm>
            <a:off x="72207" y="5752156"/>
            <a:ext cx="5312593" cy="765729"/>
          </a:xfrm>
          <a:prstGeom prst="roundRect">
            <a:avLst>
              <a:gd name="adj" fmla="val 25513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stocks behave in sink with the index SP500 from March 2020 onwards.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A2D1293-693D-1C48-5F52-416F4371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40" y="966367"/>
            <a:ext cx="5249331" cy="338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1A95233C-16BE-EF5D-CF73-D03652E9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68" y="4404963"/>
            <a:ext cx="5249331" cy="241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AFBC705-6DE8-ACC8-1ECD-FB1E13ADB5D8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4056849" y="1401609"/>
            <a:ext cx="1875646" cy="5066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C20DA0C-54DE-20BB-07AF-3801F8709B05}"/>
              </a:ext>
            </a:extLst>
          </p:cNvPr>
          <p:cNvCxnSpPr>
            <a:cxnSpLocks/>
          </p:cNvCxnSpPr>
          <p:nvPr/>
        </p:nvCxnSpPr>
        <p:spPr>
          <a:xfrm rot="5400000">
            <a:off x="4250798" y="1610661"/>
            <a:ext cx="2563110" cy="897643"/>
          </a:xfrm>
          <a:prstGeom prst="bentConnector3">
            <a:avLst>
              <a:gd name="adj1" fmla="val 10087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81245D2-8341-1CC7-92E0-2D06FD5C90F7}"/>
              </a:ext>
            </a:extLst>
          </p:cNvPr>
          <p:cNvCxnSpPr>
            <a:cxnSpLocks/>
          </p:cNvCxnSpPr>
          <p:nvPr/>
        </p:nvCxnSpPr>
        <p:spPr>
          <a:xfrm rot="5400000">
            <a:off x="4013709" y="1997083"/>
            <a:ext cx="3508661" cy="962601"/>
          </a:xfrm>
          <a:prstGeom prst="bentConnector3">
            <a:avLst>
              <a:gd name="adj1" fmla="val 1016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E9565A4-BE4C-E53A-F32E-816C22346998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3584487" y="2373009"/>
            <a:ext cx="4608516" cy="11982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AFF6F27-7AFB-8DAF-AFB8-548C18D9DB9B}"/>
              </a:ext>
            </a:extLst>
          </p:cNvPr>
          <p:cNvCxnSpPr>
            <a:cxnSpLocks/>
          </p:cNvCxnSpPr>
          <p:nvPr/>
        </p:nvCxnSpPr>
        <p:spPr>
          <a:xfrm rot="5400000">
            <a:off x="3395787" y="2796610"/>
            <a:ext cx="5357092" cy="1319730"/>
          </a:xfrm>
          <a:prstGeom prst="bentConnector3">
            <a:avLst>
              <a:gd name="adj1" fmla="val 9978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9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DF407-E6CF-CB48-F50F-BBA5ED5F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BC8BA5-7F6B-20C2-B386-994EF87A7A2C}"/>
              </a:ext>
            </a:extLst>
          </p:cNvPr>
          <p:cNvSpPr/>
          <p:nvPr/>
        </p:nvSpPr>
        <p:spPr>
          <a:xfrm>
            <a:off x="2688165" y="70574"/>
            <a:ext cx="6405035" cy="91156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AF2C6-0A04-5FB3-5E25-75E9B5CB0581}"/>
              </a:ext>
            </a:extLst>
          </p:cNvPr>
          <p:cNvSpPr txBox="1"/>
          <p:nvPr/>
        </p:nvSpPr>
        <p:spPr>
          <a:xfrm>
            <a:off x="2688165" y="194795"/>
            <a:ext cx="6786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Price Trend-Actual Prices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D1B5C-7E0B-3B2F-8281-47FACD545B61}"/>
              </a:ext>
            </a:extLst>
          </p:cNvPr>
          <p:cNvSpPr/>
          <p:nvPr/>
        </p:nvSpPr>
        <p:spPr>
          <a:xfrm>
            <a:off x="2152031" y="1859450"/>
            <a:ext cx="4478863" cy="1507031"/>
          </a:xfrm>
          <a:prstGeom prst="roundRect">
            <a:avLst>
              <a:gd name="adj" fmla="val 2225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2D214-E208-098A-ECFB-7CFFFDD4F65D}"/>
              </a:ext>
            </a:extLst>
          </p:cNvPr>
          <p:cNvSpPr/>
          <p:nvPr/>
        </p:nvSpPr>
        <p:spPr>
          <a:xfrm>
            <a:off x="8551333" y="3907938"/>
            <a:ext cx="3191934" cy="911560"/>
          </a:xfrm>
          <a:prstGeom prst="roundRect">
            <a:avLst>
              <a:gd name="adj" fmla="val 2412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 &amp; Johnson and Merck grow steadily. 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3C1D8A-E5B5-4CC9-9E2D-19EEBB970515}"/>
              </a:ext>
            </a:extLst>
          </p:cNvPr>
          <p:cNvSpPr/>
          <p:nvPr/>
        </p:nvSpPr>
        <p:spPr>
          <a:xfrm>
            <a:off x="7484532" y="5118525"/>
            <a:ext cx="4343399" cy="119511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23DB3-1FD3-3B26-AF95-454F14527AC8}"/>
              </a:ext>
            </a:extLst>
          </p:cNvPr>
          <p:cNvSpPr txBox="1"/>
          <p:nvPr/>
        </p:nvSpPr>
        <p:spPr>
          <a:xfrm>
            <a:off x="2228378" y="1938662"/>
            <a:ext cx="44501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Bausch started low, reached its peak in mid 2015 followed by a very steep fall through 2016. The charges of inappropriate accounting led Bausch to suffer this fall. Bausch also has a huge debt burden, which compounded the problem.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700DB-482D-E16A-5166-9A42DFAA5F26}"/>
              </a:ext>
            </a:extLst>
          </p:cNvPr>
          <p:cNvSpPr txBox="1"/>
          <p:nvPr/>
        </p:nvSpPr>
        <p:spPr>
          <a:xfrm>
            <a:off x="7484532" y="5164667"/>
            <a:ext cx="4105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 &amp; Johnson is found to be one of the companies that recovered swiftly after the Covid outbreak followed by Merck while Bausch is yet to recover. </a:t>
            </a:r>
          </a:p>
          <a:p>
            <a:endParaRPr lang="en-IN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4A3704-ECCD-BEB5-4711-43AE455ED732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5959973" y="1652814"/>
            <a:ext cx="1631073" cy="2892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87DA93C-E293-0210-ACE7-6D73F9DDD604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6646274" y="2458658"/>
            <a:ext cx="3381589" cy="4285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FFBB0-536F-4538-C559-5EB3D52BC4A9}"/>
              </a:ext>
            </a:extLst>
          </p:cNvPr>
          <p:cNvCxnSpPr>
            <a:cxnSpLocks/>
          </p:cNvCxnSpPr>
          <p:nvPr/>
        </p:nvCxnSpPr>
        <p:spPr>
          <a:xfrm>
            <a:off x="7645400" y="1049867"/>
            <a:ext cx="63498" cy="4063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8C2FFF87-5CD2-0EC5-6BBF-BE82D7A3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5" y="3492396"/>
            <a:ext cx="5756803" cy="326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33C6F05-8BB5-657B-5282-BE58FD671D73}"/>
              </a:ext>
            </a:extLst>
          </p:cNvPr>
          <p:cNvSpPr/>
          <p:nvPr/>
        </p:nvSpPr>
        <p:spPr>
          <a:xfrm>
            <a:off x="211666" y="935669"/>
            <a:ext cx="2362195" cy="59679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 sector: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27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DF407-E6CF-CB48-F50F-BBA5ED5F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BC8BA5-7F6B-20C2-B386-994EF87A7A2C}"/>
              </a:ext>
            </a:extLst>
          </p:cNvPr>
          <p:cNvSpPr/>
          <p:nvPr/>
        </p:nvSpPr>
        <p:spPr>
          <a:xfrm>
            <a:off x="2353734" y="84076"/>
            <a:ext cx="7255933" cy="83099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AF2C6-0A04-5FB3-5E25-75E9B5CB0581}"/>
              </a:ext>
            </a:extLst>
          </p:cNvPr>
          <p:cNvSpPr txBox="1"/>
          <p:nvPr/>
        </p:nvSpPr>
        <p:spPr>
          <a:xfrm>
            <a:off x="2446867" y="69609"/>
            <a:ext cx="706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Price Trend-Actual Prices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D1B5C-7E0B-3B2F-8281-47FACD545B61}"/>
              </a:ext>
            </a:extLst>
          </p:cNvPr>
          <p:cNvSpPr/>
          <p:nvPr/>
        </p:nvSpPr>
        <p:spPr>
          <a:xfrm>
            <a:off x="739948" y="2264767"/>
            <a:ext cx="3098801" cy="1134443"/>
          </a:xfrm>
          <a:prstGeom prst="roundRect">
            <a:avLst>
              <a:gd name="adj" fmla="val 2225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three stocks show a clear uptrend, Amazon being the mostly sough after.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2D214-E208-098A-ECFB-7CFFFDD4F65D}"/>
              </a:ext>
            </a:extLst>
          </p:cNvPr>
          <p:cNvSpPr/>
          <p:nvPr/>
        </p:nvSpPr>
        <p:spPr>
          <a:xfrm>
            <a:off x="4597398" y="2317669"/>
            <a:ext cx="3191934" cy="1028640"/>
          </a:xfrm>
          <a:prstGeom prst="roundRect">
            <a:avLst>
              <a:gd name="adj" fmla="val 2412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growth of Amazon is phenomenal while Apple is progressing steadily.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3C1D8A-E5B5-4CC9-9E2D-19EEBB970515}"/>
              </a:ext>
            </a:extLst>
          </p:cNvPr>
          <p:cNvSpPr/>
          <p:nvPr/>
        </p:nvSpPr>
        <p:spPr>
          <a:xfrm>
            <a:off x="6343116" y="3641585"/>
            <a:ext cx="3733795" cy="128928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was at the top in the beginning of the period but from 2018 onwards the prices have fallen below Amazon.</a:t>
            </a: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16448-3FF2-E554-D6A1-686717880934}"/>
              </a:ext>
            </a:extLst>
          </p:cNvPr>
          <p:cNvSpPr/>
          <p:nvPr/>
        </p:nvSpPr>
        <p:spPr>
          <a:xfrm>
            <a:off x="8906932" y="5083442"/>
            <a:ext cx="3191934" cy="1164958"/>
          </a:xfrm>
          <a:prstGeom prst="roundRect">
            <a:avLst>
              <a:gd name="adj" fmla="val 20394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levels among these stocks vary widely. Apple’s prices are the lowest and hence traded more than Google</a:t>
            </a:r>
          </a:p>
          <a:p>
            <a:pPr algn="ctr"/>
            <a:endParaRPr lang="en-US" sz="1600" dirty="0">
              <a:latin typeface="Helvetica Neue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4A3704-ECCD-BEB5-4711-43AE455ED732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2984892" y="1783400"/>
            <a:ext cx="1902446" cy="1947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87DA93C-E293-0210-ACE7-6D73F9DDD604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3575104" y="1809695"/>
            <a:ext cx="1849856" cy="1947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F4C5F54-9ABB-1B1B-6425-2937167CC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26255" y="2158443"/>
            <a:ext cx="4101310" cy="17486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FFBB0-536F-4538-C559-5EB3D52BC4A9}"/>
              </a:ext>
            </a:extLst>
          </p:cNvPr>
          <p:cNvCxnSpPr>
            <a:cxnSpLocks/>
          </p:cNvCxnSpPr>
          <p:nvPr/>
        </p:nvCxnSpPr>
        <p:spPr>
          <a:xfrm>
            <a:off x="8801098" y="982134"/>
            <a:ext cx="0" cy="2659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CB57E4C8-5C1C-B598-AABF-854808C6694D}"/>
              </a:ext>
            </a:extLst>
          </p:cNvPr>
          <p:cNvSpPr/>
          <p:nvPr/>
        </p:nvSpPr>
        <p:spPr>
          <a:xfrm>
            <a:off x="169334" y="777494"/>
            <a:ext cx="2412998" cy="83099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 sector:</a:t>
            </a:r>
          </a:p>
          <a:p>
            <a:pPr algn="ctr"/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E53CD8-C16B-DE6B-F6BD-D68DD0A83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" y="3794158"/>
            <a:ext cx="5501026" cy="306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2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DF407-E6CF-CB48-F50F-BBA5ED5F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BC8BA5-7F6B-20C2-B386-994EF87A7A2C}"/>
              </a:ext>
            </a:extLst>
          </p:cNvPr>
          <p:cNvSpPr/>
          <p:nvPr/>
        </p:nvSpPr>
        <p:spPr>
          <a:xfrm>
            <a:off x="3251201" y="69268"/>
            <a:ext cx="4969932" cy="6332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AF2C6-0A04-5FB3-5E25-75E9B5CB0581}"/>
              </a:ext>
            </a:extLst>
          </p:cNvPr>
          <p:cNvSpPr txBox="1"/>
          <p:nvPr/>
        </p:nvSpPr>
        <p:spPr>
          <a:xfrm>
            <a:off x="3344335" y="144641"/>
            <a:ext cx="521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Price Trend-Actual Prices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D1B5C-7E0B-3B2F-8281-47FACD545B61}"/>
              </a:ext>
            </a:extLst>
          </p:cNvPr>
          <p:cNvSpPr/>
          <p:nvPr/>
        </p:nvSpPr>
        <p:spPr>
          <a:xfrm>
            <a:off x="94845" y="2218583"/>
            <a:ext cx="4311713" cy="711201"/>
          </a:xfrm>
          <a:prstGeom prst="roundRect">
            <a:avLst>
              <a:gd name="adj" fmla="val 2225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variation in price level between Goldman Sachs and the other two stocks.</a:t>
            </a:r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2D214-E208-098A-ECFB-7CFFFDD4F65D}"/>
              </a:ext>
            </a:extLst>
          </p:cNvPr>
          <p:cNvSpPr/>
          <p:nvPr/>
        </p:nvSpPr>
        <p:spPr>
          <a:xfrm>
            <a:off x="7315057" y="1940898"/>
            <a:ext cx="4713343" cy="633286"/>
          </a:xfrm>
          <a:prstGeom prst="roundRect">
            <a:avLst>
              <a:gd name="adj" fmla="val 2412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Helvetica Neue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March 2020, the steep fall in prices could be noticed. 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3C1D8A-E5B5-4CC9-9E2D-19EEBB970515}"/>
              </a:ext>
            </a:extLst>
          </p:cNvPr>
          <p:cNvSpPr/>
          <p:nvPr/>
        </p:nvSpPr>
        <p:spPr>
          <a:xfrm>
            <a:off x="203941" y="3322746"/>
            <a:ext cx="5039310" cy="8573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Suisse and Deutsche Bank show a clear negative trend while the Goldman is bumpy but overall positive.</a:t>
            </a: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16448-3FF2-E554-D6A1-686717880934}"/>
              </a:ext>
            </a:extLst>
          </p:cNvPr>
          <p:cNvSpPr/>
          <p:nvPr/>
        </p:nvSpPr>
        <p:spPr>
          <a:xfrm>
            <a:off x="6890008" y="2653324"/>
            <a:ext cx="5207147" cy="1011993"/>
          </a:xfrm>
          <a:prstGeom prst="roundRect">
            <a:avLst>
              <a:gd name="adj" fmla="val 20394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be attributed to the Covid outbreak by which the top and bottom lines of all the companies in aviation industry invariably were hit badly.</a:t>
            </a:r>
          </a:p>
          <a:p>
            <a:pPr algn="ctr"/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4A3704-ECCD-BEB5-4711-43AE455ED732}"/>
              </a:ext>
            </a:extLst>
          </p:cNvPr>
          <p:cNvCxnSpPr>
            <a:cxnSpLocks/>
          </p:cNvCxnSpPr>
          <p:nvPr/>
        </p:nvCxnSpPr>
        <p:spPr>
          <a:xfrm rot="5400000">
            <a:off x="2744285" y="1372073"/>
            <a:ext cx="1425726" cy="168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43FC98C-1AE2-1E0B-7490-0EEFBE2DFA9C}"/>
              </a:ext>
            </a:extLst>
          </p:cNvPr>
          <p:cNvSpPr/>
          <p:nvPr/>
        </p:nvSpPr>
        <p:spPr>
          <a:xfrm>
            <a:off x="406400" y="481735"/>
            <a:ext cx="2362200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0B6C2-37DD-8E6A-0D26-4DC05B1236D5}"/>
              </a:ext>
            </a:extLst>
          </p:cNvPr>
          <p:cNvSpPr txBox="1"/>
          <p:nvPr/>
        </p:nvSpPr>
        <p:spPr>
          <a:xfrm>
            <a:off x="364779" y="514769"/>
            <a:ext cx="2092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Finance  sector: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8FEC4F7-A79C-B736-9182-616FE49E36AD}"/>
              </a:ext>
            </a:extLst>
          </p:cNvPr>
          <p:cNvSpPr/>
          <p:nvPr/>
        </p:nvSpPr>
        <p:spPr>
          <a:xfrm>
            <a:off x="918930" y="4656675"/>
            <a:ext cx="5207147" cy="66992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March, the recovery of Goldman is in line with the index but hasn’t yet reached the pre-covid levels.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C20DA0C-54DE-20BB-07AF-3801F8709B05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3920449" y="1444202"/>
            <a:ext cx="2557366" cy="1074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81245D2-8341-1CC7-92E0-2D06FD5C90F7}"/>
              </a:ext>
            </a:extLst>
          </p:cNvPr>
          <p:cNvCxnSpPr>
            <a:cxnSpLocks/>
          </p:cNvCxnSpPr>
          <p:nvPr/>
        </p:nvCxnSpPr>
        <p:spPr>
          <a:xfrm rot="5400000">
            <a:off x="7411639" y="1376789"/>
            <a:ext cx="112821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E9565A4-BE4C-E53A-F32E-816C22346998}"/>
              </a:ext>
            </a:extLst>
          </p:cNvPr>
          <p:cNvCxnSpPr>
            <a:cxnSpLocks/>
          </p:cNvCxnSpPr>
          <p:nvPr/>
        </p:nvCxnSpPr>
        <p:spPr>
          <a:xfrm rot="5400000">
            <a:off x="3935337" y="2249881"/>
            <a:ext cx="3951597" cy="859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AFF6F27-7AFB-8DAF-AFB8-548C18D9DB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75854" y="1428967"/>
            <a:ext cx="1950770" cy="49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FEFF5B50-EDB4-9F01-BF9D-536C6FBE4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67" y="3744457"/>
            <a:ext cx="5166038" cy="306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6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DF407-E6CF-CB48-F50F-BBA5ED5F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BC8BA5-7F6B-20C2-B386-994EF87A7A2C}"/>
              </a:ext>
            </a:extLst>
          </p:cNvPr>
          <p:cNvSpPr/>
          <p:nvPr/>
        </p:nvSpPr>
        <p:spPr>
          <a:xfrm>
            <a:off x="2356444" y="60638"/>
            <a:ext cx="7227823" cy="6332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AF2C6-0A04-5FB3-5E25-75E9B5CB0581}"/>
              </a:ext>
            </a:extLst>
          </p:cNvPr>
          <p:cNvSpPr txBox="1"/>
          <p:nvPr/>
        </p:nvSpPr>
        <p:spPr>
          <a:xfrm>
            <a:off x="2607733" y="144641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Relative Strength index of Stock prices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D1B5C-7E0B-3B2F-8281-47FACD545B61}"/>
              </a:ext>
            </a:extLst>
          </p:cNvPr>
          <p:cNvSpPr/>
          <p:nvPr/>
        </p:nvSpPr>
        <p:spPr>
          <a:xfrm>
            <a:off x="82487" y="1363014"/>
            <a:ext cx="4113156" cy="711201"/>
          </a:xfrm>
          <a:prstGeom prst="roundRect">
            <a:avLst>
              <a:gd name="adj" fmla="val 2225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2D214-E208-098A-ECFB-7CFFFDD4F65D}"/>
              </a:ext>
            </a:extLst>
          </p:cNvPr>
          <p:cNvSpPr/>
          <p:nvPr/>
        </p:nvSpPr>
        <p:spPr>
          <a:xfrm>
            <a:off x="44582" y="2558990"/>
            <a:ext cx="4713343" cy="835200"/>
          </a:xfrm>
          <a:prstGeom prst="roundRect">
            <a:avLst>
              <a:gd name="adj" fmla="val 2412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Suisse and Deutsche Bank show a clear negative trend while the Goldman is bumpy but overall positive.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3C1D8A-E5B5-4CC9-9E2D-19EEBB970515}"/>
              </a:ext>
            </a:extLst>
          </p:cNvPr>
          <p:cNvSpPr/>
          <p:nvPr/>
        </p:nvSpPr>
        <p:spPr>
          <a:xfrm>
            <a:off x="69621" y="3751941"/>
            <a:ext cx="5039310" cy="62782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March 2020, the steep fall in prices could be noticed. </a:t>
            </a: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16448-3FF2-E554-D6A1-686717880934}"/>
              </a:ext>
            </a:extLst>
          </p:cNvPr>
          <p:cNvSpPr/>
          <p:nvPr/>
        </p:nvSpPr>
        <p:spPr>
          <a:xfrm>
            <a:off x="68182" y="5383824"/>
            <a:ext cx="5207147" cy="1011993"/>
          </a:xfrm>
          <a:prstGeom prst="roundRect">
            <a:avLst>
              <a:gd name="adj" fmla="val 20394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and Google show a clear positive trend while the Apple is bumpy but overall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23DB3-1FD3-3B26-AF95-454F14527AC8}"/>
              </a:ext>
            </a:extLst>
          </p:cNvPr>
          <p:cNvSpPr txBox="1"/>
          <p:nvPr/>
        </p:nvSpPr>
        <p:spPr>
          <a:xfrm>
            <a:off x="95722" y="1390674"/>
            <a:ext cx="3996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variation in price level between Goldman Sachs and the other two stocks.</a:t>
            </a:r>
          </a:p>
          <a:p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4A3704-ECCD-BEB5-4711-43AE455ED732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3844087" y="1092301"/>
            <a:ext cx="977871" cy="274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8FEC4F7-A79C-B736-9182-616FE49E36AD}"/>
              </a:ext>
            </a:extLst>
          </p:cNvPr>
          <p:cNvSpPr/>
          <p:nvPr/>
        </p:nvSpPr>
        <p:spPr>
          <a:xfrm>
            <a:off x="71077" y="4534601"/>
            <a:ext cx="5204252" cy="6943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March, the recovery of Goldman is in line with the index but hasn’t yet reached the pre-covid levels.</a:t>
            </a:r>
            <a:endParaRPr lang="en-IN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AFBC705-6DE8-ACC8-1ECD-FB1E13ADB5D8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868773" y="1629895"/>
            <a:ext cx="2235847" cy="4575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C20DA0C-54DE-20BB-07AF-3801F8709B05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3609657" y="2406417"/>
            <a:ext cx="4141050" cy="8097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81245D2-8341-1CC7-92E0-2D06FD5C90F7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224813" y="2791259"/>
            <a:ext cx="5149078" cy="10480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EC2699E5-944F-6110-30C1-18D0ACD2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86" y="2252448"/>
            <a:ext cx="5704226" cy="458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C8D9510-D02D-2F62-7C40-8AA6203BAF1B}"/>
              </a:ext>
            </a:extLst>
          </p:cNvPr>
          <p:cNvCxnSpPr>
            <a:endCxn id="9" idx="3"/>
          </p:cNvCxnSpPr>
          <p:nvPr/>
        </p:nvCxnSpPr>
        <p:spPr>
          <a:xfrm rot="5400000">
            <a:off x="3680248" y="2158100"/>
            <a:ext cx="3336436" cy="4790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4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DF407-E6CF-CB48-F50F-BBA5ED5F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BC8BA5-7F6B-20C2-B386-994EF87A7A2C}"/>
              </a:ext>
            </a:extLst>
          </p:cNvPr>
          <p:cNvSpPr/>
          <p:nvPr/>
        </p:nvSpPr>
        <p:spPr>
          <a:xfrm>
            <a:off x="2290233" y="110345"/>
            <a:ext cx="7611534" cy="83099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AF2C6-0A04-5FB3-5E25-75E9B5CB0581}"/>
              </a:ext>
            </a:extLst>
          </p:cNvPr>
          <p:cNvSpPr txBox="1"/>
          <p:nvPr/>
        </p:nvSpPr>
        <p:spPr>
          <a:xfrm>
            <a:off x="2290233" y="184026"/>
            <a:ext cx="714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CORRELATION OF PRICE OF STOCKS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145B51-EC8D-71E0-0C87-E7673E39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8940"/>
            <a:ext cx="5229111" cy="37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D1B5C-7E0B-3B2F-8281-47FACD545B61}"/>
              </a:ext>
            </a:extLst>
          </p:cNvPr>
          <p:cNvSpPr/>
          <p:nvPr/>
        </p:nvSpPr>
        <p:spPr>
          <a:xfrm>
            <a:off x="1014355" y="1532466"/>
            <a:ext cx="3098801" cy="1363133"/>
          </a:xfrm>
          <a:prstGeom prst="roundRect">
            <a:avLst>
              <a:gd name="adj" fmla="val 2225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2D214-E208-098A-ECFB-7CFFFDD4F65D}"/>
              </a:ext>
            </a:extLst>
          </p:cNvPr>
          <p:cNvSpPr/>
          <p:nvPr/>
        </p:nvSpPr>
        <p:spPr>
          <a:xfrm>
            <a:off x="5229111" y="1854319"/>
            <a:ext cx="3191934" cy="1363133"/>
          </a:xfrm>
          <a:prstGeom prst="roundRect">
            <a:avLst>
              <a:gd name="adj" fmla="val 2412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Helvetica Neue"/>
            </a:endParaRPr>
          </a:p>
          <a:p>
            <a:pPr algn="ctr"/>
            <a:r>
              <a:rPr lang="en-US" sz="1600" dirty="0">
                <a:latin typeface="Helvetica Neue"/>
              </a:rPr>
              <a:t>Stocks with Negative Correlation (0 to -1): Bausch Health, Credit Suisse, Deutsche Bank.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3C1D8A-E5B5-4CC9-9E2D-19EEBB970515}"/>
              </a:ext>
            </a:extLst>
          </p:cNvPr>
          <p:cNvSpPr/>
          <p:nvPr/>
        </p:nvSpPr>
        <p:spPr>
          <a:xfrm>
            <a:off x="7332132" y="3429000"/>
            <a:ext cx="2937933" cy="119511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16448-3FF2-E554-D6A1-686717880934}"/>
              </a:ext>
            </a:extLst>
          </p:cNvPr>
          <p:cNvSpPr/>
          <p:nvPr/>
        </p:nvSpPr>
        <p:spPr>
          <a:xfrm>
            <a:off x="8906932" y="4945391"/>
            <a:ext cx="3191934" cy="1590876"/>
          </a:xfrm>
          <a:prstGeom prst="roundRect">
            <a:avLst>
              <a:gd name="adj" fmla="val 20394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/>
            </a:endParaRPr>
          </a:p>
          <a:p>
            <a:pPr algn="ctr"/>
            <a:r>
              <a:rPr lang="en-US" sz="1600" dirty="0">
                <a:latin typeface="Helvetica Neue"/>
              </a:rPr>
              <a:t>Ideally, the stocks that have negative correlation with the Index (S&amp;P 500) should be avoided in the portfolio since they may prove to be very risky.</a:t>
            </a:r>
          </a:p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23DB3-1FD3-3B26-AF95-454F14527AC8}"/>
              </a:ext>
            </a:extLst>
          </p:cNvPr>
          <p:cNvSpPr txBox="1"/>
          <p:nvPr/>
        </p:nvSpPr>
        <p:spPr>
          <a:xfrm>
            <a:off x="1154055" y="1523880"/>
            <a:ext cx="2819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/>
              </a:rPr>
              <a:t>Stocks with Strong Positive Correlation (0.6 to 1): Apple, Amazon, Google, Goldman Sachs, J&amp;J, Merck &amp; Co &amp; Alaska.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700DB-482D-E16A-5166-9A42DFAA5F26}"/>
              </a:ext>
            </a:extLst>
          </p:cNvPr>
          <p:cNvSpPr txBox="1"/>
          <p:nvPr/>
        </p:nvSpPr>
        <p:spPr>
          <a:xfrm>
            <a:off x="7399867" y="3458790"/>
            <a:ext cx="2802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/>
              </a:rPr>
              <a:t>Stocks with Weak Positive Correlation (0 to 0.6): American Airlines, Hawaiian Holdings.</a:t>
            </a:r>
          </a:p>
          <a:p>
            <a:endParaRPr lang="en-IN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4A3704-ECCD-BEB5-4711-43AE455ED732}"/>
              </a:ext>
            </a:extLst>
          </p:cNvPr>
          <p:cNvCxnSpPr>
            <a:endCxn id="7" idx="3"/>
          </p:cNvCxnSpPr>
          <p:nvPr/>
        </p:nvCxnSpPr>
        <p:spPr>
          <a:xfrm rot="5400000">
            <a:off x="3629324" y="1465967"/>
            <a:ext cx="1231899" cy="264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87DA93C-E293-0210-ACE7-6D73F9DDD604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4354869" y="1661644"/>
            <a:ext cx="1553752" cy="1947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F4C5F54-9ABB-1B1B-6425-2937167CC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6073" y="2048626"/>
            <a:ext cx="3881676" cy="17486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FFBB0-536F-4538-C559-5EB3D52BC4A9}"/>
              </a:ext>
            </a:extLst>
          </p:cNvPr>
          <p:cNvCxnSpPr/>
          <p:nvPr/>
        </p:nvCxnSpPr>
        <p:spPr>
          <a:xfrm>
            <a:off x="8801098" y="982134"/>
            <a:ext cx="0" cy="2417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85185-AA16-924D-A5EF-62574D27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F50F6A-940C-D7A1-A5CD-357A114BF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3" y="2759074"/>
            <a:ext cx="3569760" cy="40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465BFBB-72DA-8B9F-1606-8D58F706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70" y="3513666"/>
            <a:ext cx="4507030" cy="323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BB81FD-E2ED-8A6A-A448-7B855C21C73D}"/>
              </a:ext>
            </a:extLst>
          </p:cNvPr>
          <p:cNvSpPr/>
          <p:nvPr/>
        </p:nvSpPr>
        <p:spPr>
          <a:xfrm>
            <a:off x="990599" y="704132"/>
            <a:ext cx="9736667" cy="1194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FD913B-FADA-C349-AA71-642B4C331B4E}"/>
              </a:ext>
            </a:extLst>
          </p:cNvPr>
          <p:cNvCxnSpPr>
            <a:cxnSpLocks/>
          </p:cNvCxnSpPr>
          <p:nvPr/>
        </p:nvCxnSpPr>
        <p:spPr>
          <a:xfrm>
            <a:off x="4783667" y="823561"/>
            <a:ext cx="0" cy="197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BA4030-2711-82AE-2DFA-70C287859D1F}"/>
              </a:ext>
            </a:extLst>
          </p:cNvPr>
          <p:cNvCxnSpPr>
            <a:cxnSpLocks/>
          </p:cNvCxnSpPr>
          <p:nvPr/>
        </p:nvCxnSpPr>
        <p:spPr>
          <a:xfrm>
            <a:off x="6578600" y="823561"/>
            <a:ext cx="0" cy="3737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180155C-4FFB-5EC9-E5B1-6AEA3411FC5E}"/>
              </a:ext>
            </a:extLst>
          </p:cNvPr>
          <p:cNvCxnSpPr/>
          <p:nvPr/>
        </p:nvCxnSpPr>
        <p:spPr>
          <a:xfrm>
            <a:off x="6176434" y="805284"/>
            <a:ext cx="1735667" cy="11847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F1AAF11-F0AF-0210-D15B-AE9307A7E9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70201" y="823561"/>
            <a:ext cx="1168401" cy="10052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A167CB68-E1C3-84B8-BD6F-0AD9E3D5D539}"/>
              </a:ext>
            </a:extLst>
          </p:cNvPr>
          <p:cNvSpPr/>
          <p:nvPr/>
        </p:nvSpPr>
        <p:spPr>
          <a:xfrm>
            <a:off x="4399902" y="4560874"/>
            <a:ext cx="3200400" cy="1382726"/>
          </a:xfrm>
          <a:prstGeom prst="flowChartAlternate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A4C51A6E-9CB0-AF5F-52A8-27198C49677E}"/>
              </a:ext>
            </a:extLst>
          </p:cNvPr>
          <p:cNvSpPr/>
          <p:nvPr/>
        </p:nvSpPr>
        <p:spPr>
          <a:xfrm>
            <a:off x="7979837" y="1473199"/>
            <a:ext cx="3200400" cy="1413934"/>
          </a:xfrm>
          <a:prstGeom prst="flowChartAlternate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983B3830-A722-41B3-1FBF-BD7643B35580}"/>
              </a:ext>
            </a:extLst>
          </p:cNvPr>
          <p:cNvSpPr/>
          <p:nvPr/>
        </p:nvSpPr>
        <p:spPr>
          <a:xfrm>
            <a:off x="3759201" y="2842157"/>
            <a:ext cx="2760133" cy="1382726"/>
          </a:xfrm>
          <a:prstGeom prst="flowChartAlternate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8A427155-FEA0-B148-7F34-3F4A2CF9DAA5}"/>
              </a:ext>
            </a:extLst>
          </p:cNvPr>
          <p:cNvSpPr/>
          <p:nvPr/>
        </p:nvSpPr>
        <p:spPr>
          <a:xfrm>
            <a:off x="88898" y="1221288"/>
            <a:ext cx="3569759" cy="1382726"/>
          </a:xfrm>
          <a:prstGeom prst="flowChartAlternate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AB0F-ADC1-429A-E62E-F0D81B1F9AB8}"/>
              </a:ext>
            </a:extLst>
          </p:cNvPr>
          <p:cNvSpPr txBox="1"/>
          <p:nvPr/>
        </p:nvSpPr>
        <p:spPr>
          <a:xfrm>
            <a:off x="194733" y="1312333"/>
            <a:ext cx="32554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Comparing Annualized &amp; Cumulative Returns we will get that the highest returns have been from Amazon followed by Apple and then Google.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F1437-0C20-9840-68ED-BB4FD9395EFD}"/>
              </a:ext>
            </a:extLst>
          </p:cNvPr>
          <p:cNvSpPr txBox="1"/>
          <p:nvPr/>
        </p:nvSpPr>
        <p:spPr>
          <a:xfrm>
            <a:off x="3848101" y="3005069"/>
            <a:ext cx="2578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Alaska- Aviation stocks performed better next to tech companies, positive and above the SP500 index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8521E7-3FB3-45B4-4301-16244AAF9938}"/>
              </a:ext>
            </a:extLst>
          </p:cNvPr>
          <p:cNvSpPr txBox="1"/>
          <p:nvPr/>
        </p:nvSpPr>
        <p:spPr>
          <a:xfrm>
            <a:off x="8056035" y="1702431"/>
            <a:ext cx="3001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Both have two common stocks in negative CS-Finance &amp; Deutsche-Finance.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0B90CC-A97F-3377-8356-6A3C57E4729C}"/>
              </a:ext>
            </a:extLst>
          </p:cNvPr>
          <p:cNvSpPr txBox="1"/>
          <p:nvPr/>
        </p:nvSpPr>
        <p:spPr>
          <a:xfrm>
            <a:off x="4495799" y="4724400"/>
            <a:ext cx="2988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To meet the investment goals of the client, we will not include any stocks giving negative returns in the portfolio.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877220-E2D8-7259-E403-7F49DE6A0561}"/>
              </a:ext>
            </a:extLst>
          </p:cNvPr>
          <p:cNvSpPr/>
          <p:nvPr/>
        </p:nvSpPr>
        <p:spPr>
          <a:xfrm>
            <a:off x="2650067" y="59267"/>
            <a:ext cx="7103533" cy="5164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CAPM-METRICS USED FOR SELECTION OF STOCKS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6723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1438</TotalTime>
  <Words>1239</Words>
  <Application>Microsoft Office PowerPoint</Application>
  <PresentationFormat>Widescreen</PresentationFormat>
  <Paragraphs>257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Helvetica Neue</vt:lpstr>
      <vt:lpstr>Söhne</vt:lpstr>
      <vt:lpstr>Times New Roman</vt:lpstr>
      <vt:lpstr>Wingdings</vt:lpstr>
      <vt:lpstr>Wingdings 3</vt:lpstr>
      <vt:lpstr>Slice</vt:lpstr>
      <vt:lpstr>STOCK ANALYSIS AND  PORTFOLIO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AND  PORTFOLIO MANAGEMENT</dc:title>
  <dc:creator>Pooja Kumari</dc:creator>
  <cp:lastModifiedBy>Pooja Kumari</cp:lastModifiedBy>
  <cp:revision>3</cp:revision>
  <dcterms:created xsi:type="dcterms:W3CDTF">2024-04-15T15:17:41Z</dcterms:created>
  <dcterms:modified xsi:type="dcterms:W3CDTF">2024-04-16T15:58:38Z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