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7" r:id="rId2"/>
    <p:sldId id="258" r:id="rId3"/>
    <p:sldId id="261" r:id="rId4"/>
    <p:sldId id="26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4A1"/>
    <a:srgbClr val="1CD713"/>
    <a:srgbClr val="A50021"/>
    <a:srgbClr val="FF99FF"/>
    <a:srgbClr val="CCCC00"/>
    <a:srgbClr val="008000"/>
    <a:srgbClr val="33CCFF"/>
    <a:srgbClr val="FF6600"/>
    <a:srgbClr val="EB9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6" d="100"/>
          <a:sy n="126" d="100"/>
        </p:scale>
        <p:origin x="3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oojathummar/Documents/career%20Foundary/1.8/1.8%20PoojabenThumma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[1.8 PoojabenThummar.xlsx]ans4and6!PivotTable3</c:name>
    <c:fmtId val="14"/>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Proportion by Global sales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2225" cap="rnd">
            <a:solidFill>
              <a:schemeClr val="accent1"/>
            </a:solid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5024302517740846E-2"/>
          <c:y val="2.3008849557522124E-2"/>
          <c:w val="0.86796745892874494"/>
          <c:h val="0.86881648017682001"/>
        </c:manualLayout>
      </c:layout>
      <c:lineChart>
        <c:grouping val="standard"/>
        <c:varyColors val="0"/>
        <c:ser>
          <c:idx val="0"/>
          <c:order val="0"/>
          <c:tx>
            <c:strRef>
              <c:f>ans4and6!$B$3</c:f>
              <c:strCache>
                <c:ptCount val="1"/>
                <c:pt idx="0">
                  <c:v>Sum of NA_Sales Propostion</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ans4and6!$A$4:$A$41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ans4and6!$B$4:$B$41</c:f>
              <c:numCache>
                <c:formatCode>0.00%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0.51019607355848839</c:v>
                </c:pt>
                <c:pt idx="28">
                  <c:v>0.51690319331567802</c:v>
                </c:pt>
                <c:pt idx="29">
                  <c:v>0.50741422251293133</c:v>
                </c:pt>
                <c:pt idx="30">
                  <c:v>0.50626710215666493</c:v>
                </c:pt>
                <c:pt idx="31">
                  <c:v>0.46717959650381302</c:v>
                </c:pt>
                <c:pt idx="32">
                  <c:v>0.42625295703361593</c:v>
                </c:pt>
                <c:pt idx="33">
                  <c:v>0.41987739807860897</c:v>
                </c:pt>
                <c:pt idx="34">
                  <c:v>0.39154428126390978</c:v>
                </c:pt>
                <c:pt idx="35">
                  <c:v>0.38882166086825259</c:v>
                </c:pt>
                <c:pt idx="36">
                  <c:v>0.3194698999013118</c:v>
                </c:pt>
              </c:numCache>
            </c:numRef>
          </c:val>
          <c:smooth val="0"/>
          <c:extLst>
            <c:ext xmlns:c16="http://schemas.microsoft.com/office/drawing/2014/chart" uri="{C3380CC4-5D6E-409C-BE32-E72D297353CC}">
              <c16:uniqueId val="{00000000-231F-7245-9E40-F89CEE58F8DF}"/>
            </c:ext>
          </c:extLst>
        </c:ser>
        <c:ser>
          <c:idx val="1"/>
          <c:order val="1"/>
          <c:tx>
            <c:strRef>
              <c:f>ans4and6!$C$3</c:f>
              <c:strCache>
                <c:ptCount val="1"/>
                <c:pt idx="0">
                  <c:v>Sum of EU_sales Proportion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ans4and6!$A$4:$A$41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ans4and6!$C$4:$C$41</c:f>
              <c:numCache>
                <c:formatCode>0.00%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0.26265443220678963</c:v>
                </c:pt>
                <c:pt idx="28">
                  <c:v>0.27164980720558274</c:v>
                </c:pt>
                <c:pt idx="29">
                  <c:v>0.28711798305354996</c:v>
                </c:pt>
                <c:pt idx="30">
                  <c:v>0.29432965536429745</c:v>
                </c:pt>
                <c:pt idx="31">
                  <c:v>0.32450241283746067</c:v>
                </c:pt>
                <c:pt idx="32">
                  <c:v>0.326731583869727</c:v>
                </c:pt>
                <c:pt idx="33">
                  <c:v>0.34168232016920025</c:v>
                </c:pt>
                <c:pt idx="34">
                  <c:v>0.37279335410176734</c:v>
                </c:pt>
                <c:pt idx="35">
                  <c:v>0.3694978066858296</c:v>
                </c:pt>
                <c:pt idx="36">
                  <c:v>0.37727336810940432</c:v>
                </c:pt>
              </c:numCache>
            </c:numRef>
          </c:val>
          <c:smooth val="0"/>
          <c:extLst>
            <c:ext xmlns:c16="http://schemas.microsoft.com/office/drawing/2014/chart" uri="{C3380CC4-5D6E-409C-BE32-E72D297353CC}">
              <c16:uniqueId val="{00000001-231F-7245-9E40-F89CEE58F8DF}"/>
            </c:ext>
          </c:extLst>
        </c:ser>
        <c:ser>
          <c:idx val="2"/>
          <c:order val="2"/>
          <c:tx>
            <c:strRef>
              <c:f>ans4and6!$D$3</c:f>
              <c:strCache>
                <c:ptCount val="1"/>
                <c:pt idx="0">
                  <c:v>Sum of JP_Sales Proportion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ans4and6!$A$4:$A$41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ans4and6!$D$4:$D$41</c:f>
              <c:numCache>
                <c:formatCode>0.00%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9.8634692090417031E-2</c:v>
                </c:pt>
                <c:pt idx="28">
                  <c:v>8.8801038748325414E-2</c:v>
                </c:pt>
                <c:pt idx="29">
                  <c:v>9.2734235642656496E-2</c:v>
                </c:pt>
                <c:pt idx="30">
                  <c:v>9.9056390274294678E-2</c:v>
                </c:pt>
                <c:pt idx="31">
                  <c:v>0.10279268978081053</c:v>
                </c:pt>
                <c:pt idx="32">
                  <c:v>0.1423227155196137</c:v>
                </c:pt>
                <c:pt idx="33">
                  <c:v>0.12920976127459183</c:v>
                </c:pt>
                <c:pt idx="34">
                  <c:v>0.1170746180091983</c:v>
                </c:pt>
                <c:pt idx="35">
                  <c:v>0.12751474814702926</c:v>
                </c:pt>
                <c:pt idx="36">
                  <c:v>0.19314817425630851</c:v>
                </c:pt>
              </c:numCache>
            </c:numRef>
          </c:val>
          <c:smooth val="0"/>
          <c:extLst>
            <c:ext xmlns:c16="http://schemas.microsoft.com/office/drawing/2014/chart" uri="{C3380CC4-5D6E-409C-BE32-E72D297353CC}">
              <c16:uniqueId val="{00000002-231F-7245-9E40-F89CEE58F8DF}"/>
            </c:ext>
          </c:extLst>
        </c:ser>
        <c:dLbls>
          <c:dLblPos val="ctr"/>
          <c:showLegendKey val="0"/>
          <c:showVal val="0"/>
          <c:showCatName val="0"/>
          <c:showSerName val="0"/>
          <c:showPercent val="0"/>
          <c:showBubbleSize val="0"/>
        </c:dLbls>
        <c:marker val="1"/>
        <c:smooth val="0"/>
        <c:axId val="30047055"/>
        <c:axId val="52176751"/>
      </c:lineChart>
      <c:catAx>
        <c:axId val="300470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Year</a:t>
                </a:r>
              </a:p>
            </c:rich>
          </c:tx>
          <c:layout>
            <c:manualLayout>
              <c:xMode val="edge"/>
              <c:yMode val="edge"/>
              <c:x val="0.4644398475614277"/>
              <c:y val="0.98270748432776589"/>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2176751"/>
        <c:crosses val="autoZero"/>
        <c:auto val="1"/>
        <c:lblAlgn val="ctr"/>
        <c:lblOffset val="100"/>
        <c:noMultiLvlLbl val="0"/>
      </c:catAx>
      <c:valAx>
        <c:axId val="52176751"/>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dirty="0"/>
                  <a:t>Proportion</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047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 Clean.xlsx]Sheet13!PivotTable6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err="1">
                <a:latin typeface="Amasis MT Pro Black" panose="02040A04050005020304" pitchFamily="18" charset="0"/>
              </a:rPr>
              <a:t>Proporation</a:t>
            </a:r>
            <a:r>
              <a:rPr lang="en-US" sz="2000" dirty="0">
                <a:latin typeface="Amasis MT Pro Black" panose="02040A04050005020304" pitchFamily="18" charset="0"/>
              </a:rPr>
              <a:t> of Global Sales </a:t>
            </a:r>
            <a:r>
              <a:rPr lang="en-US" sz="1600" dirty="0">
                <a:latin typeface="Amasis MT Pro Black" panose="02040A04050005020304" pitchFamily="18" charset="0"/>
              </a:rPr>
              <a:t>(1980</a:t>
            </a:r>
            <a:r>
              <a:rPr lang="en-US" sz="1600" baseline="0" dirty="0">
                <a:latin typeface="Amasis MT Pro Black" panose="02040A04050005020304" pitchFamily="18" charset="0"/>
              </a:rPr>
              <a:t> - 2015)</a:t>
            </a:r>
            <a:endParaRPr lang="en-US" sz="1600" dirty="0">
              <a:latin typeface="Amasis MT Pro Black" panose="02040A040500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w="285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0000"/>
          </a:solidFill>
          <a:ln w="28575">
            <a:noFill/>
          </a:ln>
          <a:effectLst/>
        </c:spPr>
      </c:pivotFmt>
      <c:pivotFmt>
        <c:idx val="5"/>
        <c:spPr>
          <a:solidFill>
            <a:srgbClr val="00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0000"/>
          </a:solidFill>
          <a:ln w="285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00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FF0000"/>
          </a:solidFill>
          <a:ln w="285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895160571840621E-2"/>
          <c:y val="9.1395943056786777E-2"/>
          <c:w val="0.9163071985780229"/>
          <c:h val="0.73248813683057834"/>
        </c:manualLayout>
      </c:layout>
      <c:barChart>
        <c:barDir val="col"/>
        <c:grouping val="stacked"/>
        <c:varyColors val="0"/>
        <c:ser>
          <c:idx val="0"/>
          <c:order val="0"/>
          <c:tx>
            <c:strRef>
              <c:f>Sheet13!$B$3</c:f>
              <c:strCache>
                <c:ptCount val="1"/>
                <c:pt idx="0">
                  <c:v>N.A. Sales %</c:v>
                </c:pt>
              </c:strCache>
            </c:strRef>
          </c:tx>
          <c:spPr>
            <a:solidFill>
              <a:srgbClr val="0000FF"/>
            </a:solidFill>
            <a:ln>
              <a:noFill/>
            </a:ln>
            <a:effectLst/>
          </c:spPr>
          <c:invertIfNegative val="0"/>
          <c:cat>
            <c:strRef>
              <c:f>Sheet13!$A$4:$A$40</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Sheet13!$B$4:$B$40</c:f>
              <c:numCache>
                <c:formatCode>0%</c:formatCode>
                <c:ptCount val="36"/>
                <c:pt idx="0">
                  <c:v>0.93057996485061545</c:v>
                </c:pt>
                <c:pt idx="1">
                  <c:v>0.93374336035784145</c:v>
                </c:pt>
                <c:pt idx="2">
                  <c:v>0.93277893277893309</c:v>
                </c:pt>
                <c:pt idx="3">
                  <c:v>0.46217986896962476</c:v>
                </c:pt>
                <c:pt idx="4">
                  <c:v>0.66084193804606817</c:v>
                </c:pt>
                <c:pt idx="5">
                  <c:v>0.62532443455691511</c:v>
                </c:pt>
                <c:pt idx="6">
                  <c:v>0.33719989209603446</c:v>
                </c:pt>
                <c:pt idx="7">
                  <c:v>0.38914443422263123</c:v>
                </c:pt>
                <c:pt idx="8">
                  <c:v>0.50550614146548067</c:v>
                </c:pt>
                <c:pt idx="9">
                  <c:v>0.61470388019060584</c:v>
                </c:pt>
                <c:pt idx="10">
                  <c:v>0.51548896537760691</c:v>
                </c:pt>
                <c:pt idx="11">
                  <c:v>0.39590443686006821</c:v>
                </c:pt>
                <c:pt idx="12">
                  <c:v>0.44472163865546216</c:v>
                </c:pt>
                <c:pt idx="13">
                  <c:v>0.32883862548934317</c:v>
                </c:pt>
                <c:pt idx="14">
                  <c:v>0.35556397625363129</c:v>
                </c:pt>
                <c:pt idx="15">
                  <c:v>0.28169333787311335</c:v>
                </c:pt>
                <c:pt idx="16">
                  <c:v>0.43565151895556148</c:v>
                </c:pt>
                <c:pt idx="17">
                  <c:v>0.47143994427306218</c:v>
                </c:pt>
                <c:pt idx="18">
                  <c:v>0.50048738643895996</c:v>
                </c:pt>
                <c:pt idx="19">
                  <c:v>0.50169140764914211</c:v>
                </c:pt>
                <c:pt idx="20">
                  <c:v>0.46879341139114877</c:v>
                </c:pt>
                <c:pt idx="21">
                  <c:v>0.52487404591667686</c:v>
                </c:pt>
                <c:pt idx="22">
                  <c:v>0.54659688511327131</c:v>
                </c:pt>
                <c:pt idx="23">
                  <c:v>0.54098085790135864</c:v>
                </c:pt>
                <c:pt idx="24">
                  <c:v>0.53084829839498493</c:v>
                </c:pt>
                <c:pt idx="25">
                  <c:v>0.52748614281056805</c:v>
                </c:pt>
                <c:pt idx="26">
                  <c:v>0.50499001996008208</c:v>
                </c:pt>
                <c:pt idx="27">
                  <c:v>0.51064491318791372</c:v>
                </c:pt>
                <c:pt idx="28">
                  <c:v>0.5177219292301376</c:v>
                </c:pt>
                <c:pt idx="29">
                  <c:v>0.5078230374966296</c:v>
                </c:pt>
                <c:pt idx="30">
                  <c:v>0.50672040772139459</c:v>
                </c:pt>
                <c:pt idx="31">
                  <c:v>0.46717959650381358</c:v>
                </c:pt>
                <c:pt idx="32">
                  <c:v>0.42625295703361554</c:v>
                </c:pt>
                <c:pt idx="33">
                  <c:v>0.42049066753606851</c:v>
                </c:pt>
                <c:pt idx="34">
                  <c:v>0.3915442812639095</c:v>
                </c:pt>
                <c:pt idx="35">
                  <c:v>0.38882166086825298</c:v>
                </c:pt>
              </c:numCache>
            </c:numRef>
          </c:val>
          <c:extLst>
            <c:ext xmlns:c16="http://schemas.microsoft.com/office/drawing/2014/chart" uri="{C3380CC4-5D6E-409C-BE32-E72D297353CC}">
              <c16:uniqueId val="{00000000-5743-4167-9BFF-DDD391BCA9AA}"/>
            </c:ext>
          </c:extLst>
        </c:ser>
        <c:ser>
          <c:idx val="1"/>
          <c:order val="1"/>
          <c:tx>
            <c:strRef>
              <c:f>Sheet13!$C$3</c:f>
              <c:strCache>
                <c:ptCount val="1"/>
                <c:pt idx="0">
                  <c:v>Europe Sales %</c:v>
                </c:pt>
              </c:strCache>
            </c:strRef>
          </c:tx>
          <c:spPr>
            <a:solidFill>
              <a:srgbClr val="00B050"/>
            </a:solidFill>
            <a:ln>
              <a:noFill/>
            </a:ln>
            <a:effectLst/>
          </c:spPr>
          <c:invertIfNegative val="0"/>
          <c:cat>
            <c:strRef>
              <c:f>Sheet13!$A$4:$A$40</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Sheet13!$C$4:$C$40</c:f>
              <c:numCache>
                <c:formatCode>0%</c:formatCode>
                <c:ptCount val="36"/>
                <c:pt idx="0">
                  <c:v>5.8875219683655555E-2</c:v>
                </c:pt>
                <c:pt idx="1">
                  <c:v>5.4794520547945209E-2</c:v>
                </c:pt>
                <c:pt idx="2">
                  <c:v>5.717255717255721E-2</c:v>
                </c:pt>
                <c:pt idx="3">
                  <c:v>4.7647409172126287E-2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0.12255662426310888</c:v>
                </c:pt>
                <c:pt idx="12">
                  <c:v>0.15375525210084037</c:v>
                </c:pt>
                <c:pt idx="13">
                  <c:v>0.10113092648977817</c:v>
                </c:pt>
                <c:pt idx="14">
                  <c:v>0.18794998105342919</c:v>
                </c:pt>
                <c:pt idx="15">
                  <c:v>0.1691067983202813</c:v>
                </c:pt>
                <c:pt idx="16">
                  <c:v>0.23730856138588999</c:v>
                </c:pt>
                <c:pt idx="17">
                  <c:v>0.2404219325305999</c:v>
                </c:pt>
                <c:pt idx="18">
                  <c:v>0.26084922213124379</c:v>
                </c:pt>
                <c:pt idx="19">
                  <c:v>0.2494129820511799</c:v>
                </c:pt>
                <c:pt idx="20">
                  <c:v>0.261708672355626</c:v>
                </c:pt>
                <c:pt idx="21">
                  <c:v>0.28627025070142137</c:v>
                </c:pt>
                <c:pt idx="22">
                  <c:v>0.27745752427184672</c:v>
                </c:pt>
                <c:pt idx="23">
                  <c:v>0.29009361464300848</c:v>
                </c:pt>
                <c:pt idx="24">
                  <c:v>0.25594428942787106</c:v>
                </c:pt>
                <c:pt idx="25">
                  <c:v>0.26514509292468436</c:v>
                </c:pt>
                <c:pt idx="26">
                  <c:v>0.24804237678489499</c:v>
                </c:pt>
                <c:pt idx="27">
                  <c:v>0.26264543684236635</c:v>
                </c:pt>
                <c:pt idx="28">
                  <c:v>0.2716478595209354</c:v>
                </c:pt>
                <c:pt idx="29">
                  <c:v>0.28712945478524304</c:v>
                </c:pt>
                <c:pt idx="30">
                  <c:v>0.29434886161123508</c:v>
                </c:pt>
                <c:pt idx="31">
                  <c:v>0.32450241283746095</c:v>
                </c:pt>
                <c:pt idx="32">
                  <c:v>0.32673158386972695</c:v>
                </c:pt>
                <c:pt idx="33">
                  <c:v>0.34178281305186675</c:v>
                </c:pt>
                <c:pt idx="34">
                  <c:v>0.37279335410176723</c:v>
                </c:pt>
                <c:pt idx="35">
                  <c:v>0.3694978066858301</c:v>
                </c:pt>
              </c:numCache>
            </c:numRef>
          </c:val>
          <c:extLst>
            <c:ext xmlns:c16="http://schemas.microsoft.com/office/drawing/2014/chart" uri="{C3380CC4-5D6E-409C-BE32-E72D297353CC}">
              <c16:uniqueId val="{00000001-5743-4167-9BFF-DDD391BCA9AA}"/>
            </c:ext>
          </c:extLst>
        </c:ser>
        <c:ser>
          <c:idx val="2"/>
          <c:order val="2"/>
          <c:tx>
            <c:strRef>
              <c:f>Sheet13!$D$3</c:f>
              <c:strCache>
                <c:ptCount val="1"/>
                <c:pt idx="0">
                  <c:v>Japan Sales %</c:v>
                </c:pt>
              </c:strCache>
            </c:strRef>
          </c:tx>
          <c:spPr>
            <a:solidFill>
              <a:srgbClr val="FF0000"/>
            </a:solidFill>
            <a:ln w="28575">
              <a:noFill/>
            </a:ln>
            <a:effectLst/>
          </c:spPr>
          <c:invertIfNegative val="0"/>
          <c:cat>
            <c:strRef>
              <c:f>Sheet13!$A$4:$A$40</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Sheet13!$D$4:$D$40</c:f>
              <c:numCache>
                <c:formatCode>0%</c:formatCode>
                <c:ptCount val="36"/>
                <c:pt idx="0">
                  <c:v>0</c:v>
                </c:pt>
                <c:pt idx="1">
                  <c:v>0</c:v>
                </c:pt>
                <c:pt idx="2">
                  <c:v>0</c:v>
                </c:pt>
                <c:pt idx="3">
                  <c:v>0.48243001786777845</c:v>
                </c:pt>
                <c:pt idx="4">
                  <c:v>0.28335980937251781</c:v>
                </c:pt>
                <c:pt idx="5">
                  <c:v>0.26992955135335556</c:v>
                </c:pt>
                <c:pt idx="6">
                  <c:v>0.53439438899379554</c:v>
                </c:pt>
                <c:pt idx="7">
                  <c:v>0.5349586016559339</c:v>
                </c:pt>
                <c:pt idx="8">
                  <c:v>0.33375688267683185</c:v>
                </c:pt>
                <c:pt idx="9">
                  <c:v>0.24996596324029954</c:v>
                </c:pt>
                <c:pt idx="10">
                  <c:v>0.30127556185462651</c:v>
                </c:pt>
                <c:pt idx="11">
                  <c:v>0.45857896369841755</c:v>
                </c:pt>
                <c:pt idx="12">
                  <c:v>0.3795955882352941</c:v>
                </c:pt>
                <c:pt idx="13">
                  <c:v>0.55089169204001764</c:v>
                </c:pt>
                <c:pt idx="14">
                  <c:v>0.42932929139825704</c:v>
                </c:pt>
                <c:pt idx="15">
                  <c:v>0.51923731699012632</c:v>
                </c:pt>
                <c:pt idx="16">
                  <c:v>0.28842580969118753</c:v>
                </c:pt>
                <c:pt idx="17">
                  <c:v>0.24315852323614279</c:v>
                </c:pt>
                <c:pt idx="18">
                  <c:v>0.19511053924435612</c:v>
                </c:pt>
                <c:pt idx="19">
                  <c:v>0.20830182672026087</c:v>
                </c:pt>
                <c:pt idx="20">
                  <c:v>0.21219487993649538</c:v>
                </c:pt>
                <c:pt idx="21">
                  <c:v>0.12025220985307905</c:v>
                </c:pt>
                <c:pt idx="22">
                  <c:v>0.10558252427184515</c:v>
                </c:pt>
                <c:pt idx="23">
                  <c:v>9.5570769875646513E-2</c:v>
                </c:pt>
                <c:pt idx="24">
                  <c:v>9.9329851422575485E-2</c:v>
                </c:pt>
                <c:pt idx="25">
                  <c:v>0.11798717530703244</c:v>
                </c:pt>
                <c:pt idx="26">
                  <c:v>0.14150545063718847</c:v>
                </c:pt>
                <c:pt idx="27">
                  <c:v>9.8594315076340228E-2</c:v>
                </c:pt>
                <c:pt idx="28">
                  <c:v>8.8712766270882579E-2</c:v>
                </c:pt>
                <c:pt idx="29">
                  <c:v>9.2692503671732762E-2</c:v>
                </c:pt>
                <c:pt idx="30">
                  <c:v>9.901567262370832E-2</c:v>
                </c:pt>
                <c:pt idx="31">
                  <c:v>0.10279268978081066</c:v>
                </c:pt>
                <c:pt idx="32">
                  <c:v>0.14232271551961365</c:v>
                </c:pt>
                <c:pt idx="33">
                  <c:v>0.12918738283478762</c:v>
                </c:pt>
                <c:pt idx="34">
                  <c:v>0.11707461800919806</c:v>
                </c:pt>
                <c:pt idx="35">
                  <c:v>0.12751474814702923</c:v>
                </c:pt>
              </c:numCache>
            </c:numRef>
          </c:val>
          <c:extLst>
            <c:ext xmlns:c16="http://schemas.microsoft.com/office/drawing/2014/chart" uri="{C3380CC4-5D6E-409C-BE32-E72D297353CC}">
              <c16:uniqueId val="{00000002-5743-4167-9BFF-DDD391BCA9AA}"/>
            </c:ext>
          </c:extLst>
        </c:ser>
        <c:ser>
          <c:idx val="3"/>
          <c:order val="3"/>
          <c:tx>
            <c:strRef>
              <c:f>Sheet13!$E$3</c:f>
              <c:strCache>
                <c:ptCount val="1"/>
                <c:pt idx="0">
                  <c:v>Other Sales %</c:v>
                </c:pt>
              </c:strCache>
            </c:strRef>
          </c:tx>
          <c:spPr>
            <a:solidFill>
              <a:srgbClr val="FFFF00"/>
            </a:solidFill>
            <a:ln>
              <a:noFill/>
            </a:ln>
            <a:effectLst/>
          </c:spPr>
          <c:invertIfNegative val="0"/>
          <c:cat>
            <c:strRef>
              <c:f>Sheet13!$A$4:$A$40</c:f>
              <c:strCache>
                <c:ptCount val="3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strCache>
            </c:strRef>
          </c:cat>
          <c:val>
            <c:numRef>
              <c:f>Sheet13!$E$4:$E$40</c:f>
              <c:numCache>
                <c:formatCode>0%</c:formatCode>
                <c:ptCount val="36"/>
                <c:pt idx="0">
                  <c:v>1.0544815465729348E-2</c:v>
                </c:pt>
                <c:pt idx="1">
                  <c:v>8.9460441710930948E-3</c:v>
                </c:pt>
                <c:pt idx="2">
                  <c:v>1.0741510741510748E-2</c:v>
                </c:pt>
                <c:pt idx="3">
                  <c:v>8.3382966051220985E-3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2.2959975178405208E-2</c:v>
                </c:pt>
                <c:pt idx="12">
                  <c:v>2.1664915966386564E-2</c:v>
                </c:pt>
                <c:pt idx="13">
                  <c:v>1.9356241844280125E-2</c:v>
                </c:pt>
                <c:pt idx="14">
                  <c:v>2.7788303650372589E-2</c:v>
                </c:pt>
                <c:pt idx="15">
                  <c:v>2.9962546816479311E-2</c:v>
                </c:pt>
                <c:pt idx="16">
                  <c:v>3.8614109967361199E-2</c:v>
                </c:pt>
                <c:pt idx="17">
                  <c:v>4.5427405712011003E-2</c:v>
                </c:pt>
                <c:pt idx="18">
                  <c:v>4.3006979373805737E-2</c:v>
                </c:pt>
                <c:pt idx="19">
                  <c:v>3.9996816173836734E-2</c:v>
                </c:pt>
                <c:pt idx="20">
                  <c:v>5.7650327445921509E-2</c:v>
                </c:pt>
                <c:pt idx="21">
                  <c:v>6.8663830814252411E-2</c:v>
                </c:pt>
                <c:pt idx="22">
                  <c:v>6.8972491909386022E-2</c:v>
                </c:pt>
                <c:pt idx="23">
                  <c:v>7.268408551068968E-2</c:v>
                </c:pt>
                <c:pt idx="24">
                  <c:v>0.11263742815577965</c:v>
                </c:pt>
                <c:pt idx="25">
                  <c:v>8.7946962286707994E-2</c:v>
                </c:pt>
                <c:pt idx="26">
                  <c:v>0.10388837709197053</c:v>
                </c:pt>
                <c:pt idx="27">
                  <c:v>0.12523523539904441</c:v>
                </c:pt>
                <c:pt idx="28">
                  <c:v>0.11938363631007069</c:v>
                </c:pt>
                <c:pt idx="29">
                  <c:v>0.11109612444924283</c:v>
                </c:pt>
                <c:pt idx="30">
                  <c:v>9.9215536050366288E-2</c:v>
                </c:pt>
                <c:pt idx="31">
                  <c:v>0.10498265470261096</c:v>
                </c:pt>
                <c:pt idx="32">
                  <c:v>0.10386752489409735</c:v>
                </c:pt>
                <c:pt idx="33">
                  <c:v>0.10807726791099569</c:v>
                </c:pt>
                <c:pt idx="34">
                  <c:v>0.11870642337932115</c:v>
                </c:pt>
                <c:pt idx="35">
                  <c:v>0.11340946906670847</c:v>
                </c:pt>
              </c:numCache>
            </c:numRef>
          </c:val>
          <c:extLst>
            <c:ext xmlns:c16="http://schemas.microsoft.com/office/drawing/2014/chart" uri="{C3380CC4-5D6E-409C-BE32-E72D297353CC}">
              <c16:uniqueId val="{00000003-5743-4167-9BFF-DDD391BCA9AA}"/>
            </c:ext>
          </c:extLst>
        </c:ser>
        <c:dLbls>
          <c:showLegendKey val="0"/>
          <c:showVal val="0"/>
          <c:showCatName val="0"/>
          <c:showSerName val="0"/>
          <c:showPercent val="0"/>
          <c:showBubbleSize val="0"/>
        </c:dLbls>
        <c:gapWidth val="150"/>
        <c:overlap val="100"/>
        <c:axId val="205851920"/>
        <c:axId val="205835696"/>
      </c:barChart>
      <c:catAx>
        <c:axId val="205851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205835696"/>
        <c:crosses val="autoZero"/>
        <c:auto val="1"/>
        <c:lblAlgn val="ctr"/>
        <c:lblOffset val="100"/>
        <c:noMultiLvlLbl val="0"/>
      </c:catAx>
      <c:valAx>
        <c:axId val="205835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u="none" dirty="0"/>
                  <a:t>Proportion of Global 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05851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6F0A15-39D0-48FD-9811-E1A189B95912}"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069C30C-5F54-4A5A-99DC-286524E8FB3D}" type="slidenum">
              <a:rPr lang="en-US" smtClean="0"/>
              <a:t>‹#›</a:t>
            </a:fld>
            <a:endParaRPr lang="en-US"/>
          </a:p>
        </p:txBody>
      </p:sp>
    </p:spTree>
    <p:extLst>
      <p:ext uri="{BB962C8B-B14F-4D97-AF65-F5344CB8AC3E}">
        <p14:creationId xmlns:p14="http://schemas.microsoft.com/office/powerpoint/2010/main" val="84238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F0A15-39D0-48FD-9811-E1A189B95912}"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9C30C-5F54-4A5A-99DC-286524E8FB3D}" type="slidenum">
              <a:rPr lang="en-US" smtClean="0"/>
              <a:t>‹#›</a:t>
            </a:fld>
            <a:endParaRPr lang="en-US"/>
          </a:p>
        </p:txBody>
      </p:sp>
    </p:spTree>
    <p:extLst>
      <p:ext uri="{BB962C8B-B14F-4D97-AF65-F5344CB8AC3E}">
        <p14:creationId xmlns:p14="http://schemas.microsoft.com/office/powerpoint/2010/main" val="262725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F0A15-39D0-48FD-9811-E1A189B95912}"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9C30C-5F54-4A5A-99DC-286524E8FB3D}" type="slidenum">
              <a:rPr lang="en-US" smtClean="0"/>
              <a:t>‹#›</a:t>
            </a:fld>
            <a:endParaRPr lang="en-US"/>
          </a:p>
        </p:txBody>
      </p:sp>
    </p:spTree>
    <p:extLst>
      <p:ext uri="{BB962C8B-B14F-4D97-AF65-F5344CB8AC3E}">
        <p14:creationId xmlns:p14="http://schemas.microsoft.com/office/powerpoint/2010/main" val="273914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F0A15-39D0-48FD-9811-E1A189B95912}"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9C30C-5F54-4A5A-99DC-286524E8FB3D}" type="slidenum">
              <a:rPr lang="en-US" smtClean="0"/>
              <a:t>‹#›</a:t>
            </a:fld>
            <a:endParaRPr lang="en-US"/>
          </a:p>
        </p:txBody>
      </p:sp>
    </p:spTree>
    <p:extLst>
      <p:ext uri="{BB962C8B-B14F-4D97-AF65-F5344CB8AC3E}">
        <p14:creationId xmlns:p14="http://schemas.microsoft.com/office/powerpoint/2010/main" val="2139055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36F0A15-39D0-48FD-9811-E1A189B95912}" type="datetimeFigureOut">
              <a:rPr lang="en-US" smtClean="0"/>
              <a:t>3/25/24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069C30C-5F54-4A5A-99DC-286524E8FB3D}" type="slidenum">
              <a:rPr lang="en-US" smtClean="0"/>
              <a:t>‹#›</a:t>
            </a:fld>
            <a:endParaRPr lang="en-US"/>
          </a:p>
        </p:txBody>
      </p:sp>
    </p:spTree>
    <p:extLst>
      <p:ext uri="{BB962C8B-B14F-4D97-AF65-F5344CB8AC3E}">
        <p14:creationId xmlns:p14="http://schemas.microsoft.com/office/powerpoint/2010/main" val="146930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F0A15-39D0-48FD-9811-E1A189B95912}" type="datetimeFigureOut">
              <a:rPr lang="en-US" smtClean="0"/>
              <a:t>3/25/24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9C30C-5F54-4A5A-99DC-286524E8FB3D}" type="slidenum">
              <a:rPr lang="en-US" smtClean="0"/>
              <a:t>‹#›</a:t>
            </a:fld>
            <a:endParaRPr lang="en-US"/>
          </a:p>
        </p:txBody>
      </p:sp>
    </p:spTree>
    <p:extLst>
      <p:ext uri="{BB962C8B-B14F-4D97-AF65-F5344CB8AC3E}">
        <p14:creationId xmlns:p14="http://schemas.microsoft.com/office/powerpoint/2010/main" val="22479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F0A15-39D0-48FD-9811-E1A189B95912}" type="datetimeFigureOut">
              <a:rPr lang="en-US" smtClean="0"/>
              <a:t>3/25/24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9C30C-5F54-4A5A-99DC-286524E8FB3D}" type="slidenum">
              <a:rPr lang="en-US" smtClean="0"/>
              <a:t>‹#›</a:t>
            </a:fld>
            <a:endParaRPr lang="en-US"/>
          </a:p>
        </p:txBody>
      </p:sp>
    </p:spTree>
    <p:extLst>
      <p:ext uri="{BB962C8B-B14F-4D97-AF65-F5344CB8AC3E}">
        <p14:creationId xmlns:p14="http://schemas.microsoft.com/office/powerpoint/2010/main" val="389223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6F0A15-39D0-48FD-9811-E1A189B95912}" type="datetimeFigureOut">
              <a:rPr lang="en-US" smtClean="0"/>
              <a:t>3/25/24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9C30C-5F54-4A5A-99DC-286524E8FB3D}" type="slidenum">
              <a:rPr lang="en-US" smtClean="0"/>
              <a:t>‹#›</a:t>
            </a:fld>
            <a:endParaRPr lang="en-US"/>
          </a:p>
        </p:txBody>
      </p:sp>
    </p:spTree>
    <p:extLst>
      <p:ext uri="{BB962C8B-B14F-4D97-AF65-F5344CB8AC3E}">
        <p14:creationId xmlns:p14="http://schemas.microsoft.com/office/powerpoint/2010/main" val="172624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F0A15-39D0-48FD-9811-E1A189B95912}" type="datetimeFigureOut">
              <a:rPr lang="en-US" smtClean="0"/>
              <a:t>3/25/24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9C30C-5F54-4A5A-99DC-286524E8FB3D}" type="slidenum">
              <a:rPr lang="en-US" smtClean="0"/>
              <a:t>‹#›</a:t>
            </a:fld>
            <a:endParaRPr lang="en-US"/>
          </a:p>
        </p:txBody>
      </p:sp>
    </p:spTree>
    <p:extLst>
      <p:ext uri="{BB962C8B-B14F-4D97-AF65-F5344CB8AC3E}">
        <p14:creationId xmlns:p14="http://schemas.microsoft.com/office/powerpoint/2010/main" val="343908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6F0A15-39D0-48FD-9811-E1A189B95912}" type="datetimeFigureOut">
              <a:rPr lang="en-US" smtClean="0"/>
              <a:t>3/25/24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069C30C-5F54-4A5A-99DC-286524E8FB3D}" type="slidenum">
              <a:rPr lang="en-US" smtClean="0"/>
              <a:t>‹#›</a:t>
            </a:fld>
            <a:endParaRPr lang="en-US"/>
          </a:p>
        </p:txBody>
      </p:sp>
    </p:spTree>
    <p:extLst>
      <p:ext uri="{BB962C8B-B14F-4D97-AF65-F5344CB8AC3E}">
        <p14:creationId xmlns:p14="http://schemas.microsoft.com/office/powerpoint/2010/main" val="263864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6F0A15-39D0-48FD-9811-E1A189B95912}" type="datetimeFigureOut">
              <a:rPr lang="en-US" smtClean="0"/>
              <a:t>3/25/24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069C30C-5F54-4A5A-99DC-286524E8FB3D}" type="slidenum">
              <a:rPr lang="en-US" smtClean="0"/>
              <a:t>‹#›</a:t>
            </a:fld>
            <a:endParaRPr lang="en-US"/>
          </a:p>
        </p:txBody>
      </p:sp>
    </p:spTree>
    <p:extLst>
      <p:ext uri="{BB962C8B-B14F-4D97-AF65-F5344CB8AC3E}">
        <p14:creationId xmlns:p14="http://schemas.microsoft.com/office/powerpoint/2010/main" val="189456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36F0A15-39D0-48FD-9811-E1A189B95912}" type="datetimeFigureOut">
              <a:rPr lang="en-US" smtClean="0"/>
              <a:t>3/25/24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069C30C-5F54-4A5A-99DC-286524E8FB3D}" type="slidenum">
              <a:rPr lang="en-US" smtClean="0"/>
              <a:t>‹#›</a:t>
            </a:fld>
            <a:endParaRPr lang="en-US"/>
          </a:p>
        </p:txBody>
      </p:sp>
    </p:spTree>
    <p:extLst>
      <p:ext uri="{BB962C8B-B14F-4D97-AF65-F5344CB8AC3E}">
        <p14:creationId xmlns:p14="http://schemas.microsoft.com/office/powerpoint/2010/main" val="291947323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3E21-37C4-54BD-D300-070ECD7BD9A3}"/>
              </a:ext>
            </a:extLst>
          </p:cNvPr>
          <p:cNvSpPr>
            <a:spLocks noGrp="1"/>
          </p:cNvSpPr>
          <p:nvPr>
            <p:ph type="title"/>
          </p:nvPr>
        </p:nvSpPr>
        <p:spPr/>
        <p:txBody>
          <a:bodyPr>
            <a:normAutofit/>
          </a:bodyPr>
          <a:lstStyle/>
          <a:p>
            <a:pPr algn="ctr"/>
            <a:r>
              <a:rPr lang="en-US" sz="6000" dirty="0"/>
              <a:t>Current understanding</a:t>
            </a:r>
          </a:p>
        </p:txBody>
      </p:sp>
      <p:sp>
        <p:nvSpPr>
          <p:cNvPr id="3" name="Content Placeholder 2">
            <a:extLst>
              <a:ext uri="{FF2B5EF4-FFF2-40B4-BE49-F238E27FC236}">
                <a16:creationId xmlns:a16="http://schemas.microsoft.com/office/drawing/2014/main" id="{9AD7FC3D-8052-4113-EA7B-4719E2F3C1BF}"/>
              </a:ext>
            </a:extLst>
          </p:cNvPr>
          <p:cNvSpPr>
            <a:spLocks noGrp="1"/>
          </p:cNvSpPr>
          <p:nvPr>
            <p:ph idx="1"/>
          </p:nvPr>
        </p:nvSpPr>
        <p:spPr/>
        <p:txBody>
          <a:bodyPr>
            <a:normAutofit fontScale="92500" lnSpcReduction="20000"/>
          </a:bodyPr>
          <a:lstStyle/>
          <a:p>
            <a:r>
              <a:rPr lang="en-US" sz="4000" dirty="0">
                <a:effectLst/>
                <a:ea typeface="Times New Roman" panose="02020603050405020304" pitchFamily="18" charset="0"/>
              </a:rPr>
              <a:t>As we plan for 2017 there is a general belief that sales for various geographic regions of North America, Europe, Japan and Other countries have stayed the same over. Based on the following information, it has been determined that this belief is incorrect. The influence of video games and their sales have shifted and continue to shift as we move towards 2017. </a:t>
            </a:r>
          </a:p>
          <a:p>
            <a:pPr marL="0" indent="0">
              <a:buNone/>
            </a:pPr>
            <a:endParaRPr lang="en-US" sz="4000" dirty="0"/>
          </a:p>
        </p:txBody>
      </p:sp>
    </p:spTree>
    <p:extLst>
      <p:ext uri="{BB962C8B-B14F-4D97-AF65-F5344CB8AC3E}">
        <p14:creationId xmlns:p14="http://schemas.microsoft.com/office/powerpoint/2010/main" val="388441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26A9-9E76-8C4E-A4AD-686DED235F7B}"/>
              </a:ext>
            </a:extLst>
          </p:cNvPr>
          <p:cNvSpPr>
            <a:spLocks noGrp="1"/>
          </p:cNvSpPr>
          <p:nvPr>
            <p:ph type="title"/>
          </p:nvPr>
        </p:nvSpPr>
        <p:spPr>
          <a:xfrm>
            <a:off x="8549640" y="685800"/>
            <a:ext cx="3200400" cy="592494"/>
          </a:xfrm>
        </p:spPr>
        <p:txBody>
          <a:bodyPr/>
          <a:lstStyle/>
          <a:p>
            <a:r>
              <a:rPr lang="en-US" dirty="0"/>
              <a:t>Data Analysis</a:t>
            </a:r>
          </a:p>
        </p:txBody>
      </p:sp>
      <p:sp>
        <p:nvSpPr>
          <p:cNvPr id="4" name="Text Placeholder 3">
            <a:extLst>
              <a:ext uri="{FF2B5EF4-FFF2-40B4-BE49-F238E27FC236}">
                <a16:creationId xmlns:a16="http://schemas.microsoft.com/office/drawing/2014/main" id="{8701CDF1-AFD1-8FD6-3525-0742C94D9193}"/>
              </a:ext>
            </a:extLst>
          </p:cNvPr>
          <p:cNvSpPr>
            <a:spLocks noGrp="1"/>
          </p:cNvSpPr>
          <p:nvPr>
            <p:ph type="body" sz="half" idx="2"/>
          </p:nvPr>
        </p:nvSpPr>
        <p:spPr>
          <a:xfrm>
            <a:off x="8549640" y="1352939"/>
            <a:ext cx="3200400" cy="4819261"/>
          </a:xfrm>
        </p:spPr>
        <p:txBody>
          <a:bodyPr>
            <a:normAutofit/>
          </a:bodyPr>
          <a:lstStyle/>
          <a:p>
            <a:r>
              <a:rPr lang="en-US" sz="1600" dirty="0"/>
              <a:t>. </a:t>
            </a:r>
            <a:r>
              <a:rPr lang="en-US" sz="1800" dirty="0">
                <a:effectLst/>
                <a:latin typeface="CIDFont+F1"/>
              </a:rPr>
              <a:t>We can see various changes over time. In the 1980’s and early 1990’s, North America and Japan went back and forth for the top sport in video game sales and while North America is still currently at the top in portion of video game sales, it Europe and not Japan who competes with North America for the top spot. Over the past 30 years, Europe’s proportion  of global sales has continued to rise and at its current rate, is expected to surpass North America in the next few years. </a:t>
            </a:r>
            <a:endParaRPr lang="en-US" sz="2000" dirty="0"/>
          </a:p>
          <a:p>
            <a:endParaRPr lang="en-US" sz="1600" dirty="0"/>
          </a:p>
          <a:p>
            <a:endParaRPr lang="en-US" dirty="0"/>
          </a:p>
        </p:txBody>
      </p:sp>
      <p:graphicFrame>
        <p:nvGraphicFramePr>
          <p:cNvPr id="10" name="Content Placeholder 9">
            <a:extLst>
              <a:ext uri="{FF2B5EF4-FFF2-40B4-BE49-F238E27FC236}">
                <a16:creationId xmlns:a16="http://schemas.microsoft.com/office/drawing/2014/main" id="{E40E974A-EE96-E4A9-45F8-540A140155F9}"/>
              </a:ext>
            </a:extLst>
          </p:cNvPr>
          <p:cNvGraphicFramePr>
            <a:graphicFrameLocks noGrp="1"/>
          </p:cNvGraphicFramePr>
          <p:nvPr>
            <p:ph idx="1"/>
            <p:extLst>
              <p:ext uri="{D42A27DB-BD31-4B8C-83A1-F6EECF244321}">
                <p14:modId xmlns:p14="http://schemas.microsoft.com/office/powerpoint/2010/main" val="1780951507"/>
              </p:ext>
            </p:extLst>
          </p:nvPr>
        </p:nvGraphicFramePr>
        <p:xfrm>
          <a:off x="121920" y="264160"/>
          <a:ext cx="8229600" cy="6370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357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26A9-9E76-8C4E-A4AD-686DED235F7B}"/>
              </a:ext>
            </a:extLst>
          </p:cNvPr>
          <p:cNvSpPr>
            <a:spLocks noGrp="1"/>
          </p:cNvSpPr>
          <p:nvPr>
            <p:ph type="title"/>
          </p:nvPr>
        </p:nvSpPr>
        <p:spPr>
          <a:xfrm>
            <a:off x="8549640" y="685800"/>
            <a:ext cx="3200400" cy="592494"/>
          </a:xfrm>
        </p:spPr>
        <p:txBody>
          <a:bodyPr/>
          <a:lstStyle/>
          <a:p>
            <a:r>
              <a:rPr lang="en-US" dirty="0"/>
              <a:t>Data Analysis</a:t>
            </a:r>
          </a:p>
        </p:txBody>
      </p:sp>
      <p:sp>
        <p:nvSpPr>
          <p:cNvPr id="4" name="Text Placeholder 3">
            <a:extLst>
              <a:ext uri="{FF2B5EF4-FFF2-40B4-BE49-F238E27FC236}">
                <a16:creationId xmlns:a16="http://schemas.microsoft.com/office/drawing/2014/main" id="{8701CDF1-AFD1-8FD6-3525-0742C94D9193}"/>
              </a:ext>
            </a:extLst>
          </p:cNvPr>
          <p:cNvSpPr>
            <a:spLocks noGrp="1"/>
          </p:cNvSpPr>
          <p:nvPr>
            <p:ph type="body" sz="half" idx="2"/>
          </p:nvPr>
        </p:nvSpPr>
        <p:spPr>
          <a:xfrm>
            <a:off x="8549640" y="1352939"/>
            <a:ext cx="3200400" cy="4819261"/>
          </a:xfrm>
        </p:spPr>
        <p:txBody>
          <a:bodyPr>
            <a:normAutofit/>
          </a:bodyPr>
          <a:lstStyle/>
          <a:p>
            <a:r>
              <a:rPr lang="en-US" sz="1600" b="1" u="sng" dirty="0"/>
              <a:t>Early 80’s:</a:t>
            </a:r>
            <a:endParaRPr lang="en-US" sz="1600" dirty="0"/>
          </a:p>
          <a:p>
            <a:r>
              <a:rPr lang="en-US" sz="1600" dirty="0">
                <a:solidFill>
                  <a:srgbClr val="0034A1"/>
                </a:solidFill>
              </a:rPr>
              <a:t>North America </a:t>
            </a:r>
            <a:r>
              <a:rPr lang="en-US" sz="1600" dirty="0"/>
              <a:t>is head up in the market until 1983 when Japan entered the market. </a:t>
            </a:r>
          </a:p>
          <a:p>
            <a:r>
              <a:rPr lang="en-US" sz="1600" b="1" u="sng" dirty="0"/>
              <a:t>Mid 80’s to Mid 90’s: </a:t>
            </a:r>
          </a:p>
          <a:p>
            <a:r>
              <a:rPr lang="en-US" sz="1600" dirty="0">
                <a:solidFill>
                  <a:srgbClr val="FF0000"/>
                </a:solidFill>
              </a:rPr>
              <a:t>Japan</a:t>
            </a:r>
            <a:r>
              <a:rPr lang="en-US" sz="1600" dirty="0"/>
              <a:t> and </a:t>
            </a:r>
            <a:r>
              <a:rPr lang="en-US" sz="1600" dirty="0">
                <a:solidFill>
                  <a:srgbClr val="0034A1"/>
                </a:solidFill>
              </a:rPr>
              <a:t>North America </a:t>
            </a:r>
            <a:r>
              <a:rPr lang="en-US" sz="1600" dirty="0"/>
              <a:t>continue to compete for the top spot. </a:t>
            </a:r>
          </a:p>
          <a:p>
            <a:r>
              <a:rPr lang="en-US" sz="1600" b="1" u="sng" dirty="0"/>
              <a:t>1996 to 2015: </a:t>
            </a:r>
          </a:p>
          <a:p>
            <a:r>
              <a:rPr lang="en-US" sz="1600" dirty="0">
                <a:solidFill>
                  <a:srgbClr val="FF0000"/>
                </a:solidFill>
              </a:rPr>
              <a:t>Japan</a:t>
            </a:r>
            <a:r>
              <a:rPr lang="en-US" sz="1600" dirty="0"/>
              <a:t>’s </a:t>
            </a:r>
            <a:r>
              <a:rPr lang="en-US" sz="1600" dirty="0" err="1"/>
              <a:t>porportion</a:t>
            </a:r>
            <a:r>
              <a:rPr lang="en-US" sz="1600" dirty="0"/>
              <a:t> continues to decrease. </a:t>
            </a:r>
            <a:r>
              <a:rPr lang="en-US" sz="1600" dirty="0">
                <a:solidFill>
                  <a:srgbClr val="1CD713"/>
                </a:solidFill>
              </a:rPr>
              <a:t>Europe</a:t>
            </a:r>
            <a:r>
              <a:rPr lang="en-US" sz="1600" dirty="0"/>
              <a:t> gains closer and closer to </a:t>
            </a:r>
            <a:r>
              <a:rPr lang="en-US" sz="1600" dirty="0">
                <a:solidFill>
                  <a:srgbClr val="0034A1"/>
                </a:solidFill>
              </a:rPr>
              <a:t>North America</a:t>
            </a:r>
            <a:r>
              <a:rPr lang="en-US" sz="1600" dirty="0"/>
              <a:t>. Other countries region continues growth. </a:t>
            </a:r>
          </a:p>
        </p:txBody>
      </p:sp>
      <p:graphicFrame>
        <p:nvGraphicFramePr>
          <p:cNvPr id="13" name="Content Placeholder 12">
            <a:extLst>
              <a:ext uri="{FF2B5EF4-FFF2-40B4-BE49-F238E27FC236}">
                <a16:creationId xmlns:a16="http://schemas.microsoft.com/office/drawing/2014/main" id="{ADD6343B-9883-10EB-233D-714C173F9E32}"/>
              </a:ext>
            </a:extLst>
          </p:cNvPr>
          <p:cNvGraphicFramePr>
            <a:graphicFrameLocks noGrp="1"/>
          </p:cNvGraphicFramePr>
          <p:nvPr>
            <p:ph idx="1"/>
            <p:extLst>
              <p:ext uri="{D42A27DB-BD31-4B8C-83A1-F6EECF244321}">
                <p14:modId xmlns:p14="http://schemas.microsoft.com/office/powerpoint/2010/main" val="2267142245"/>
              </p:ext>
            </p:extLst>
          </p:nvPr>
        </p:nvGraphicFramePr>
        <p:xfrm>
          <a:off x="0" y="355600"/>
          <a:ext cx="8249921" cy="6136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240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E5D60-C808-EF43-4A2F-6AA6C99DBC77}"/>
              </a:ext>
            </a:extLst>
          </p:cNvPr>
          <p:cNvSpPr>
            <a:spLocks noGrp="1"/>
          </p:cNvSpPr>
          <p:nvPr>
            <p:ph idx="1"/>
          </p:nvPr>
        </p:nvSpPr>
        <p:spPr>
          <a:xfrm>
            <a:off x="558800" y="685800"/>
            <a:ext cx="7193280" cy="5847080"/>
          </a:xfrm>
        </p:spPr>
        <p:txBody>
          <a:bodyPr>
            <a:normAutofit fontScale="62500" lnSpcReduction="20000"/>
          </a:bodyPr>
          <a:lstStyle/>
          <a:p>
            <a:pPr>
              <a:lnSpc>
                <a:spcPct val="120000"/>
              </a:lnSpc>
              <a:buFont typeface="Wingdings" pitchFamily="2" charset="2"/>
              <a:buChar char="q"/>
            </a:pPr>
            <a:r>
              <a:rPr lang="en-US" sz="1900" dirty="0">
                <a:effectLst/>
              </a:rPr>
              <a:t>Line chart:</a:t>
            </a:r>
          </a:p>
          <a:p>
            <a:pPr>
              <a:lnSpc>
                <a:spcPct val="120000"/>
              </a:lnSpc>
            </a:pPr>
            <a:r>
              <a:rPr lang="en-US" sz="1900" dirty="0">
                <a:effectLst/>
              </a:rPr>
              <a:t>I take a line chart to display sales by region from 1980 to 2015. </a:t>
            </a:r>
          </a:p>
          <a:p>
            <a:pPr>
              <a:lnSpc>
                <a:spcPct val="120000"/>
              </a:lnSpc>
            </a:pPr>
            <a:r>
              <a:rPr lang="en-US" sz="1900" dirty="0">
                <a:effectLst/>
              </a:rPr>
              <a:t>The advantage of a line chart is that it can show trends over time and they help make future predictions. I wanted to show the progression over time how sales several years, then the huge growth of N.A. Sales along with the large drop starting in 2009. This line chart shows how all 4 regions and their patterns of sales change over this 35-year period. </a:t>
            </a:r>
          </a:p>
          <a:p>
            <a:pPr marL="0" indent="0">
              <a:lnSpc>
                <a:spcPct val="120000"/>
              </a:lnSpc>
              <a:buNone/>
            </a:pPr>
            <a:endParaRPr lang="en-US" sz="1900" dirty="0">
              <a:effectLst/>
            </a:endParaRPr>
          </a:p>
          <a:p>
            <a:pPr>
              <a:lnSpc>
                <a:spcPct val="120000"/>
              </a:lnSpc>
              <a:buFont typeface="Wingdings" pitchFamily="2" charset="2"/>
              <a:buChar char="q"/>
            </a:pPr>
            <a:r>
              <a:rPr lang="en-US" sz="1900" dirty="0"/>
              <a:t>100% stacked bar chart:</a:t>
            </a:r>
          </a:p>
          <a:p>
            <a:pPr>
              <a:lnSpc>
                <a:spcPct val="120000"/>
              </a:lnSpc>
            </a:pPr>
            <a:r>
              <a:rPr lang="en-US" sz="1900" dirty="0">
                <a:effectLst/>
              </a:rPr>
              <a:t>I chose a 100% stacked column chart to display the percentage </a:t>
            </a:r>
            <a:r>
              <a:rPr lang="en-US" sz="1900" dirty="0" err="1">
                <a:effectLst/>
              </a:rPr>
              <a:t>porportiontion</a:t>
            </a:r>
            <a:r>
              <a:rPr lang="en-US" sz="1900" dirty="0">
                <a:effectLst/>
              </a:rPr>
              <a:t> of total global sales that each region had year to year. It allows viewers to see how Japan’s </a:t>
            </a:r>
            <a:r>
              <a:rPr lang="en-US" sz="1900" dirty="0" err="1">
                <a:effectLst/>
              </a:rPr>
              <a:t>porpotion</a:t>
            </a:r>
            <a:r>
              <a:rPr lang="en-US" sz="1900" dirty="0">
                <a:effectLst/>
              </a:rPr>
              <a:t> of global sales has dropped off over time and how it has been replaced by Europe and other countries. </a:t>
            </a:r>
          </a:p>
          <a:p>
            <a:pPr>
              <a:lnSpc>
                <a:spcPct val="120000"/>
              </a:lnSpc>
            </a:pPr>
            <a:endParaRPr lang="en-US" sz="1900" dirty="0"/>
          </a:p>
          <a:p>
            <a:pPr>
              <a:lnSpc>
                <a:spcPct val="120000"/>
              </a:lnSpc>
              <a:buFont typeface="Wingdings" pitchFamily="2" charset="2"/>
              <a:buChar char="q"/>
            </a:pPr>
            <a:r>
              <a:rPr lang="en-US" sz="1900" dirty="0"/>
              <a:t>Bar chart:</a:t>
            </a:r>
          </a:p>
          <a:p>
            <a:pPr>
              <a:lnSpc>
                <a:spcPct val="120000"/>
              </a:lnSpc>
            </a:pPr>
            <a:r>
              <a:rPr lang="en-US" sz="1900" dirty="0">
                <a:effectLst/>
              </a:rPr>
              <a:t>I chose the Bar chart to show the Top 4 Genre in N.A. sales from 2008 – 2015. The bar chart shows a 7-year period for each of the top 4 genres in N.A. sales. The bars help show how each genre started strong in 2008 and then gradually dropped off until 2015. </a:t>
            </a:r>
            <a:endParaRPr lang="en-US" sz="1900" dirty="0"/>
          </a:p>
          <a:p>
            <a:pPr>
              <a:lnSpc>
                <a:spcPct val="120000"/>
              </a:lnSpc>
            </a:pPr>
            <a:r>
              <a:rPr lang="en-US" sz="1900" dirty="0">
                <a:effectLst/>
              </a:rPr>
              <a:t>I chose the pie chart for Total Europe Sales by Genre from 2008 – 2015. During this time Europe has had a very strong increase in sales and each genre was a contributing factor. The pie chart easily shows which genre held the largest portion of sales, the biggest slice being the Action genre. </a:t>
            </a:r>
            <a:endParaRPr lang="en-US" sz="1900" dirty="0"/>
          </a:p>
          <a:p>
            <a:pPr>
              <a:lnSpc>
                <a:spcPct val="120000"/>
              </a:lnSpc>
            </a:pPr>
            <a:r>
              <a:rPr lang="en-US" sz="1900" dirty="0">
                <a:effectLst/>
              </a:rPr>
              <a:t>Each of these graphs help contribute to telling the overall story of how sales trends have changed over time among the 4 different regions. </a:t>
            </a:r>
            <a:endParaRPr lang="en-US" sz="1900" dirty="0"/>
          </a:p>
          <a:p>
            <a:pPr marL="0" indent="0">
              <a:buNone/>
            </a:pPr>
            <a:endParaRPr lang="en-US" dirty="0"/>
          </a:p>
        </p:txBody>
      </p:sp>
    </p:spTree>
    <p:extLst>
      <p:ext uri="{BB962C8B-B14F-4D97-AF65-F5344CB8AC3E}">
        <p14:creationId xmlns:p14="http://schemas.microsoft.com/office/powerpoint/2010/main" val="278666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3153</TotalTime>
  <Words>550</Words>
  <Application>Microsoft Macintosh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Amasis MT Pro Black</vt:lpstr>
      <vt:lpstr>CIDFont+F1</vt:lpstr>
      <vt:lpstr>Rockwell</vt:lpstr>
      <vt:lpstr>Rockwell Condensed</vt:lpstr>
      <vt:lpstr>Wingdings</vt:lpstr>
      <vt:lpstr>Wood Type</vt:lpstr>
      <vt:lpstr>Current understanding</vt:lpstr>
      <vt:lpstr>Data Analysis</vt:lpstr>
      <vt:lpstr>Data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GameCo Marketing Strategy 2017</dc:title>
  <dc:creator>Nick Legacy</dc:creator>
  <cp:lastModifiedBy>Microsoft Office User</cp:lastModifiedBy>
  <cp:revision>4</cp:revision>
  <dcterms:created xsi:type="dcterms:W3CDTF">2023-03-06T02:19:37Z</dcterms:created>
  <dcterms:modified xsi:type="dcterms:W3CDTF">2024-03-25T10:22:41Z</dcterms:modified>
</cp:coreProperties>
</file>