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B2A8-028C-4E29-801A-35AA6FDAD5A2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0A44E-C51E-44F5-B1F7-D1CA0B98B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7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0A44E-C51E-44F5-B1F7-D1CA0B98BA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6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9F3E-3A2E-4107-B6FA-24A97E7F74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8D9D-E456-46C7-B894-F85CDD74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9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9F3E-3A2E-4107-B6FA-24A97E7F74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8D9D-E456-46C7-B894-F85CDD74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7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9F3E-3A2E-4107-B6FA-24A97E7F74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8D9D-E456-46C7-B894-F85CDD74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9F3E-3A2E-4107-B6FA-24A97E7F74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8D9D-E456-46C7-B894-F85CDD74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9F3E-3A2E-4107-B6FA-24A97E7F74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8D9D-E456-46C7-B894-F85CDD74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2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9F3E-3A2E-4107-B6FA-24A97E7F74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8D9D-E456-46C7-B894-F85CDD74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9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9F3E-3A2E-4107-B6FA-24A97E7F74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8D9D-E456-46C7-B894-F85CDD74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9F3E-3A2E-4107-B6FA-24A97E7F74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8D9D-E456-46C7-B894-F85CDD74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7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9F3E-3A2E-4107-B6FA-24A97E7F74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8D9D-E456-46C7-B894-F85CDD74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9F3E-3A2E-4107-B6FA-24A97E7F74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8D9D-E456-46C7-B894-F85CDD74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0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9F3E-3A2E-4107-B6FA-24A97E7F74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8D9D-E456-46C7-B894-F85CDD74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D9F3E-3A2E-4107-B6FA-24A97E7F7443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48D9D-E456-46C7-B894-F85CDD747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2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4743"/>
            <a:ext cx="9144000" cy="200507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 Simulator of Human Emergency Mobility following Disasters: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b="1" dirty="0">
                <a:solidFill>
                  <a:schemeClr val="accent1"/>
                </a:solidFill>
              </a:rPr>
              <a:t>Knowledge Transfer from Big Disaster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89813"/>
            <a:ext cx="9144000" cy="2767987"/>
          </a:xfrm>
        </p:spPr>
        <p:txBody>
          <a:bodyPr/>
          <a:lstStyle/>
          <a:p>
            <a:pPr algn="l"/>
            <a:r>
              <a:rPr lang="en-US" b="1" dirty="0"/>
              <a:t>Authors</a:t>
            </a:r>
            <a:r>
              <a:rPr lang="en-US" dirty="0"/>
              <a:t> : Xuan Songy, Quanshi Zhangy, Yoshihide Sekimotoy, </a:t>
            </a:r>
          </a:p>
          <a:p>
            <a:pPr algn="l"/>
            <a:r>
              <a:rPr lang="en-US" dirty="0"/>
              <a:t>	    Ryosuke Shibasakiy,Nicholas Jing Yuanz and Xing Xiez</a:t>
            </a:r>
          </a:p>
          <a:p>
            <a:pPr algn="l"/>
            <a:endParaRPr lang="en-US" dirty="0"/>
          </a:p>
          <a:p>
            <a:r>
              <a:rPr lang="en-US" dirty="0"/>
              <a:t>					</a:t>
            </a:r>
          </a:p>
          <a:p>
            <a:r>
              <a:rPr lang="en-US" b="1" dirty="0">
                <a:solidFill>
                  <a:schemeClr val="accent1"/>
                </a:solidFill>
              </a:rPr>
              <a:t>					Presented By : Pooja Shekhar (23)</a:t>
            </a:r>
          </a:p>
        </p:txBody>
      </p:sp>
    </p:spTree>
    <p:extLst>
      <p:ext uri="{BB962C8B-B14F-4D97-AF65-F5344CB8AC3E}">
        <p14:creationId xmlns:p14="http://schemas.microsoft.com/office/powerpoint/2010/main" val="327566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065" y="109851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Objective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 	</a:t>
            </a:r>
            <a:r>
              <a:rPr lang="en-US" sz="2000" dirty="0"/>
              <a:t>Aims to understand what basic laws govern human mobility following disasters.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Develop a simulation model to predict human emergency mobility.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3200" dirty="0">
                <a:solidFill>
                  <a:schemeClr val="accent1"/>
                </a:solidFill>
              </a:rPr>
              <a:t>Dataset Used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GPS records of approximately 1.6 million anonymized users throughout Japan from 1 August 2010 to 31 July 2013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Disaster information data(earthquake and tsunami) - occurrence time, earthquake magnitude, damage level (1-7)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Disaster reporting data – Government declarations and mainstream media reports</a:t>
            </a:r>
          </a:p>
        </p:txBody>
      </p:sp>
    </p:spTree>
    <p:extLst>
      <p:ext uri="{BB962C8B-B14F-4D97-AF65-F5344CB8AC3E}">
        <p14:creationId xmlns:p14="http://schemas.microsoft.com/office/powerpoint/2010/main" val="114516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accent1"/>
                </a:solidFill>
              </a:rPr>
              <a:t>Model Development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Activity</a:t>
            </a:r>
            <a:r>
              <a:rPr lang="en-US" dirty="0"/>
              <a:t> = &lt; act</a:t>
            </a:r>
            <a:r>
              <a:rPr lang="en-US" baseline="-25000" dirty="0"/>
              <a:t>1</a:t>
            </a:r>
            <a:r>
              <a:rPr lang="en-US" dirty="0"/>
              <a:t>; act</a:t>
            </a:r>
            <a:r>
              <a:rPr lang="en-US" baseline="-25000" dirty="0"/>
              <a:t>2</a:t>
            </a:r>
            <a:r>
              <a:rPr lang="en-US" dirty="0"/>
              <a:t>…….</a:t>
            </a:r>
            <a:r>
              <a:rPr lang="en-US" dirty="0" err="1"/>
              <a:t>act</a:t>
            </a:r>
            <a:r>
              <a:rPr lang="en-US" baseline="-25000" dirty="0" err="1"/>
              <a:t>n</a:t>
            </a:r>
            <a:r>
              <a:rPr lang="en-US" dirty="0"/>
              <a:t> &gt;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Set of an individual’s activity after the disaster)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act</a:t>
            </a:r>
            <a:r>
              <a:rPr lang="en-US" baseline="-25000" dirty="0" err="1"/>
              <a:t>i</a:t>
            </a:r>
            <a:r>
              <a:rPr lang="en-US" dirty="0"/>
              <a:t> = L</a:t>
            </a:r>
            <a:r>
              <a:rPr lang="en-US" baseline="-25000" dirty="0"/>
              <a:t>1</a:t>
            </a:r>
            <a:r>
              <a:rPr lang="en-US" dirty="0"/>
              <a:t> -&gt; L</a:t>
            </a:r>
            <a:r>
              <a:rPr lang="en-US" baseline="-25000" dirty="0"/>
              <a:t>2</a:t>
            </a:r>
            <a:r>
              <a:rPr lang="en-US" dirty="0"/>
              <a:t> -&gt; ::: -&gt; L</a:t>
            </a:r>
            <a:r>
              <a:rPr lang="en-US" baseline="-25000" dirty="0"/>
              <a:t>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Denotes a series of m location transfer with the disaster information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aseline="-250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L =&lt;uid; time; label; latitude; longtitude; distance; intensity;</a:t>
            </a:r>
          </a:p>
          <a:p>
            <a:pPr marL="0" indent="0">
              <a:buNone/>
            </a:pPr>
            <a:r>
              <a:rPr lang="en-US" dirty="0"/>
              <a:t>      damage; reporting 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000" dirty="0"/>
              <a:t>Each location l is a tuple where uid is the id of the person, label specifies the important places the person visits, distance depicts e distance from earthquake center etc.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Goal : To learn a general model from </a:t>
            </a:r>
            <a:r>
              <a:rPr lang="en-US" dirty="0">
                <a:solidFill>
                  <a:srgbClr val="FF0000"/>
                </a:solidFill>
              </a:rPr>
              <a:t>Activity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85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950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b="1" dirty="0">
                <a:solidFill>
                  <a:schemeClr val="accent1"/>
                </a:solidFill>
              </a:rPr>
              <a:t>Hidden Markov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Given a set of disaster </a:t>
            </a:r>
            <a:r>
              <a:rPr lang="pl-PL" dirty="0"/>
              <a:t>information Z = </a:t>
            </a:r>
            <a:r>
              <a:rPr lang="en-US" dirty="0"/>
              <a:t>&lt;</a:t>
            </a:r>
            <a:r>
              <a:rPr lang="pl-PL" dirty="0"/>
              <a:t>z</a:t>
            </a:r>
            <a:r>
              <a:rPr lang="pl-PL" baseline="-25000" dirty="0"/>
              <a:t>1</a:t>
            </a:r>
            <a:r>
              <a:rPr lang="pl-PL" dirty="0"/>
              <a:t>; z</a:t>
            </a:r>
            <a:r>
              <a:rPr lang="pl-PL" baseline="-25000" dirty="0"/>
              <a:t>2</a:t>
            </a:r>
            <a:r>
              <a:rPr lang="pl-PL" dirty="0"/>
              <a:t>; </a:t>
            </a:r>
            <a:r>
              <a:rPr lang="en-US" dirty="0"/>
              <a:t>…..</a:t>
            </a:r>
            <a:r>
              <a:rPr lang="pl-PL" dirty="0"/>
              <a:t>z</a:t>
            </a:r>
            <a:r>
              <a:rPr lang="pl-PL" baseline="-25000" dirty="0"/>
              <a:t>N</a:t>
            </a:r>
            <a:r>
              <a:rPr lang="en-US" dirty="0"/>
              <a:t>&gt;.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Such that  intensity of earthquake, damage level, news reporting, current time, travel distance, travel time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 series of states S = &lt;s</a:t>
            </a:r>
            <a:r>
              <a:rPr lang="en-US" baseline="-25000" dirty="0"/>
              <a:t>1</a:t>
            </a:r>
            <a:r>
              <a:rPr lang="en-US" dirty="0"/>
              <a:t>; s</a:t>
            </a:r>
            <a:r>
              <a:rPr lang="en-US" baseline="-25000" dirty="0"/>
              <a:t>2</a:t>
            </a:r>
            <a:r>
              <a:rPr lang="en-US" dirty="0"/>
              <a:t>; …. 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/>
              <a:t>&gt;.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Models human activities and mobility following disasters as the random transition through a series of states , such as home location,</a:t>
            </a:r>
          </a:p>
          <a:p>
            <a:pPr marL="457200" lvl="1" indent="0">
              <a:buNone/>
            </a:pPr>
            <a:r>
              <a:rPr lang="en-US" dirty="0"/>
              <a:t>    working location, social relationship.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Paper uses hidden Markov model (HMM) to model dependencies      between these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5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b="1" dirty="0">
                <a:solidFill>
                  <a:schemeClr val="accent1"/>
                </a:solidFill>
              </a:rPr>
              <a:t>Mobility Simulation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stages </a:t>
            </a:r>
            <a:r>
              <a:rPr lang="en-US" dirty="0"/>
              <a:t>for the simulation process 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based on the training HMM behavior model, randomly generates location transition through its important places.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given the location transition sequences, use the transportation network or pre-trained urban mobility graph to plan the traveling routes.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:-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For the small earthquakes, we can directly use the transportation network (e.g. road network data and metro network) of cities to plan people’s traveling routes.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But for the large-scale earthquakes, the public transportation systems are usually unavailable. Hence, we use the pre-trained urban mobility graph to plan the traveling routes.</a:t>
            </a:r>
          </a:p>
        </p:txBody>
      </p:sp>
    </p:spTree>
    <p:extLst>
      <p:ext uri="{BB962C8B-B14F-4D97-AF65-F5344CB8AC3E}">
        <p14:creationId xmlns:p14="http://schemas.microsoft.com/office/powerpoint/2010/main" val="186288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b="1" dirty="0">
                <a:solidFill>
                  <a:schemeClr val="accent1"/>
                </a:solidFill>
              </a:rPr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980"/>
            <a:ext cx="10515600" cy="49639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simulate human emergency mobility following disasters,</a:t>
            </a:r>
          </a:p>
          <a:p>
            <a:pPr marL="0" indent="0">
              <a:buNone/>
            </a:pPr>
            <a:r>
              <a:rPr lang="en-US" dirty="0"/>
              <a:t>     users need firstly to </a:t>
            </a:r>
            <a:r>
              <a:rPr lang="en-US" dirty="0">
                <a:solidFill>
                  <a:schemeClr val="accent1"/>
                </a:solidFill>
              </a:rPr>
              <a:t>select the important places in the map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and then </a:t>
            </a:r>
            <a:r>
              <a:rPr lang="en-US" dirty="0">
                <a:solidFill>
                  <a:schemeClr val="accent1"/>
                </a:solidFill>
              </a:rPr>
              <a:t>input the disaster information</a:t>
            </a:r>
            <a:r>
              <a:rPr lang="en-US" dirty="0"/>
              <a:t> (e.g. occurrence time,</a:t>
            </a:r>
          </a:p>
          <a:p>
            <a:pPr marL="0" indent="0">
              <a:buNone/>
            </a:pPr>
            <a:r>
              <a:rPr lang="en-US" dirty="0"/>
              <a:t>     earthquake intensity at this region, damage level and etc.)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Simulator can automatically simulate possible movements of this        person.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83" y="3900791"/>
            <a:ext cx="9038617" cy="25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b="1" dirty="0">
                <a:solidFill>
                  <a:schemeClr val="accent1"/>
                </a:solidFill>
              </a:rPr>
              <a:t>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Evaluation metrics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Model’s most likely simulated trajectory (trajectory with the highest probability) with the actual demonstrated trajectory</a:t>
            </a:r>
          </a:p>
          <a:p>
            <a:pPr marL="457200" lvl="1" indent="0">
              <a:buNone/>
            </a:pPr>
            <a:r>
              <a:rPr lang="en-US" dirty="0"/>
              <a:t>   in the testing set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second shows what percentage of the testing trajectories match at least 90% (distance) with the model’s simulated one.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final metric measures the average log probability of mobility in the training set under the given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2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463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A Simulator of Human Emergency Mobility following Disasters: Knowledge Transfer from Big Disaster Data</vt:lpstr>
      <vt:lpstr>PowerPoint Presentation</vt:lpstr>
      <vt:lpstr> Model Development and Learning</vt:lpstr>
      <vt:lpstr>  Hidden Markov Model</vt:lpstr>
      <vt:lpstr>   Mobility Simulation</vt:lpstr>
      <vt:lpstr>  Simulation Results</vt:lpstr>
      <vt:lpstr>  Performance Evaluation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Simulator of Human Emergency Mobility following Disasters: Knowledge Transfer from Big Disaster Data</dc:title>
  <dc:creator>Shekhar, Pooja</dc:creator>
  <cp:lastModifiedBy>Pooja Shekhar</cp:lastModifiedBy>
  <cp:revision>12</cp:revision>
  <dcterms:created xsi:type="dcterms:W3CDTF">2016-12-05T23:15:32Z</dcterms:created>
  <dcterms:modified xsi:type="dcterms:W3CDTF">2016-12-06T05:50:42Z</dcterms:modified>
</cp:coreProperties>
</file>