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7"/>
      </p:cViewPr>
      <p:guideLst>
        <p:guide orient="horz" pos="2160"/>
        <p:guide pos="2880"/>
      </p:guideLst>
    </p:cSldViewPr>
  </p:slideViewPr>
  <p:notesTextViewPr>
    <p:cViewPr>
      <p:scale>
        <a:sx n="100" d="100"/>
        <a:sy n="100" d="100"/>
      </p:scale>
      <p:origin x="0" y="-245"/>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DEF46-9273-4995-AD0B-99722B38C871}" type="datetimeFigureOut">
              <a:rPr lang="en-US" smtClean="0"/>
              <a:t>12/5/2016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E8B77-36DA-457D-98CE-F3DE06F9FF67}" type="slidenum">
              <a:rPr lang="en-US" smtClean="0"/>
              <a:t>‹#›</a:t>
            </a:fld>
            <a:endParaRPr lang="en-US"/>
          </a:p>
        </p:txBody>
      </p:sp>
    </p:spTree>
    <p:extLst>
      <p:ext uri="{BB962C8B-B14F-4D97-AF65-F5344CB8AC3E}">
        <p14:creationId xmlns:p14="http://schemas.microsoft.com/office/powerpoint/2010/main" val="354423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ebmail.umkc.edu/owa/redir.aspx?SURL=P09I_hkqkAduoSw5vscbebT8Rr_rccG3fg67LBBx7Tgcsxx_jh3UCGgAdAB0AHAAOgAvAC8AZABhAHQAYQBjAGUAbgB0AGUAcgAuAGsAaQBkAHMAYwBvAHUAbgB0AC4AbwByAGcALwA.&amp;URL=http%3a%2f%2fdatacenter.kidscount.org%2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 </a:t>
            </a:r>
          </a:p>
          <a:p>
            <a:r>
              <a:rPr lang="en-US" sz="1200" b="0" i="0" kern="1200" dirty="0">
                <a:solidFill>
                  <a:schemeClr val="tx1"/>
                </a:solidFill>
                <a:effectLst/>
                <a:latin typeface="+mn-lt"/>
                <a:ea typeface="+mn-ea"/>
                <a:cs typeface="+mn-cs"/>
                <a:hlinkClick r:id="rId3"/>
              </a:rPr>
              <a:t>http://datacenter.kidscount.org/</a:t>
            </a:r>
            <a:endParaRPr lang="en-US" sz="1200" b="0" i="0" kern="1200" dirty="0">
              <a:solidFill>
                <a:schemeClr val="tx1"/>
              </a:solidFill>
              <a:effectLst/>
              <a:latin typeface="+mn-lt"/>
              <a:ea typeface="+mn-ea"/>
              <a:cs typeface="+mn-cs"/>
            </a:endParaRPr>
          </a:p>
          <a:p>
            <a:r>
              <a:rPr lang="en-US" sz="1200" b="0" i="0" kern="1200">
                <a:solidFill>
                  <a:schemeClr val="tx1"/>
                </a:solidFill>
                <a:effectLst/>
                <a:latin typeface="+mn-lt"/>
                <a:ea typeface="+mn-ea"/>
                <a:cs typeface="+mn-cs"/>
              </a:rPr>
              <a:t>www.stat.berkeley.edu/~brill/Stat131a/29_</a:t>
            </a:r>
            <a:r>
              <a:rPr lang="en-US" sz="1200" b="1" i="0" kern="1200">
                <a:solidFill>
                  <a:schemeClr val="tx1"/>
                </a:solidFill>
                <a:effectLst/>
                <a:latin typeface="+mn-lt"/>
                <a:ea typeface="+mn-ea"/>
                <a:cs typeface="+mn-cs"/>
              </a:rPr>
              <a:t>multi</a:t>
            </a:r>
            <a:r>
              <a:rPr lang="en-US" sz="1200" b="0" i="0" kern="1200">
                <a:solidFill>
                  <a:schemeClr val="tx1"/>
                </a:solidFill>
                <a:effectLst/>
                <a:latin typeface="+mn-lt"/>
                <a:ea typeface="+mn-ea"/>
                <a:cs typeface="+mn-cs"/>
              </a:rPr>
              <a:t>.pdf</a:t>
            </a:r>
          </a:p>
          <a:p>
            <a:endParaRPr lang="en-US" sz="1200" b="0" i="0" kern="120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53E8B77-36DA-457D-98CE-F3DE06F9FF67}" type="slidenum">
              <a:rPr lang="en-US" smtClean="0"/>
              <a:t>1</a:t>
            </a:fld>
            <a:endParaRPr lang="en-US"/>
          </a:p>
        </p:txBody>
      </p:sp>
    </p:spTree>
    <p:extLst>
      <p:ext uri="{BB962C8B-B14F-4D97-AF65-F5344CB8AC3E}">
        <p14:creationId xmlns:p14="http://schemas.microsoft.com/office/powerpoint/2010/main" val="71629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124029"/>
            <a:ext cx="8574087" cy="645632"/>
          </a:xfrm>
          <a:prstGeom prst="rect">
            <a:avLst/>
          </a:prstGeom>
          <a:solidFill>
            <a:schemeClr val="tx1">
              <a:lumMod val="85000"/>
              <a:lumOff val="15000"/>
              <a:alpha val="85000"/>
            </a:schemeClr>
          </a:solidFill>
        </p:spPr>
        <p:txBody>
          <a:bodyPr vert="horz" lIns="91440" tIns="45720" rIns="182880" bIns="365760" rtlCol="0" anchor="b" anchorCtr="0">
            <a:normAutofit fontScale="40000" lnSpcReduction="20000"/>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764850"/>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603452"/>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12/5/2016</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e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notesSlide" Target="../notesSlides/notesSlide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60099" y="-27978"/>
            <a:ext cx="8432374" cy="705486"/>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lgn="ctr"/>
            <a:r>
              <a:rPr lang="en-US" sz="3200" dirty="0"/>
              <a:t>INFANT MORTALITY RATE</a:t>
            </a:r>
          </a:p>
        </p:txBody>
      </p:sp>
      <p:sp>
        <p:nvSpPr>
          <p:cNvPr id="22" name="Subtitle 2"/>
          <p:cNvSpPr txBox="1">
            <a:spLocks/>
          </p:cNvSpPr>
          <p:nvPr/>
        </p:nvSpPr>
        <p:spPr>
          <a:xfrm>
            <a:off x="641956" y="456472"/>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ctr"/>
            <a:r>
              <a:rPr lang="en-US" sz="1600" dirty="0"/>
              <a:t>Multiple Regression</a:t>
            </a:r>
          </a:p>
        </p:txBody>
      </p:sp>
      <p:sp>
        <p:nvSpPr>
          <p:cNvPr id="23" name="TextBox 22"/>
          <p:cNvSpPr txBox="1"/>
          <p:nvPr/>
        </p:nvSpPr>
        <p:spPr>
          <a:xfrm>
            <a:off x="152623" y="862982"/>
            <a:ext cx="2667811" cy="422423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u="sng" dirty="0">
                <a:solidFill>
                  <a:srgbClr val="528A02"/>
                </a:solidFill>
              </a:rPr>
              <a:t>Introduction:</a:t>
            </a:r>
          </a:p>
          <a:p>
            <a:r>
              <a:rPr lang="en-US" sz="1000" b="1" dirty="0"/>
              <a:t>Infant mortality is reported as the rate of deaths of newborn per 1000 lives. The data used in this poster was recorded in 2014 for each of the 45 states of the united states. To predict infants mortality, we will build a regression model using this data.</a:t>
            </a:r>
          </a:p>
          <a:p>
            <a:r>
              <a:rPr lang="en-US" sz="1200" b="1" u="sng" dirty="0">
                <a:solidFill>
                  <a:srgbClr val="528A02"/>
                </a:solidFill>
              </a:rPr>
              <a:t>Chosen Variables:</a:t>
            </a:r>
          </a:p>
          <a:p>
            <a:pPr marL="171450" indent="-171450">
              <a:buFont typeface="Arial" panose="020B0604020202020204" pitchFamily="34" charset="0"/>
              <a:buChar char="•"/>
            </a:pPr>
            <a:r>
              <a:rPr lang="en-US" sz="1000" b="1" dirty="0"/>
              <a:t>Low Birth Weight Babies percent &lt; 5.5 pounds</a:t>
            </a:r>
          </a:p>
          <a:p>
            <a:pPr marL="171450" indent="-171450">
              <a:buFont typeface="Arial" panose="020B0604020202020204" pitchFamily="34" charset="0"/>
              <a:buChar char="•"/>
            </a:pPr>
            <a:r>
              <a:rPr lang="en-US" sz="1000" b="1" dirty="0"/>
              <a:t>Mothers who smoked during pregnancy in percent</a:t>
            </a:r>
            <a:endParaRPr lang="en-US" sz="1200" b="1" u="sng" dirty="0">
              <a:solidFill>
                <a:srgbClr val="528A02"/>
              </a:solidFill>
            </a:endParaRPr>
          </a:p>
          <a:p>
            <a:pPr marL="171450" indent="-171450">
              <a:buFont typeface="Arial"/>
              <a:buChar char="•"/>
            </a:pPr>
            <a:r>
              <a:rPr lang="en-US" sz="1000" b="1" dirty="0"/>
              <a:t>Child death rate per 100,000 children</a:t>
            </a:r>
            <a:endParaRPr lang="x-none" sz="1000" b="1" dirty="0"/>
          </a:p>
          <a:p>
            <a:pPr marL="171450" indent="-171450">
              <a:buFont typeface="Arial"/>
              <a:buChar char="•"/>
            </a:pPr>
            <a:r>
              <a:rPr lang="en-US" sz="1000" b="1" dirty="0"/>
              <a:t>High School Drop Out in percent</a:t>
            </a:r>
            <a:endParaRPr lang="x-none" sz="1000" b="1" dirty="0"/>
          </a:p>
          <a:p>
            <a:pPr marL="171450" indent="-171450">
              <a:buFont typeface="Arial"/>
              <a:buChar char="•"/>
            </a:pPr>
            <a:r>
              <a:rPr lang="en-US" sz="1000" b="1" dirty="0"/>
              <a:t>Births to teenagers per 1,000 females</a:t>
            </a:r>
          </a:p>
          <a:p>
            <a:pPr marL="171450" indent="-171450">
              <a:buFont typeface="Arial"/>
              <a:buChar char="•"/>
            </a:pPr>
            <a:r>
              <a:rPr lang="en-US" sz="1000" b="1" dirty="0"/>
              <a:t>Infant Mortality Rate - Deaths occurring to infants under 1 year of age per 1,000 live births</a:t>
            </a:r>
          </a:p>
          <a:p>
            <a:r>
              <a:rPr lang="en-US" sz="1200" b="1" u="sng" dirty="0">
                <a:solidFill>
                  <a:srgbClr val="528A02"/>
                </a:solidFill>
              </a:rPr>
              <a:t>Inference for Multiple Regression :</a:t>
            </a:r>
          </a:p>
          <a:p>
            <a:pPr marL="228600" lvl="0" indent="-228600">
              <a:buFont typeface="Wingdings" panose="05000000000000000000" pitchFamily="2" charset="2"/>
              <a:buChar char="ü"/>
            </a:pPr>
            <a:r>
              <a:rPr lang="en-US" sz="1050" b="1" dirty="0">
                <a:solidFill>
                  <a:schemeClr val="accent1"/>
                </a:solidFill>
                <a:effectLst>
                  <a:outerShdw blurRad="38100" dist="19050" dir="2700000" algn="tl">
                    <a:schemeClr val="dk1">
                      <a:alpha val="40000"/>
                    </a:schemeClr>
                  </a:outerShdw>
                </a:effectLst>
              </a:rPr>
              <a:t>Null Hypothesis Rejected:</a:t>
            </a:r>
          </a:p>
          <a:p>
            <a:pPr lvl="0"/>
            <a:r>
              <a:rPr lang="en-US" sz="1050" b="1" dirty="0">
                <a:solidFill>
                  <a:schemeClr val="accent1"/>
                </a:solidFill>
                <a:effectLst>
                  <a:outerShdw blurRad="38100" dist="19050" dir="2700000" algn="tl">
                    <a:schemeClr val="dk1">
                      <a:alpha val="40000"/>
                    </a:schemeClr>
                  </a:outerShdw>
                </a:effectLst>
              </a:rPr>
              <a:t>        </a:t>
            </a:r>
            <a:r>
              <a:rPr lang="en-US" sz="1000" b="1" dirty="0">
                <a:solidFill>
                  <a:schemeClr val="tx1"/>
                </a:solidFill>
              </a:rPr>
              <a:t>The model is no different than its</a:t>
            </a:r>
          </a:p>
          <a:p>
            <a:pPr lvl="0"/>
            <a:r>
              <a:rPr lang="en-US" sz="1000" b="1" dirty="0">
                <a:solidFill>
                  <a:schemeClr val="tx1"/>
                </a:solidFill>
              </a:rPr>
              <a:t>        mean</a:t>
            </a:r>
          </a:p>
          <a:p>
            <a:pPr marL="171450" lvl="0" indent="-171450">
              <a:buFont typeface="Wingdings" panose="05000000000000000000" pitchFamily="2" charset="2"/>
              <a:buChar char="ü"/>
            </a:pPr>
            <a:r>
              <a:rPr lang="en-US" sz="1050" b="1" dirty="0">
                <a:solidFill>
                  <a:schemeClr val="accent1"/>
                </a:solidFill>
                <a:effectLst>
                  <a:outerShdw blurRad="38100" dist="19050" dir="2700000" algn="tl">
                    <a:schemeClr val="dk1">
                      <a:alpha val="40000"/>
                    </a:schemeClr>
                  </a:outerShdw>
                </a:effectLst>
              </a:rPr>
              <a:t>Outliers – Removed:</a:t>
            </a:r>
          </a:p>
          <a:p>
            <a:pPr lvl="0"/>
            <a:r>
              <a:rPr lang="en-US" sz="1050" b="1" dirty="0">
                <a:solidFill>
                  <a:schemeClr val="accent1"/>
                </a:solidFill>
                <a:effectLst>
                  <a:outerShdw blurRad="38100" dist="19050" dir="2700000" algn="tl">
                    <a:schemeClr val="dk1">
                      <a:alpha val="40000"/>
                    </a:schemeClr>
                  </a:outerShdw>
                </a:effectLst>
              </a:rPr>
              <a:t>       </a:t>
            </a:r>
            <a:r>
              <a:rPr lang="en-US" sz="1000" b="1" dirty="0">
                <a:solidFill>
                  <a:schemeClr val="tx1"/>
                </a:solidFill>
              </a:rPr>
              <a:t>Some states like South Dakota had </a:t>
            </a:r>
          </a:p>
          <a:p>
            <a:pPr lvl="0"/>
            <a:r>
              <a:rPr lang="en-US" sz="1000" b="1" dirty="0">
                <a:solidFill>
                  <a:schemeClr val="tx1"/>
                </a:solidFill>
              </a:rPr>
              <a:t>       outliers</a:t>
            </a:r>
          </a:p>
          <a:p>
            <a:pPr marL="171450" lvl="0" indent="-171450">
              <a:buFont typeface="Wingdings" panose="05000000000000000000" pitchFamily="2" charset="2"/>
              <a:buChar char="ü"/>
            </a:pPr>
            <a:r>
              <a:rPr lang="en-US" sz="1050" b="1" dirty="0">
                <a:solidFill>
                  <a:schemeClr val="accent1"/>
                </a:solidFill>
                <a:effectLst>
                  <a:outerShdw blurRad="38100" dist="19050" dir="2700000" algn="tl">
                    <a:schemeClr val="dk1">
                      <a:alpha val="40000"/>
                    </a:schemeClr>
                  </a:outerShdw>
                </a:effectLst>
              </a:rPr>
              <a:t>Straight Enough Conditions: </a:t>
            </a:r>
            <a:endParaRPr lang="x-none" sz="1050" b="1" dirty="0">
              <a:solidFill>
                <a:schemeClr val="accent1"/>
              </a:solidFill>
              <a:effectLst>
                <a:outerShdw blurRad="38100" dist="19050" dir="2700000" algn="tl">
                  <a:schemeClr val="dk1">
                    <a:alpha val="40000"/>
                  </a:schemeClr>
                </a:outerShdw>
              </a:effectLst>
            </a:endParaRPr>
          </a:p>
        </p:txBody>
      </p:sp>
      <p:sp>
        <p:nvSpPr>
          <p:cNvPr id="24" name="TextBox 23"/>
          <p:cNvSpPr txBox="1"/>
          <p:nvPr/>
        </p:nvSpPr>
        <p:spPr>
          <a:xfrm>
            <a:off x="2977923" y="877695"/>
            <a:ext cx="2782854" cy="56938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lvl="0" indent="-171450">
              <a:buFont typeface="Wingdings" panose="05000000000000000000" pitchFamily="2" charset="2"/>
              <a:buChar char="ü"/>
            </a:pPr>
            <a:r>
              <a:rPr lang="en-US" sz="1050" b="1" dirty="0">
                <a:solidFill>
                  <a:srgbClr val="990000"/>
                </a:solidFill>
                <a:effectLst>
                  <a:outerShdw blurRad="38100" dist="19050" dir="2700000" algn="tl">
                    <a:schemeClr val="dk1">
                      <a:alpha val="40000"/>
                    </a:schemeClr>
                  </a:outerShdw>
                </a:effectLst>
              </a:rPr>
              <a:t>Nearly Normal Condition :</a:t>
            </a:r>
          </a:p>
          <a:p>
            <a:pPr lvl="0"/>
            <a:r>
              <a:rPr lang="en-US" sz="1050" b="1" dirty="0">
                <a:solidFill>
                  <a:schemeClr val="tx1"/>
                </a:solidFill>
              </a:rPr>
              <a:t>      Residual </a:t>
            </a:r>
            <a:r>
              <a:rPr lang="en-US" sz="1000" b="1" dirty="0">
                <a:solidFill>
                  <a:schemeClr val="tx1"/>
                </a:solidFill>
              </a:rPr>
              <a:t>Errors are nearly normal as depicted </a:t>
            </a:r>
          </a:p>
          <a:p>
            <a:pPr lvl="0"/>
            <a:r>
              <a:rPr lang="en-US" sz="1000" b="1" dirty="0">
                <a:solidFill>
                  <a:schemeClr val="tx1"/>
                </a:solidFill>
              </a:rPr>
              <a:t>      by the two plots below.</a:t>
            </a:r>
          </a:p>
        </p:txBody>
      </p:sp>
      <p:sp>
        <p:nvSpPr>
          <p:cNvPr id="25" name="TextBox 24"/>
          <p:cNvSpPr txBox="1"/>
          <p:nvPr/>
        </p:nvSpPr>
        <p:spPr>
          <a:xfrm>
            <a:off x="6064633" y="862982"/>
            <a:ext cx="2800332" cy="25391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ü"/>
            </a:pPr>
            <a:r>
              <a:rPr lang="en-US" sz="1050" b="1" dirty="0">
                <a:solidFill>
                  <a:srgbClr val="990000"/>
                </a:solidFill>
                <a:effectLst>
                  <a:outerShdw blurRad="38100" dist="19050" dir="2700000" algn="tl">
                    <a:schemeClr val="dk1">
                      <a:alpha val="40000"/>
                    </a:schemeClr>
                  </a:outerShdw>
                </a:effectLst>
              </a:rPr>
              <a:t>3-fold Cross Validation – An Improvement:</a:t>
            </a:r>
            <a:r>
              <a:rPr lang="x-none" sz="1050" b="1" dirty="0">
                <a:solidFill>
                  <a:srgbClr val="990000"/>
                </a:solidFill>
              </a:rPr>
              <a:t> </a:t>
            </a:r>
            <a:endParaRPr lang="en-US" sz="1050" b="1" dirty="0">
              <a:solidFill>
                <a:srgbClr val="990000"/>
              </a:solidFill>
            </a:endParaRPr>
          </a:p>
        </p:txBody>
      </p:sp>
      <p:sp>
        <p:nvSpPr>
          <p:cNvPr id="26" name="TextBox 25"/>
          <p:cNvSpPr txBox="1"/>
          <p:nvPr/>
        </p:nvSpPr>
        <p:spPr>
          <a:xfrm>
            <a:off x="3012180" y="3332122"/>
            <a:ext cx="2782854" cy="25391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ü"/>
            </a:pPr>
            <a:r>
              <a:rPr lang="en-US" sz="1050" b="1" dirty="0">
                <a:solidFill>
                  <a:srgbClr val="990000"/>
                </a:solidFill>
                <a:effectLst>
                  <a:outerShdw blurRad="38100" dist="19050" dir="2700000" algn="tl">
                    <a:schemeClr val="dk1">
                      <a:alpha val="40000"/>
                    </a:schemeClr>
                  </a:outerShdw>
                </a:effectLst>
              </a:rPr>
              <a:t>Multiple Regression Model:</a:t>
            </a:r>
            <a:endParaRPr lang="x-none" sz="1050" b="1" dirty="0">
              <a:solidFill>
                <a:srgbClr val="990000"/>
              </a:solidFill>
            </a:endParaRPr>
          </a:p>
        </p:txBody>
      </p:sp>
      <p:pic>
        <p:nvPicPr>
          <p:cNvPr id="28" name="Picture 27"/>
          <p:cNvPicPr/>
          <p:nvPr/>
        </p:nvPicPr>
        <p:blipFill>
          <a:blip r:embed="rId5" cstate="email">
            <a:extLst>
              <a:ext uri="{28A0092B-C50C-407E-A947-70E740481C1C}">
                <a14:useLocalDpi xmlns:a14="http://schemas.microsoft.com/office/drawing/2010/main" val="0"/>
              </a:ext>
            </a:extLst>
          </a:blip>
          <a:stretch>
            <a:fillRect/>
          </a:stretch>
        </p:blipFill>
        <p:spPr>
          <a:xfrm>
            <a:off x="5979160" y="3290802"/>
            <a:ext cx="3014858" cy="2102283"/>
          </a:xfrm>
          <a:prstGeom prst="rect">
            <a:avLst/>
          </a:prstGeom>
        </p:spPr>
      </p:pic>
      <p:sp>
        <p:nvSpPr>
          <p:cNvPr id="29" name="TextBox 28"/>
          <p:cNvSpPr txBox="1"/>
          <p:nvPr/>
        </p:nvSpPr>
        <p:spPr>
          <a:xfrm>
            <a:off x="6088373" y="5345819"/>
            <a:ext cx="2800332"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u="sng" dirty="0">
                <a:solidFill>
                  <a:schemeClr val="accent5"/>
                </a:solidFill>
              </a:rPr>
              <a:t>Conclusion:</a:t>
            </a:r>
          </a:p>
          <a:p>
            <a:endParaRPr lang="en-US" sz="1200" dirty="0">
              <a:solidFill>
                <a:srgbClr val="990000"/>
              </a:solidFill>
            </a:endParaRPr>
          </a:p>
        </p:txBody>
      </p:sp>
      <p:pic>
        <p:nvPicPr>
          <p:cNvPr id="30" name="Picture 2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942857" y="3524383"/>
            <a:ext cx="3121776" cy="2038685"/>
          </a:xfrm>
          <a:prstGeom prst="rect">
            <a:avLst/>
          </a:prstGeom>
        </p:spPr>
      </p:pic>
      <p:sp>
        <p:nvSpPr>
          <p:cNvPr id="31" name="TextBox 30"/>
          <p:cNvSpPr txBox="1"/>
          <p:nvPr/>
        </p:nvSpPr>
        <p:spPr>
          <a:xfrm>
            <a:off x="2919117" y="5404350"/>
            <a:ext cx="2714339" cy="1323439"/>
          </a:xfrm>
          <a:prstGeom prst="rect">
            <a:avLst/>
          </a:prstGeom>
          <a:noFill/>
        </p:spPr>
        <p:txBody>
          <a:bodyPr wrap="square" rtlCol="0">
            <a:spAutoFit/>
          </a:bodyPr>
          <a:lstStyle/>
          <a:p>
            <a:pPr marL="285750" indent="-285750">
              <a:buFont typeface="Arial" panose="020B0604020202020204" pitchFamily="34" charset="0"/>
              <a:buChar char="•"/>
            </a:pPr>
            <a:r>
              <a:rPr lang="en-US" sz="1000" b="1" dirty="0"/>
              <a:t>R-Squared Value shows 83% variability is explained by our model.</a:t>
            </a:r>
          </a:p>
          <a:p>
            <a:pPr marL="285750" indent="-285750">
              <a:buFont typeface="Arial" panose="020B0604020202020204" pitchFamily="34" charset="0"/>
              <a:buChar char="•"/>
            </a:pPr>
            <a:r>
              <a:rPr lang="en-US" sz="1000" b="1" dirty="0"/>
              <a:t>F-Statistic of 8.4 is large enough to reject null hypothesis.</a:t>
            </a:r>
          </a:p>
          <a:p>
            <a:pPr marL="285750" indent="-285750">
              <a:buFont typeface="Arial" panose="020B0604020202020204" pitchFamily="34" charset="0"/>
              <a:buChar char="•"/>
            </a:pPr>
            <a:r>
              <a:rPr lang="en-US" sz="1000" b="1" dirty="0"/>
              <a:t>Low p-value and high coefficient for “low birthweight” babies shows it contributes largely to our model.</a:t>
            </a:r>
          </a:p>
          <a:p>
            <a:pPr marL="285750" indent="-285750">
              <a:buFont typeface="Arial" panose="020B0604020202020204" pitchFamily="34" charset="0"/>
              <a:buChar char="•"/>
            </a:pPr>
            <a:endParaRPr lang="en-US" sz="1000" b="1" dirty="0"/>
          </a:p>
        </p:txBody>
      </p:sp>
      <p:pic>
        <p:nvPicPr>
          <p:cNvPr id="32" name="Picture 31"/>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44369" y="5025660"/>
            <a:ext cx="2613756" cy="1563648"/>
          </a:xfrm>
          <a:prstGeom prst="rect">
            <a:avLst/>
          </a:prstGeom>
        </p:spPr>
      </p:pic>
      <p:sp>
        <p:nvSpPr>
          <p:cNvPr id="34" name="TextBox 33"/>
          <p:cNvSpPr txBox="1"/>
          <p:nvPr/>
        </p:nvSpPr>
        <p:spPr>
          <a:xfrm>
            <a:off x="6088373" y="5558237"/>
            <a:ext cx="2885638" cy="1015663"/>
          </a:xfrm>
          <a:prstGeom prst="rect">
            <a:avLst/>
          </a:prstGeom>
          <a:noFill/>
        </p:spPr>
        <p:txBody>
          <a:bodyPr wrap="square" rtlCol="0">
            <a:spAutoFit/>
          </a:bodyPr>
          <a:lstStyle/>
          <a:p>
            <a:r>
              <a:rPr lang="en-US" sz="1000" b="1" dirty="0"/>
              <a:t>Apparently, the Standard Error for the coefficients of the parameters used is too high .However ,its clear that  an increase in the number of low birth weight babies (lbw)  1 per 100 results into an increase of 31 deaths per 1000 live births in the infant mortality rate.</a:t>
            </a:r>
          </a:p>
        </p:txBody>
      </p:sp>
      <p:pic>
        <p:nvPicPr>
          <p:cNvPr id="17" name="Picture 1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4426527" y="1457046"/>
            <a:ext cx="1603275" cy="1916880"/>
          </a:xfrm>
          <a:prstGeom prst="rect">
            <a:avLst/>
          </a:prstGeom>
        </p:spPr>
      </p:pic>
      <p:pic>
        <p:nvPicPr>
          <p:cNvPr id="35" name="Picture 34"/>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776958" y="1428805"/>
            <a:ext cx="1615784" cy="1921594"/>
          </a:xfrm>
          <a:prstGeom prst="rect">
            <a:avLst/>
          </a:prstGeom>
        </p:spPr>
      </p:pic>
      <p:pic>
        <p:nvPicPr>
          <p:cNvPr id="36" name="Picture 35"/>
          <p:cNvPicPr>
            <a:picLocks noChangeAspect="1"/>
          </p:cNvPicPr>
          <p:nvPr/>
        </p:nvPicPr>
        <p:blipFill>
          <a:blip r:embed="rId10"/>
          <a:stretch>
            <a:fillRect/>
          </a:stretch>
        </p:blipFill>
        <p:spPr>
          <a:xfrm>
            <a:off x="6243484" y="1106256"/>
            <a:ext cx="2645221" cy="2128844"/>
          </a:xfrm>
          <a:prstGeom prst="rect">
            <a:avLst/>
          </a:prstGeom>
        </p:spPr>
      </p:pic>
      <p:pic>
        <p:nvPicPr>
          <p:cNvPr id="2" name="New Isl">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4327525" y="3184525"/>
            <a:ext cx="487363" cy="487363"/>
          </a:xfrm>
          <a:prstGeom prst="rect">
            <a:avLst/>
          </a:prstGeom>
        </p:spPr>
      </p:pic>
    </p:spTree>
    <p:extLst>
      <p:ext uri="{BB962C8B-B14F-4D97-AF65-F5344CB8AC3E}">
        <p14:creationId xmlns:p14="http://schemas.microsoft.com/office/powerpoint/2010/main" val="11859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502</TotalTime>
  <Words>303</Words>
  <Application>Microsoft Office PowerPoint</Application>
  <PresentationFormat>On-screen Show (4:3)</PresentationFormat>
  <Paragraphs>33</Paragraphs>
  <Slides>1</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Wingdings</vt:lpstr>
      <vt:lpstr>Spectrum</vt:lpstr>
      <vt:lpstr>PowerPoint Presentation</vt:lpstr>
    </vt:vector>
  </TitlesOfParts>
  <Company>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INFANTS MORTALITY</dc:title>
  <dc:creator>manahel alnusairi</dc:creator>
  <cp:lastModifiedBy>Pooja Shekhar</cp:lastModifiedBy>
  <cp:revision>31</cp:revision>
  <dcterms:created xsi:type="dcterms:W3CDTF">2016-12-05T16:48:46Z</dcterms:created>
  <dcterms:modified xsi:type="dcterms:W3CDTF">2016-12-06T04:16:29Z</dcterms:modified>
</cp:coreProperties>
</file>