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</p:sldIdLst>
  <p:sldSz cx="9144000" cy="6858000" type="screen4x3"/>
  <p:notesSz cx="6858000" cy="9144000"/>
  <p:embeddedFontLst>
    <p:embeddedFont>
      <p:font typeface="Tahoma" panose="020B0604030504040204" pitchFamily="34" charset="0"/>
      <p:regular r:id="rId7"/>
      <p:bold r:id="rId8"/>
    </p:embeddedFon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Trebuchet MS" panose="020B0603020202020204" pitchFamily="34" charset="0"/>
      <p:regular r:id="rId13"/>
      <p:bold r:id="rId14"/>
      <p:italic r:id="rId15"/>
      <p:boldItalic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2222"/>
    <a:srgbClr val="F5F1DE"/>
    <a:srgbClr val="460D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41" autoAdjust="0"/>
    <p:restoredTop sz="94662" autoAdjust="0"/>
  </p:normalViewPr>
  <p:slideViewPr>
    <p:cSldViewPr>
      <p:cViewPr varScale="1">
        <p:scale>
          <a:sx n="94" d="100"/>
          <a:sy n="94" d="100"/>
        </p:scale>
        <p:origin x="-1072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Slide">
    <p:bg>
      <p:bgPr>
        <a:solidFill>
          <a:srgbClr val="F5F1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6"/>
          <p:cNvSpPr>
            <a:spLocks noGrp="1"/>
          </p:cNvSpPr>
          <p:nvPr>
            <p:ph type="title"/>
          </p:nvPr>
        </p:nvSpPr>
        <p:spPr>
          <a:xfrm>
            <a:off x="9418320" y="274638"/>
            <a:ext cx="3657600" cy="338554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16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5221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spcBef>
          <a:spcPct val="0"/>
        </a:spcBef>
        <a:buNone/>
        <a:defRPr sz="11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jpg"/><Relationship Id="rId4" Type="http://schemas.openxmlformats.org/officeDocument/2006/relationships/image" Target="../media/image4.png"/><Relationship Id="rId9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43612" y="457200"/>
            <a:ext cx="645445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COMP-SCI 5560 (SS16) - Knowledge Discovery and Management</a:t>
            </a:r>
            <a:endParaRPr 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65176" y="1097280"/>
            <a:ext cx="8611332" cy="1711643"/>
            <a:chOff x="265176" y="1143000"/>
            <a:chExt cx="8611332" cy="1711643"/>
          </a:xfrm>
        </p:grpSpPr>
        <p:sp>
          <p:nvSpPr>
            <p:cNvPr id="5" name="TextBox 4"/>
            <p:cNvSpPr txBox="1"/>
            <p:nvPr/>
          </p:nvSpPr>
          <p:spPr>
            <a:xfrm>
              <a:off x="265176" y="2362200"/>
              <a:ext cx="8611332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3200" b="1" u="sng" dirty="0" smtClean="0">
                  <a:solidFill>
                    <a:srgbClr val="B22222"/>
                  </a:solidFill>
                  <a:latin typeface="Trebuchet MS" panose="020B0603020202020204" pitchFamily="34" charset="0"/>
                </a:rPr>
                <a:t>Wisdom Restaurant Recommendation System</a:t>
              </a:r>
              <a:endParaRPr lang="en-US" sz="3200" b="1" u="sng" dirty="0">
                <a:solidFill>
                  <a:srgbClr val="B22222"/>
                </a:solidFill>
                <a:latin typeface="Trebuchet MS" panose="020B0603020202020204" pitchFamily="34" charset="0"/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22202" y="1143000"/>
              <a:ext cx="1097280" cy="1097280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2504249" y="3082574"/>
            <a:ext cx="430310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i="1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(Class Project - Recommendation System)</a:t>
            </a:r>
            <a:endParaRPr lang="en-US" i="1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2182618"/>
              </p:ext>
            </p:extLst>
          </p:nvPr>
        </p:nvGraphicFramePr>
        <p:xfrm>
          <a:off x="532241" y="3810000"/>
          <a:ext cx="8077200" cy="160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300"/>
                <a:gridCol w="2249059"/>
                <a:gridCol w="1789541"/>
                <a:gridCol w="2019300"/>
              </a:tblGrid>
              <a:tr h="533400">
                <a:tc gridSpan="4">
                  <a:txBody>
                    <a:bodyPr/>
                    <a:lstStyle/>
                    <a:p>
                      <a:pPr algn="ctr"/>
                      <a:r>
                        <a:rPr lang="en-US" u="sng" dirty="0" smtClean="0">
                          <a:solidFill>
                            <a:srgbClr val="002060"/>
                          </a:solidFill>
                          <a:latin typeface="Trebuchet MS" panose="020B0603020202020204" pitchFamily="34" charset="0"/>
                        </a:rPr>
                        <a:t>Team</a:t>
                      </a:r>
                      <a:r>
                        <a:rPr lang="en-US" u="sng" baseline="0" dirty="0" smtClean="0">
                          <a:solidFill>
                            <a:srgbClr val="002060"/>
                          </a:solidFill>
                          <a:latin typeface="Trebuchet MS" panose="020B0603020202020204" pitchFamily="34" charset="0"/>
                        </a:rPr>
                        <a:t> 5 - Wisdom</a:t>
                      </a:r>
                      <a:endParaRPr lang="en-US" u="sng" dirty="0">
                        <a:solidFill>
                          <a:srgbClr val="00206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solidFill>
                            <a:srgbClr val="002060"/>
                          </a:solidFill>
                          <a:latin typeface="Trebuchet MS" panose="020B0603020202020204" pitchFamily="34" charset="0"/>
                        </a:rPr>
                        <a:t>Samaa Gazzaz (9)</a:t>
                      </a:r>
                      <a:endParaRPr lang="en-US" i="1" dirty="0">
                        <a:solidFill>
                          <a:srgbClr val="00206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solidFill>
                            <a:srgbClr val="002060"/>
                          </a:solidFill>
                          <a:latin typeface="Trebuchet MS" panose="020B0603020202020204" pitchFamily="34" charset="0"/>
                        </a:rPr>
                        <a:t>Pooja Shekhar (38)</a:t>
                      </a:r>
                      <a:endParaRPr lang="en-US" i="1" dirty="0">
                        <a:solidFill>
                          <a:srgbClr val="00206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solidFill>
                            <a:srgbClr val="002060"/>
                          </a:solidFill>
                          <a:latin typeface="Trebuchet MS" panose="020B0603020202020204" pitchFamily="34" charset="0"/>
                        </a:rPr>
                        <a:t>Chen Wang (44)</a:t>
                      </a:r>
                      <a:endParaRPr lang="en-US" i="1" dirty="0">
                        <a:solidFill>
                          <a:srgbClr val="00206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u="sng" dirty="0" smtClean="0">
                          <a:solidFill>
                            <a:srgbClr val="002060"/>
                          </a:solidFill>
                          <a:latin typeface="Trebuchet MS" panose="020B0603020202020204" pitchFamily="34" charset="0"/>
                        </a:rPr>
                        <a:t>Dayu Wang (45)</a:t>
                      </a:r>
                      <a:endParaRPr lang="en-US" b="1" i="1" u="sng" dirty="0">
                        <a:solidFill>
                          <a:srgbClr val="00206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206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206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206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  <a:latin typeface="Trebuchet MS" panose="020B0603020202020204" pitchFamily="34" charset="0"/>
                        </a:rPr>
                        <a:t>(Presenter)</a:t>
                      </a:r>
                      <a:endParaRPr lang="en-US" dirty="0">
                        <a:solidFill>
                          <a:srgbClr val="00206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897578" y="6019800"/>
            <a:ext cx="151644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July 25</a:t>
            </a:r>
            <a:r>
              <a:rPr lang="en-US" baseline="300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th</a:t>
            </a:r>
            <a:r>
              <a:rPr lang="en-US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, 2016</a:t>
            </a:r>
            <a:endParaRPr 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243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4320" y="274320"/>
            <a:ext cx="710290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 smtClean="0">
                <a:solidFill>
                  <a:srgbClr val="B2222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·</a:t>
            </a:r>
            <a:r>
              <a:rPr lang="en-US" sz="2400" b="1" u="sng" dirty="0" smtClean="0">
                <a:solidFill>
                  <a:srgbClr val="B22222"/>
                </a:solidFill>
                <a:latin typeface="Trebuchet MS" panose="020B0603020202020204" pitchFamily="34" charset="0"/>
              </a:rPr>
              <a:t>Motivation - Why Restaurant Recommendation?</a:t>
            </a:r>
            <a:endParaRPr lang="en-US" sz="2400" b="1" u="sng" dirty="0">
              <a:solidFill>
                <a:srgbClr val="B22222"/>
              </a:solidFill>
              <a:latin typeface="Trebuchet MS" panose="020B060302020202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04780" y="1048237"/>
            <a:ext cx="4812536" cy="892552"/>
            <a:chOff x="604780" y="1012448"/>
            <a:chExt cx="4812536" cy="892552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250" t="4896" r="16666" b="10937"/>
            <a:stretch/>
          </p:blipFill>
          <p:spPr>
            <a:xfrm>
              <a:off x="4754881" y="1116670"/>
              <a:ext cx="545254" cy="684107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604780" y="1012448"/>
              <a:ext cx="4812536" cy="892552"/>
            </a:xfrm>
            <a:prstGeom prst="rect">
              <a:avLst/>
            </a:prstGeom>
            <a:noFill/>
            <a:ln w="38100" cap="sq">
              <a:solidFill>
                <a:srgbClr val="002060"/>
              </a:solidFill>
              <a:miter lim="800000"/>
            </a:ln>
          </p:spPr>
          <p:txBody>
            <a:bodyPr wrap="none" lIns="91440" tIns="45720" rIns="91440" bIns="45720" rtlCol="0">
              <a:spAutoFit/>
            </a:bodyPr>
            <a:lstStyle/>
            <a:p>
              <a:r>
                <a:rPr lang="en-US" sz="2000" dirty="0" smtClean="0">
                  <a:solidFill>
                    <a:srgbClr val="002060"/>
                  </a:solidFill>
                  <a:latin typeface="Trebuchet MS" panose="020B0603020202020204" pitchFamily="34" charset="0"/>
                </a:rPr>
                <a:t>“What to eat tonight?”</a:t>
              </a:r>
            </a:p>
            <a:p>
              <a:r>
                <a:rPr lang="en-US" sz="1600" i="1" dirty="0" smtClean="0">
                  <a:solidFill>
                    <a:srgbClr val="002060"/>
                  </a:solidFill>
                  <a:latin typeface="Trebuchet MS" panose="020B0603020202020204" pitchFamily="34" charset="0"/>
                </a:rPr>
                <a:t>- The most “difficult” question</a:t>
              </a:r>
            </a:p>
            <a:p>
              <a:r>
                <a:rPr lang="en-US" sz="1600" i="1" dirty="0" smtClean="0">
                  <a:solidFill>
                    <a:srgbClr val="002060"/>
                  </a:solidFill>
                  <a:latin typeface="Trebuchet MS" panose="020B0603020202020204" pitchFamily="34" charset="0"/>
                </a:rPr>
                <a:t>- The question had been asked for the most times</a:t>
              </a:r>
              <a:endParaRPr lang="en-US" sz="1600" i="1" dirty="0">
                <a:solidFill>
                  <a:srgbClr val="002060"/>
                </a:solidFill>
                <a:latin typeface="Trebuchet MS" panose="020B0603020202020204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791200" y="914400"/>
            <a:ext cx="3141250" cy="1984384"/>
            <a:chOff x="5791200" y="878611"/>
            <a:chExt cx="3141250" cy="1984384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43" t="4930" r="3731" b="32954"/>
            <a:stretch/>
          </p:blipFill>
          <p:spPr>
            <a:xfrm>
              <a:off x="5791200" y="1066800"/>
              <a:ext cx="1143000" cy="56514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85" t="32246" r="8334" b="26772"/>
            <a:stretch/>
          </p:blipFill>
          <p:spPr>
            <a:xfrm>
              <a:off x="6831325" y="2590800"/>
              <a:ext cx="2101125" cy="272195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1200" y="2063162"/>
              <a:ext cx="1447800" cy="375238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124"/>
            <a:stretch/>
          </p:blipFill>
          <p:spPr>
            <a:xfrm>
              <a:off x="6553200" y="878611"/>
              <a:ext cx="2375863" cy="1160225"/>
            </a:xfrm>
            <a:prstGeom prst="rect">
              <a:avLst/>
            </a:prstGeom>
          </p:spPr>
        </p:pic>
      </p:grpSp>
      <p:grpSp>
        <p:nvGrpSpPr>
          <p:cNvPr id="31" name="Group 30"/>
          <p:cNvGrpSpPr/>
          <p:nvPr/>
        </p:nvGrpSpPr>
        <p:grpSpPr>
          <a:xfrm>
            <a:off x="471230" y="3438483"/>
            <a:ext cx="2271970" cy="3343317"/>
            <a:chOff x="274320" y="3438483"/>
            <a:chExt cx="2271970" cy="3343317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 rotWithShape="1">
            <a:blip r:embed="rId7" cstate="print">
              <a:clrChange>
                <a:clrFrom>
                  <a:srgbClr val="FAFCFB"/>
                </a:clrFrom>
                <a:clrTo>
                  <a:srgbClr val="FAFCFB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395" t="29199" r="8395" b="27821"/>
            <a:stretch/>
          </p:blipFill>
          <p:spPr>
            <a:xfrm>
              <a:off x="295163" y="5913119"/>
              <a:ext cx="2251127" cy="868681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222" t="25278" r="22222" b="25278"/>
            <a:stretch/>
          </p:blipFill>
          <p:spPr>
            <a:xfrm>
              <a:off x="295163" y="4998719"/>
              <a:ext cx="1016000" cy="753533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508" t="6410" r="17508" b="6410"/>
            <a:stretch/>
          </p:blipFill>
          <p:spPr>
            <a:xfrm>
              <a:off x="1799530" y="4998719"/>
              <a:ext cx="746760" cy="801447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10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320" y="3438483"/>
              <a:ext cx="2271970" cy="1440266"/>
            </a:xfrm>
            <a:prstGeom prst="rect">
              <a:avLst/>
            </a:prstGeom>
          </p:spPr>
        </p:pic>
      </p:grpSp>
      <p:cxnSp>
        <p:nvCxnSpPr>
          <p:cNvPr id="21" name="Straight Arrow Connector 20"/>
          <p:cNvCxnSpPr>
            <a:stCxn id="5" idx="0"/>
            <a:endCxn id="6" idx="2"/>
          </p:cNvCxnSpPr>
          <p:nvPr/>
        </p:nvCxnSpPr>
        <p:spPr>
          <a:xfrm flipH="1" flipV="1">
            <a:off x="3011048" y="1940789"/>
            <a:ext cx="1469625" cy="957995"/>
          </a:xfrm>
          <a:prstGeom prst="straightConnector1">
            <a:avLst/>
          </a:prstGeom>
          <a:ln w="38100">
            <a:solidFill>
              <a:srgbClr val="00206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5" idx="2"/>
            <a:endCxn id="19" idx="0"/>
          </p:cNvCxnSpPr>
          <p:nvPr/>
        </p:nvCxnSpPr>
        <p:spPr>
          <a:xfrm>
            <a:off x="4480673" y="3575892"/>
            <a:ext cx="2335568" cy="767508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991" y="4343400"/>
            <a:ext cx="4532499" cy="2462643"/>
          </a:xfrm>
          <a:prstGeom prst="rect">
            <a:avLst/>
          </a:prstGeom>
        </p:spPr>
      </p:pic>
      <p:cxnSp>
        <p:nvCxnSpPr>
          <p:cNvPr id="25" name="Straight Connector 24"/>
          <p:cNvCxnSpPr>
            <a:stCxn id="5" idx="3"/>
          </p:cNvCxnSpPr>
          <p:nvPr/>
        </p:nvCxnSpPr>
        <p:spPr>
          <a:xfrm>
            <a:off x="5608546" y="3237338"/>
            <a:ext cx="3323904" cy="0"/>
          </a:xfrm>
          <a:prstGeom prst="line">
            <a:avLst/>
          </a:prstGeom>
          <a:ln w="38100" cap="sq">
            <a:solidFill>
              <a:srgbClr val="00206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5" idx="1"/>
          </p:cNvCxnSpPr>
          <p:nvPr/>
        </p:nvCxnSpPr>
        <p:spPr>
          <a:xfrm flipH="1">
            <a:off x="228600" y="3237338"/>
            <a:ext cx="3124200" cy="0"/>
          </a:xfrm>
          <a:prstGeom prst="line">
            <a:avLst/>
          </a:prstGeom>
          <a:ln w="38100" cap="sq">
            <a:solidFill>
              <a:srgbClr val="00206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352800" y="2898784"/>
            <a:ext cx="2255746" cy="677108"/>
          </a:xfrm>
          <a:prstGeom prst="rect">
            <a:avLst/>
          </a:prstGeom>
          <a:solidFill>
            <a:srgbClr val="002060"/>
          </a:solidFill>
          <a:ln w="38100" cap="rnd">
            <a:solidFill>
              <a:schemeClr val="accent6"/>
            </a:solidFill>
            <a:round/>
          </a:ln>
        </p:spPr>
        <p:txBody>
          <a:bodyPr wrap="none" lIns="91440" tIns="45720" rIns="91440" bIns="137160" rtlCol="0" anchor="t" anchorCtr="0">
            <a:spAutoFit/>
          </a:bodyPr>
          <a:lstStyle/>
          <a:p>
            <a:pPr algn="just"/>
            <a:r>
              <a:rPr lang="en-US" sz="3200" b="1" u="sng" dirty="0" smtClean="0">
                <a:solidFill>
                  <a:srgbClr val="F5F1DE"/>
                </a:solidFill>
                <a:latin typeface="Trebuchet MS" panose="020B0603020202020204" pitchFamily="34" charset="0"/>
              </a:rPr>
              <a:t>Restaurant</a:t>
            </a:r>
            <a:endParaRPr lang="en-US" sz="3200" b="1" u="sng" dirty="0">
              <a:solidFill>
                <a:srgbClr val="F5F1DE"/>
              </a:solidFill>
              <a:latin typeface="Trebuchet MS" panose="020B0603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85800" y="2431627"/>
            <a:ext cx="263052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rgbClr val="B22222"/>
                </a:solidFill>
                <a:latin typeface="Trebuchet MS" panose="020B0603020202020204" pitchFamily="34" charset="0"/>
              </a:rPr>
              <a:t>Directly related to eating</a:t>
            </a:r>
            <a:endParaRPr lang="en-US" dirty="0">
              <a:solidFill>
                <a:srgbClr val="B22222"/>
              </a:solidFill>
              <a:latin typeface="Trebuchet MS" panose="020B0603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064310" y="3256281"/>
            <a:ext cx="250395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rgbClr val="B22222"/>
                </a:solidFill>
                <a:latin typeface="Trebuchet MS" panose="020B0603020202020204" pitchFamily="34" charset="0"/>
              </a:rPr>
              <a:t>Many free APIs available</a:t>
            </a:r>
            <a:endParaRPr lang="en-US" dirty="0">
              <a:solidFill>
                <a:srgbClr val="B22222"/>
              </a:solidFill>
              <a:latin typeface="Trebuchet MS" panose="020B0603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869097" y="3747346"/>
            <a:ext cx="290143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rgbClr val="B22222"/>
                </a:solidFill>
                <a:latin typeface="Trebuchet MS" panose="020B0603020202020204" pitchFamily="34" charset="0"/>
              </a:rPr>
              <a:t>Natural language processing</a:t>
            </a:r>
            <a:endParaRPr lang="en-US" dirty="0">
              <a:solidFill>
                <a:srgbClr val="B22222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504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74320" y="274320"/>
            <a:ext cx="6114494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 smtClean="0">
                <a:solidFill>
                  <a:srgbClr val="B2222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·</a:t>
            </a:r>
            <a:r>
              <a:rPr lang="en-US" sz="2400" b="1" u="sng" dirty="0" smtClean="0">
                <a:solidFill>
                  <a:srgbClr val="B22222"/>
                </a:solidFill>
                <a:latin typeface="Trebuchet MS" panose="020B0603020202020204" pitchFamily="34" charset="0"/>
              </a:rPr>
              <a:t>Wisdom Recommendation - Architecture</a:t>
            </a:r>
            <a:endParaRPr lang="en-US" sz="2400" b="1" u="sng" dirty="0">
              <a:solidFill>
                <a:srgbClr val="B22222"/>
              </a:solidFill>
              <a:latin typeface="Trebuchet MS" panose="020B0603020202020204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949959" y="1100667"/>
            <a:ext cx="6199295" cy="2185245"/>
            <a:chOff x="734905" y="1100667"/>
            <a:chExt cx="6199295" cy="2185245"/>
          </a:xfrm>
        </p:grpSpPr>
        <p:sp>
          <p:nvSpPr>
            <p:cNvPr id="5" name="Rounded Rectangle 4"/>
            <p:cNvSpPr/>
            <p:nvPr/>
          </p:nvSpPr>
          <p:spPr>
            <a:xfrm>
              <a:off x="3859108" y="1100667"/>
              <a:ext cx="1828800" cy="575733"/>
            </a:xfrm>
            <a:prstGeom prst="roundRect">
              <a:avLst/>
            </a:prstGeom>
            <a:noFill/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rgbClr val="002060"/>
                  </a:solidFill>
                  <a:latin typeface="Trebuchet MS" panose="020B0603020202020204" pitchFamily="34" charset="0"/>
                </a:rPr>
                <a:t>Ontology Processor</a:t>
              </a:r>
              <a:endParaRPr lang="en-US" sz="1600" b="1" dirty="0">
                <a:solidFill>
                  <a:srgbClr val="002060"/>
                </a:solidFill>
                <a:latin typeface="Trebuchet MS" panose="020B0603020202020204" pitchFamily="34" charset="0"/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851746" y="2534919"/>
              <a:ext cx="1752600" cy="609600"/>
            </a:xfrm>
            <a:prstGeom prst="roundRect">
              <a:avLst/>
            </a:prstGeom>
            <a:noFill/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rgbClr val="002060"/>
                  </a:solidFill>
                  <a:latin typeface="Trebuchet MS" panose="020B0603020202020204" pitchFamily="34" charset="0"/>
                </a:rPr>
                <a:t>TF-IDF Top Words Remover</a:t>
              </a:r>
              <a:endParaRPr lang="en-US" sz="1600" b="1" dirty="0">
                <a:solidFill>
                  <a:srgbClr val="002060"/>
                </a:solidFill>
                <a:latin typeface="Trebuchet MS" panose="020B0603020202020204" pitchFamily="34" charset="0"/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2743200" y="2534919"/>
              <a:ext cx="1752600" cy="609600"/>
            </a:xfrm>
            <a:prstGeom prst="roundRect">
              <a:avLst/>
            </a:prstGeom>
            <a:noFill/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rgbClr val="002060"/>
                  </a:solidFill>
                  <a:latin typeface="Trebuchet MS" panose="020B0603020202020204" pitchFamily="34" charset="0"/>
                </a:rPr>
                <a:t>LDA Processor</a:t>
              </a:r>
              <a:endParaRPr lang="en-US" sz="1600" b="1" dirty="0">
                <a:solidFill>
                  <a:srgbClr val="002060"/>
                </a:solidFill>
                <a:latin typeface="Trebuchet MS" panose="020B0603020202020204" pitchFamily="34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5105400" y="2057400"/>
              <a:ext cx="1828800" cy="533400"/>
            </a:xfrm>
            <a:prstGeom prst="roundRect">
              <a:avLst/>
            </a:prstGeom>
            <a:noFill/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rgbClr val="002060"/>
                  </a:solidFill>
                  <a:latin typeface="Trebuchet MS" panose="020B0603020202020204" pitchFamily="34" charset="0"/>
                </a:rPr>
                <a:t>Relation Analyzer</a:t>
              </a:r>
              <a:endParaRPr lang="en-US" sz="1600" b="1" dirty="0">
                <a:solidFill>
                  <a:srgbClr val="002060"/>
                </a:solidFill>
                <a:latin typeface="Trebuchet MS" panose="020B0603020202020204" pitchFamily="34" charset="0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734905" y="2057401"/>
              <a:ext cx="3886200" cy="1219200"/>
            </a:xfrm>
            <a:prstGeom prst="roundRect">
              <a:avLst/>
            </a:prstGeom>
            <a:noFill/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600" b="1" dirty="0" smtClean="0">
                  <a:solidFill>
                    <a:srgbClr val="002060"/>
                  </a:solidFill>
                  <a:latin typeface="Trebuchet MS" panose="020B0603020202020204" pitchFamily="34" charset="0"/>
                </a:rPr>
                <a:t>Feature Vector Generator</a:t>
              </a:r>
              <a:endParaRPr lang="en-US" sz="1600" b="1" dirty="0">
                <a:solidFill>
                  <a:srgbClr val="002060"/>
                </a:solidFill>
                <a:latin typeface="Trebuchet MS" panose="020B0603020202020204" pitchFamily="34" charset="0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5105400" y="2777065"/>
              <a:ext cx="1828800" cy="508847"/>
            </a:xfrm>
            <a:prstGeom prst="roundRect">
              <a:avLst/>
            </a:prstGeom>
            <a:noFill/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rgbClr val="002060"/>
                  </a:solidFill>
                  <a:latin typeface="Trebuchet MS" panose="020B0603020202020204" pitchFamily="34" charset="0"/>
                </a:rPr>
                <a:t>NLP Processor</a:t>
              </a:r>
              <a:endParaRPr lang="en-US" sz="1600" b="1" dirty="0">
                <a:solidFill>
                  <a:srgbClr val="002060"/>
                </a:solidFill>
                <a:latin typeface="Trebuchet MS" panose="020B0603020202020204" pitchFamily="34" charset="0"/>
              </a:endParaRPr>
            </a:p>
          </p:txBody>
        </p:sp>
        <p:cxnSp>
          <p:nvCxnSpPr>
            <p:cNvPr id="12" name="Straight Arrow Connector 11"/>
            <p:cNvCxnSpPr>
              <a:stCxn id="10" idx="1"/>
              <a:endCxn id="9" idx="3"/>
            </p:cNvCxnSpPr>
            <p:nvPr/>
          </p:nvCxnSpPr>
          <p:spPr>
            <a:xfrm flipH="1" flipV="1">
              <a:off x="4621105" y="2667001"/>
              <a:ext cx="484295" cy="364488"/>
            </a:xfrm>
            <a:prstGeom prst="straightConnector1">
              <a:avLst/>
            </a:prstGeom>
            <a:ln w="38100" cap="flat">
              <a:solidFill>
                <a:srgbClr val="002060"/>
              </a:solidFill>
              <a:round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8" idx="0"/>
            </p:cNvCxnSpPr>
            <p:nvPr/>
          </p:nvCxnSpPr>
          <p:spPr>
            <a:xfrm flipH="1" flipV="1">
              <a:off x="5105400" y="1676400"/>
              <a:ext cx="914400" cy="381000"/>
            </a:xfrm>
            <a:prstGeom prst="straightConnector1">
              <a:avLst/>
            </a:prstGeom>
            <a:ln w="38100" cap="flat">
              <a:solidFill>
                <a:srgbClr val="002060"/>
              </a:solidFill>
              <a:round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9" idx="0"/>
            </p:cNvCxnSpPr>
            <p:nvPr/>
          </p:nvCxnSpPr>
          <p:spPr>
            <a:xfrm flipV="1">
              <a:off x="2678005" y="1676400"/>
              <a:ext cx="1665395" cy="381001"/>
            </a:xfrm>
            <a:prstGeom prst="straightConnector1">
              <a:avLst/>
            </a:prstGeom>
            <a:ln w="38100" cap="flat">
              <a:solidFill>
                <a:srgbClr val="002060"/>
              </a:solidFill>
              <a:round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ounded Rectangle 17"/>
          <p:cNvSpPr/>
          <p:nvPr/>
        </p:nvSpPr>
        <p:spPr>
          <a:xfrm>
            <a:off x="602826" y="885611"/>
            <a:ext cx="7855373" cy="2667000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t" anchorCtr="0"/>
          <a:lstStyle/>
          <a:p>
            <a:pPr algn="ctr"/>
            <a:r>
              <a:rPr lang="en-US" sz="2000" b="1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Data Training Model</a:t>
            </a:r>
            <a:endParaRPr lang="en-US" sz="2000" b="1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612987" y="3886200"/>
            <a:ext cx="7855373" cy="2667000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t" anchorCtr="0"/>
          <a:lstStyle/>
          <a:p>
            <a:pPr algn="ctr"/>
            <a:r>
              <a:rPr lang="en-US" sz="2000" b="1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Data Training Model</a:t>
            </a:r>
            <a:endParaRPr lang="en-US" sz="2000" b="1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541712" y="5784427"/>
            <a:ext cx="1828800" cy="575733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Algorithm</a:t>
            </a:r>
            <a:endParaRPr lang="en-US" sz="1600" b="1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2313923" y="4937759"/>
            <a:ext cx="1828800" cy="575733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Correlation Learning Model</a:t>
            </a:r>
            <a:endParaRPr lang="en-US" sz="1600" b="1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3081020" y="4114800"/>
            <a:ext cx="1828800" cy="575733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Correlation Learning Model</a:t>
            </a:r>
            <a:endParaRPr lang="en-US" sz="1600" b="1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4536423" y="4937759"/>
            <a:ext cx="1828800" cy="575733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User Input Handler</a:t>
            </a:r>
            <a:endParaRPr lang="en-US" sz="1600" b="1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3801530" y="5784427"/>
            <a:ext cx="1828800" cy="575733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Web Handler</a:t>
            </a:r>
            <a:endParaRPr lang="en-US" sz="1600" b="1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5320454" y="4114800"/>
            <a:ext cx="1828800" cy="575733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UI</a:t>
            </a:r>
            <a:endParaRPr lang="en-US" sz="1600" b="1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92562" y="5933793"/>
            <a:ext cx="81111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b="1" dirty="0" smtClean="0">
                <a:solidFill>
                  <a:srgbClr val="B22222"/>
                </a:solidFill>
                <a:latin typeface="Trebuchet MS" panose="020B0603020202020204" pitchFamily="34" charset="0"/>
              </a:rPr>
              <a:t>Layer 1</a:t>
            </a:r>
            <a:endParaRPr lang="en-US" b="1" dirty="0">
              <a:solidFill>
                <a:srgbClr val="B22222"/>
              </a:solidFill>
              <a:latin typeface="Trebuchet MS" panose="020B0603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449497" y="5087125"/>
            <a:ext cx="81111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b="1" dirty="0" smtClean="0">
                <a:solidFill>
                  <a:srgbClr val="B22222"/>
                </a:solidFill>
                <a:latin typeface="Trebuchet MS" panose="020B0603020202020204" pitchFamily="34" charset="0"/>
              </a:rPr>
              <a:t>Layer 2</a:t>
            </a:r>
            <a:endParaRPr lang="en-US" b="1" dirty="0">
              <a:solidFill>
                <a:srgbClr val="B22222"/>
              </a:solidFill>
              <a:latin typeface="Trebuchet MS" panose="020B0603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206432" y="4264166"/>
            <a:ext cx="81111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b="1" dirty="0" smtClean="0">
                <a:solidFill>
                  <a:srgbClr val="B22222"/>
                </a:solidFill>
                <a:latin typeface="Trebuchet MS" panose="020B0603020202020204" pitchFamily="34" charset="0"/>
              </a:rPr>
              <a:t>Layer 3</a:t>
            </a:r>
            <a:endParaRPr lang="en-US" b="1" dirty="0">
              <a:solidFill>
                <a:srgbClr val="B22222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3450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4320" y="274320"/>
            <a:ext cx="743376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 smtClean="0">
                <a:solidFill>
                  <a:srgbClr val="B2222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·</a:t>
            </a:r>
            <a:r>
              <a:rPr lang="en-US" sz="2400" b="1" u="sng" dirty="0" smtClean="0">
                <a:solidFill>
                  <a:srgbClr val="B22222"/>
                </a:solidFill>
                <a:latin typeface="Trebuchet MS" panose="020B0603020202020204" pitchFamily="34" charset="0"/>
              </a:rPr>
              <a:t>Pentagonal Analysis - “Novel” Idea of Comparison</a:t>
            </a:r>
            <a:endParaRPr lang="en-US" sz="2400" b="1" u="sng" dirty="0">
              <a:solidFill>
                <a:srgbClr val="B22222"/>
              </a:solidFill>
              <a:latin typeface="Trebuchet MS" panose="020B0603020202020204" pitchFamily="34" charset="0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1613746" y="1110719"/>
            <a:ext cx="5361092" cy="2851681"/>
            <a:chOff x="817881" y="1825823"/>
            <a:chExt cx="5361092" cy="2851681"/>
          </a:xfrm>
        </p:grpSpPr>
        <p:grpSp>
          <p:nvGrpSpPr>
            <p:cNvPr id="12" name="Group 11"/>
            <p:cNvGrpSpPr/>
            <p:nvPr/>
          </p:nvGrpSpPr>
          <p:grpSpPr>
            <a:xfrm>
              <a:off x="817881" y="1825823"/>
              <a:ext cx="5361092" cy="2851681"/>
              <a:chOff x="817881" y="1825823"/>
              <a:chExt cx="5361092" cy="2851681"/>
            </a:xfrm>
          </p:grpSpPr>
          <p:sp>
            <p:nvSpPr>
              <p:cNvPr id="6" name="Regular Pentagon 5"/>
              <p:cNvSpPr/>
              <p:nvPr/>
            </p:nvSpPr>
            <p:spPr>
              <a:xfrm>
                <a:off x="2514600" y="2133600"/>
                <a:ext cx="2438400" cy="2322286"/>
              </a:xfrm>
              <a:prstGeom prst="pentagon">
                <a:avLst/>
              </a:prstGeom>
              <a:noFill/>
              <a:ln w="38100" cap="rnd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444874" y="1825823"/>
                <a:ext cx="57785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sz="2000" b="1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Food</a:t>
                </a:r>
                <a:endParaRPr lang="en-US" sz="2000" b="1" dirty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5003971" y="2868508"/>
                <a:ext cx="117500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sz="2000" b="1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Ambiance</a:t>
                </a:r>
                <a:endParaRPr lang="en-US" sz="2000" b="1" dirty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4553967" y="4369727"/>
                <a:ext cx="88646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b="1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Service</a:t>
                </a:r>
                <a:endParaRPr lang="en-US" sz="2000" b="1" dirty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817881" y="4369726"/>
                <a:ext cx="212314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b="1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Cost Performance</a:t>
                </a:r>
                <a:endParaRPr lang="en-US" sz="2000" b="1" dirty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225973" y="2872304"/>
                <a:ext cx="122065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sz="2000" b="1" dirty="0" smtClean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Popularity</a:t>
                </a:r>
                <a:endParaRPr lang="en-US" sz="2000" b="1" dirty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</p:txBody>
          </p:sp>
        </p:grpSp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9776" y="2491829"/>
              <a:ext cx="1513660" cy="16365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3688080" y="3296922"/>
              <a:ext cx="91440" cy="91440"/>
            </a:xfrm>
            <a:prstGeom prst="ellipse">
              <a:avLst/>
            </a:prstGeom>
            <a:solidFill>
              <a:srgbClr val="F5F1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581400" y="2286000"/>
              <a:ext cx="31579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B22222"/>
                  </a:solidFill>
                  <a:latin typeface="Trebuchet MS" panose="020B0603020202020204" pitchFamily="34" charset="0"/>
                </a:rPr>
                <a:t>3.8</a:t>
              </a:r>
              <a:endParaRPr lang="en-US" sz="1600" b="1" dirty="0">
                <a:solidFill>
                  <a:srgbClr val="B22222"/>
                </a:solidFill>
                <a:latin typeface="Trebuchet MS" panose="020B0603020202020204" pitchFamily="34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857516" y="2976876"/>
              <a:ext cx="31579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F5F1DE"/>
                  </a:solidFill>
                  <a:latin typeface="Trebuchet MS" panose="020B0603020202020204" pitchFamily="34" charset="0"/>
                </a:rPr>
                <a:t>4.1</a:t>
              </a:r>
              <a:endParaRPr lang="en-US" sz="1600" b="1" dirty="0">
                <a:solidFill>
                  <a:srgbClr val="F5F1DE"/>
                </a:solidFill>
                <a:latin typeface="Trebuchet MS" panose="020B0603020202020204" pitchFamily="34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084320" y="3812698"/>
              <a:ext cx="12022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F5F1DE"/>
                  </a:solidFill>
                  <a:latin typeface="Trebuchet MS" panose="020B0603020202020204" pitchFamily="34" charset="0"/>
                </a:rPr>
                <a:t>4</a:t>
              </a:r>
              <a:endParaRPr lang="en-US" sz="1600" b="1" dirty="0">
                <a:solidFill>
                  <a:srgbClr val="F5F1DE"/>
                </a:solidFill>
                <a:latin typeface="Trebuchet MS" panose="020B0603020202020204" pitchFamily="34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316982" y="2976876"/>
              <a:ext cx="31579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B22222"/>
                  </a:solidFill>
                  <a:latin typeface="Trebuchet MS" panose="020B0603020202020204" pitchFamily="34" charset="0"/>
                </a:rPr>
                <a:t>3.1</a:t>
              </a:r>
              <a:endParaRPr lang="en-US" sz="1600" b="1" dirty="0">
                <a:solidFill>
                  <a:srgbClr val="B22222"/>
                </a:solidFill>
                <a:latin typeface="Trebuchet MS" panose="020B0603020202020204" pitchFamily="34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169089" y="3924460"/>
              <a:ext cx="31579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B22222"/>
                  </a:solidFill>
                  <a:latin typeface="Trebuchet MS" panose="020B0603020202020204" pitchFamily="34" charset="0"/>
                </a:rPr>
                <a:t>2.7</a:t>
              </a:r>
              <a:endParaRPr lang="en-US" sz="1600" b="1" dirty="0">
                <a:solidFill>
                  <a:srgbClr val="B22222"/>
                </a:solidFill>
                <a:latin typeface="Trebuchet MS" panose="020B0603020202020204" pitchFamily="34" charset="0"/>
              </a:endParaRPr>
            </a:p>
          </p:txBody>
        </p:sp>
      </p:grp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6697574"/>
              </p:ext>
            </p:extLst>
          </p:nvPr>
        </p:nvGraphicFramePr>
        <p:xfrm>
          <a:off x="799252" y="4612640"/>
          <a:ext cx="3239348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934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5F1DE"/>
                          </a:solidFill>
                          <a:latin typeface="Trebuchet MS" panose="020B0603020202020204" pitchFamily="34" charset="0"/>
                        </a:rPr>
                        <a:t>Data Processing</a:t>
                      </a:r>
                      <a:endParaRPr lang="en-US" dirty="0">
                        <a:solidFill>
                          <a:srgbClr val="F5F1DE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B22222"/>
                          </a:solidFill>
                          <a:latin typeface="Trebuchet MS" panose="020B0603020202020204" pitchFamily="34" charset="0"/>
                        </a:rPr>
                        <a:t>1. Find synonyms for corners.</a:t>
                      </a:r>
                      <a:endParaRPr lang="en-US" baseline="0" dirty="0" smtClean="0">
                        <a:solidFill>
                          <a:srgbClr val="B22222"/>
                        </a:solidFill>
                        <a:latin typeface="Trebuchet MS" panose="020B0603020202020204" pitchFamily="34" charset="0"/>
                      </a:endParaRPr>
                    </a:p>
                    <a:p>
                      <a:r>
                        <a:rPr lang="en-US" baseline="0" dirty="0" smtClean="0">
                          <a:solidFill>
                            <a:srgbClr val="B22222"/>
                          </a:solidFill>
                          <a:latin typeface="Trebuchet MS" panose="020B0603020202020204" pitchFamily="34" charset="0"/>
                        </a:rPr>
                        <a:t>2. Generate feature vectors.</a:t>
                      </a:r>
                    </a:p>
                    <a:p>
                      <a:r>
                        <a:rPr lang="en-US" baseline="0" dirty="0" smtClean="0">
                          <a:solidFill>
                            <a:srgbClr val="B22222"/>
                          </a:solidFill>
                          <a:latin typeface="Trebuchet MS" panose="020B0603020202020204" pitchFamily="34" charset="0"/>
                        </a:rPr>
                        <a:t>3. Find relations.</a:t>
                      </a:r>
                    </a:p>
                    <a:p>
                      <a:r>
                        <a:rPr lang="en-US" baseline="0" dirty="0" smtClean="0">
                          <a:solidFill>
                            <a:srgbClr val="B22222"/>
                          </a:solidFill>
                          <a:latin typeface="Trebuchet MS" panose="020B0603020202020204" pitchFamily="34" charset="0"/>
                        </a:rPr>
                        <a:t>4. Ontology learning</a:t>
                      </a:r>
                      <a:endParaRPr lang="en-US" dirty="0">
                        <a:solidFill>
                          <a:srgbClr val="B22222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250656"/>
              </p:ext>
            </p:extLst>
          </p:nvPr>
        </p:nvGraphicFramePr>
        <p:xfrm>
          <a:off x="5029200" y="4612640"/>
          <a:ext cx="3239348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934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5F1DE"/>
                          </a:solidFill>
                          <a:latin typeface="Trebuchet MS" panose="020B0603020202020204" pitchFamily="34" charset="0"/>
                        </a:rPr>
                        <a:t>Comparison</a:t>
                      </a:r>
                      <a:endParaRPr lang="en-US" dirty="0">
                        <a:solidFill>
                          <a:srgbClr val="F5F1DE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B22222"/>
                          </a:solidFill>
                          <a:latin typeface="Trebuchet MS" panose="020B0603020202020204" pitchFamily="34" charset="0"/>
                        </a:rPr>
                        <a:t>1. Satisfaction</a:t>
                      </a:r>
                      <a:r>
                        <a:rPr lang="en-US" baseline="0" dirty="0" smtClean="0">
                          <a:solidFill>
                            <a:srgbClr val="B22222"/>
                          </a:solidFill>
                          <a:latin typeface="Trebuchet MS" panose="020B0603020202020204" pitchFamily="34" charset="0"/>
                        </a:rPr>
                        <a:t> degree</a:t>
                      </a:r>
                    </a:p>
                    <a:p>
                      <a:r>
                        <a:rPr lang="en-US" baseline="0" dirty="0" smtClean="0">
                          <a:solidFill>
                            <a:srgbClr val="B22222"/>
                          </a:solidFill>
                          <a:latin typeface="Trebuchet MS" panose="020B0603020202020204" pitchFamily="34" charset="0"/>
                        </a:rPr>
                        <a:t>2. General rating (average)</a:t>
                      </a:r>
                    </a:p>
                    <a:p>
                      <a:r>
                        <a:rPr lang="en-US" baseline="0" dirty="0" smtClean="0">
                          <a:solidFill>
                            <a:srgbClr val="B22222"/>
                          </a:solidFill>
                          <a:latin typeface="Trebuchet MS" panose="020B0603020202020204" pitchFamily="34" charset="0"/>
                        </a:rPr>
                        <a:t>3. Standard deviation</a:t>
                      </a:r>
                    </a:p>
                    <a:p>
                      <a:r>
                        <a:rPr lang="en-US" baseline="0" dirty="0" smtClean="0">
                          <a:solidFill>
                            <a:srgbClr val="B22222"/>
                          </a:solidFill>
                          <a:latin typeface="Trebuchet MS" panose="020B0603020202020204" pitchFamily="34" charset="0"/>
                        </a:rPr>
                        <a:t>4. Food quality</a:t>
                      </a:r>
                      <a:endParaRPr lang="en-US" dirty="0">
                        <a:solidFill>
                          <a:srgbClr val="B22222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7726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4320" y="274320"/>
            <a:ext cx="3746090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 smtClean="0">
                <a:solidFill>
                  <a:srgbClr val="B2222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·</a:t>
            </a:r>
            <a:r>
              <a:rPr lang="en-US" sz="2400" b="1" u="sng" dirty="0" smtClean="0">
                <a:solidFill>
                  <a:srgbClr val="B22222"/>
                </a:solidFill>
                <a:latin typeface="Trebuchet MS" panose="020B0603020202020204" pitchFamily="34" charset="0"/>
              </a:rPr>
              <a:t>Demo - Web Application</a:t>
            </a:r>
            <a:endParaRPr lang="en-US" sz="2400" b="1" u="sng" dirty="0">
              <a:solidFill>
                <a:srgbClr val="B22222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0930" y="1101328"/>
            <a:ext cx="7734874" cy="43088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b="1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-&gt; Programming Language: Scala / Java</a:t>
            </a:r>
          </a:p>
          <a:p>
            <a:endParaRPr lang="en-US" sz="2000" b="1" dirty="0">
              <a:solidFill>
                <a:srgbClr val="002060"/>
              </a:solidFill>
              <a:latin typeface="Trebuchet MS" panose="020B0603020202020204" pitchFamily="34" charset="0"/>
            </a:endParaRPr>
          </a:p>
          <a:p>
            <a:r>
              <a:rPr lang="en-US" sz="2000" b="1" dirty="0">
                <a:solidFill>
                  <a:srgbClr val="002060"/>
                </a:solidFill>
                <a:latin typeface="Trebuchet MS" panose="020B0603020202020204" pitchFamily="34" charset="0"/>
              </a:rPr>
              <a:t>-&gt; </a:t>
            </a:r>
            <a:r>
              <a:rPr lang="en-US" sz="2000" b="1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Library Dependencies: SBT for Scala /Java &amp;. Maven for Web</a:t>
            </a:r>
          </a:p>
          <a:p>
            <a:endParaRPr lang="en-US" sz="2000" b="1" dirty="0">
              <a:solidFill>
                <a:srgbClr val="002060"/>
              </a:solidFill>
              <a:latin typeface="Trebuchet MS" panose="020B0603020202020204" pitchFamily="34" charset="0"/>
            </a:endParaRPr>
          </a:p>
          <a:p>
            <a:r>
              <a:rPr lang="en-US" sz="2000" b="1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-&gt; Platform: IntellIJ IDEA Ultimate 2016.2</a:t>
            </a:r>
          </a:p>
          <a:p>
            <a:endParaRPr lang="en-US" sz="2000" b="1" dirty="0">
              <a:solidFill>
                <a:srgbClr val="002060"/>
              </a:solidFill>
              <a:latin typeface="Trebuchet MS" panose="020B0603020202020204" pitchFamily="34" charset="0"/>
            </a:endParaRPr>
          </a:p>
          <a:p>
            <a:r>
              <a:rPr lang="en-US" sz="2000" b="1" dirty="0">
                <a:solidFill>
                  <a:srgbClr val="002060"/>
                </a:solidFill>
                <a:latin typeface="Trebuchet MS" panose="020B0603020202020204" pitchFamily="34" charset="0"/>
              </a:rPr>
              <a:t>-&gt; </a:t>
            </a:r>
            <a:r>
              <a:rPr lang="en-US" sz="2000" b="1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Web Server Configuration: Tomcat 8.5.4</a:t>
            </a:r>
          </a:p>
          <a:p>
            <a:endParaRPr lang="en-US" sz="2000" b="1" dirty="0">
              <a:solidFill>
                <a:srgbClr val="002060"/>
              </a:solidFill>
              <a:latin typeface="Trebuchet MS" panose="020B0603020202020204" pitchFamily="34" charset="0"/>
            </a:endParaRPr>
          </a:p>
          <a:p>
            <a:r>
              <a:rPr lang="en-US" sz="2000" b="1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-&gt; Whole Data Size: 196,673 Restaurants</a:t>
            </a:r>
          </a:p>
          <a:p>
            <a:r>
              <a:rPr lang="en-US" sz="2000" b="1" dirty="0" smtClean="0">
                <a:solidFill>
                  <a:srgbClr val="F5F1DE"/>
                </a:solidFill>
                <a:latin typeface="Trebuchet MS" panose="020B0603020202020204" pitchFamily="34" charset="0"/>
              </a:rPr>
              <a:t>-&gt;</a:t>
            </a:r>
            <a:r>
              <a:rPr lang="en-US" sz="2000" b="1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 Demo Data Size: </a:t>
            </a:r>
            <a:r>
              <a:rPr lang="en-US" sz="2000" b="1" u="sng" dirty="0" smtClean="0">
                <a:solidFill>
                  <a:srgbClr val="B22222"/>
                </a:solidFill>
                <a:latin typeface="Trebuchet MS" panose="020B0603020202020204" pitchFamily="34" charset="0"/>
              </a:rPr>
              <a:t>1,910 Restaurants</a:t>
            </a:r>
          </a:p>
          <a:p>
            <a:endParaRPr lang="en-US" sz="2000" b="1" dirty="0">
              <a:solidFill>
                <a:srgbClr val="002060"/>
              </a:solidFill>
              <a:latin typeface="Trebuchet MS" panose="020B0603020202020204" pitchFamily="34" charset="0"/>
            </a:endParaRPr>
          </a:p>
          <a:p>
            <a:r>
              <a:rPr lang="en-US" sz="2000" b="1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-&gt; Expected Running Time: </a:t>
            </a:r>
            <a:r>
              <a:rPr lang="en-US" sz="2000" b="1" u="sng" dirty="0" smtClean="0">
                <a:solidFill>
                  <a:srgbClr val="B22222"/>
                </a:solidFill>
                <a:latin typeface="Trebuchet MS" panose="020B0603020202020204" pitchFamily="34" charset="0"/>
              </a:rPr>
              <a:t>Less Than 10 Seconds</a:t>
            </a:r>
          </a:p>
          <a:p>
            <a:endParaRPr lang="en-US" sz="2000" b="1" dirty="0" smtClean="0">
              <a:solidFill>
                <a:srgbClr val="002060"/>
              </a:solidFill>
              <a:latin typeface="Trebuchet MS" panose="020B0603020202020204" pitchFamily="34" charset="0"/>
            </a:endParaRPr>
          </a:p>
          <a:p>
            <a:r>
              <a:rPr lang="en-US" sz="2000" b="1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-&gt; UI: Web Pages</a:t>
            </a:r>
            <a:endParaRPr lang="en-US" sz="2000" b="1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866080"/>
      </p:ext>
    </p:extLst>
  </p:cSld>
  <p:clrMapOvr>
    <a:masterClrMapping/>
  </p:clrMapOvr>
</p:sld>
</file>

<file path=ppt/theme/theme1.xml><?xml version="1.0" encoding="utf-8"?>
<a:theme xmlns:a="http://schemas.openxmlformats.org/drawingml/2006/main" name="Ka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271</Words>
  <Application>Microsoft Office PowerPoint</Application>
  <PresentationFormat>On-screen Show (4:3)</PresentationFormat>
  <Paragraphs>72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Tahoma</vt:lpstr>
      <vt:lpstr>宋体</vt:lpstr>
      <vt:lpstr>Calibri</vt:lpstr>
      <vt:lpstr>Trebuchet MS</vt:lpstr>
      <vt:lpstr>Kai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Missouri-Kansas City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COMP-SCI 5560 (SS16) - Project - Video - Slides - PPTX</dc:title>
  <dc:creator>Dayu Wang</dc:creator>
  <cp:lastModifiedBy>Dayu Wang</cp:lastModifiedBy>
  <cp:revision>12</cp:revision>
  <dcterms:created xsi:type="dcterms:W3CDTF">2016-06-21T13:57:58Z</dcterms:created>
  <dcterms:modified xsi:type="dcterms:W3CDTF">2016-07-25T22:14:36Z</dcterms:modified>
</cp:coreProperties>
</file>