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5" d="100"/>
          <a:sy n="85" d="100"/>
        </p:scale>
        <p:origin x="60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126D6-DB8E-4F10-A940-C68135375AAF}"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762A2-52A0-4CC5-9FE1-C720321A64A8}" type="slidenum">
              <a:rPr lang="en-IN" smtClean="0"/>
              <a:t>‹#›</a:t>
            </a:fld>
            <a:endParaRPr lang="en-IN"/>
          </a:p>
        </p:txBody>
      </p:sp>
    </p:spTree>
    <p:extLst>
      <p:ext uri="{BB962C8B-B14F-4D97-AF65-F5344CB8AC3E}">
        <p14:creationId xmlns:p14="http://schemas.microsoft.com/office/powerpoint/2010/main" val="379487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E762A2-52A0-4CC5-9FE1-C720321A64A8}" type="slidenum">
              <a:rPr lang="en-IN" smtClean="0"/>
              <a:t>7</a:t>
            </a:fld>
            <a:endParaRPr lang="en-IN"/>
          </a:p>
        </p:txBody>
      </p:sp>
    </p:spTree>
    <p:extLst>
      <p:ext uri="{BB962C8B-B14F-4D97-AF65-F5344CB8AC3E}">
        <p14:creationId xmlns:p14="http://schemas.microsoft.com/office/powerpoint/2010/main" val="209607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E762A2-52A0-4CC5-9FE1-C720321A64A8}" type="slidenum">
              <a:rPr lang="en-IN" smtClean="0"/>
              <a:t>16</a:t>
            </a:fld>
            <a:endParaRPr lang="en-IN"/>
          </a:p>
        </p:txBody>
      </p:sp>
    </p:spTree>
    <p:extLst>
      <p:ext uri="{BB962C8B-B14F-4D97-AF65-F5344CB8AC3E}">
        <p14:creationId xmlns:p14="http://schemas.microsoft.com/office/powerpoint/2010/main" val="401758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4816-A084-59DD-128C-5422B7BC1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B2B172-2235-0743-4504-44CD59807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816060-BACE-9F77-27E2-787EC119026A}"/>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5" name="Footer Placeholder 4">
            <a:extLst>
              <a:ext uri="{FF2B5EF4-FFF2-40B4-BE49-F238E27FC236}">
                <a16:creationId xmlns:a16="http://schemas.microsoft.com/office/drawing/2014/main" id="{3216EA35-2CFB-ECA6-B503-BC3626E57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99E44-6D13-9DEE-E286-9D4607F3D4AF}"/>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396346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45A3-A96A-9EB4-904C-38B4F5A85E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77616F-3F89-0748-86D8-5AAB28782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37829-516E-0C06-DE37-3A82078F12E1}"/>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5" name="Footer Placeholder 4">
            <a:extLst>
              <a:ext uri="{FF2B5EF4-FFF2-40B4-BE49-F238E27FC236}">
                <a16:creationId xmlns:a16="http://schemas.microsoft.com/office/drawing/2014/main" id="{1B8B6878-C2AC-5AA6-68F3-27C4FF673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C28E4D-691A-5663-EEBD-D39382F166EB}"/>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36527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E3A9C-DDEB-317F-8669-11240B4E1E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3476BE-D1BF-7A71-E70A-BFE340AEB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8263F-92E1-8AB5-4838-2D6504ACA361}"/>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5" name="Footer Placeholder 4">
            <a:extLst>
              <a:ext uri="{FF2B5EF4-FFF2-40B4-BE49-F238E27FC236}">
                <a16:creationId xmlns:a16="http://schemas.microsoft.com/office/drawing/2014/main" id="{884F0E72-D1CD-E11C-3AFC-81D65717A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87CDF-EB4C-820E-59F3-C7B7F623A661}"/>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265001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BC07-2FFE-63CA-39AF-63E575BD43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1CD8E6-6178-FE89-4BC6-542B696F4E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0D364-CC3C-EA34-9583-AFC564F3AE21}"/>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5" name="Footer Placeholder 4">
            <a:extLst>
              <a:ext uri="{FF2B5EF4-FFF2-40B4-BE49-F238E27FC236}">
                <a16:creationId xmlns:a16="http://schemas.microsoft.com/office/drawing/2014/main" id="{CB0E2418-628A-087B-B4F3-792A5227A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C033A-B89C-D245-604F-9716964A4FB5}"/>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29875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145F-04DF-BD01-1EE7-B95F4C548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A8A33B-25E6-A2E6-138D-DC2C71EBB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0FB94-8914-9AD2-9C35-4E28D5371568}"/>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5" name="Footer Placeholder 4">
            <a:extLst>
              <a:ext uri="{FF2B5EF4-FFF2-40B4-BE49-F238E27FC236}">
                <a16:creationId xmlns:a16="http://schemas.microsoft.com/office/drawing/2014/main" id="{2173B862-3247-D039-3DAE-E76280811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C4342-7634-700D-1B07-9E1E973AD4C5}"/>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30986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E62A-B408-E74C-735F-68508F3C3C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6B7B4F-EE49-B3EB-964F-FB9783C293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FB5D15-2DA6-4D7E-EBEB-BA84ADA41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9F0086-EA1D-C5CF-D55A-8910AFB15EFE}"/>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6" name="Footer Placeholder 5">
            <a:extLst>
              <a:ext uri="{FF2B5EF4-FFF2-40B4-BE49-F238E27FC236}">
                <a16:creationId xmlns:a16="http://schemas.microsoft.com/office/drawing/2014/main" id="{03566F34-7803-E2E4-52E7-CF3575264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EDD900-73D4-09A9-EFB1-8D53AB031D29}"/>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311920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EB3F-9734-8922-1B2B-A027B0F48C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5BCB53-2E46-B319-857C-F1AEBD9B1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7000B-51D8-8333-69DB-94293BF39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BEFA79-2D9E-AD5C-D5D8-24691A4F0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0CB2B-FE8A-A230-47FA-E9CDFCF97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4B0BC6-47B7-21E2-3B1D-03D3BCBC5DF5}"/>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8" name="Footer Placeholder 7">
            <a:extLst>
              <a:ext uri="{FF2B5EF4-FFF2-40B4-BE49-F238E27FC236}">
                <a16:creationId xmlns:a16="http://schemas.microsoft.com/office/drawing/2014/main" id="{20C3C808-F6C2-91D1-0B91-152ADDC8A0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B2C6D2-8DD2-0961-7229-B245989A3BE9}"/>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403726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67B3-B171-FE8D-4553-855891841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53B34D-FD93-C086-C2CB-EE74C288D5C8}"/>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4" name="Footer Placeholder 3">
            <a:extLst>
              <a:ext uri="{FF2B5EF4-FFF2-40B4-BE49-F238E27FC236}">
                <a16:creationId xmlns:a16="http://schemas.microsoft.com/office/drawing/2014/main" id="{EB23EE99-F9CB-4A51-7207-F577E9A869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23FE8C-DC9A-3DF2-61FB-EAF3DCA796B5}"/>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266947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06CD0-3E4B-3FE7-DDD4-931883931E66}"/>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3" name="Footer Placeholder 2">
            <a:extLst>
              <a:ext uri="{FF2B5EF4-FFF2-40B4-BE49-F238E27FC236}">
                <a16:creationId xmlns:a16="http://schemas.microsoft.com/office/drawing/2014/main" id="{FDE31C8D-FE8A-4D36-A071-A918F255E4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2AB3FC-4D2B-993D-3F5A-0B83520A4E6F}"/>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217701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7D6-2DDF-2A8B-DF47-99E75663B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9FE9A6-CE4E-09AC-2906-9CFC7C4461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D203B6-8FF9-22F9-D5AD-5A8572EE9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565F-742B-75A7-F911-BE5BD740193E}"/>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6" name="Footer Placeholder 5">
            <a:extLst>
              <a:ext uri="{FF2B5EF4-FFF2-40B4-BE49-F238E27FC236}">
                <a16:creationId xmlns:a16="http://schemas.microsoft.com/office/drawing/2014/main" id="{A1BA8BF2-9BB1-D6DD-25D5-664BB6AE5A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F5C479-7724-9DFE-4299-008A47A892ED}"/>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181293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3FA2-FAD0-127D-3644-9E3CEDC2F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78439C-5D09-C7FD-4F76-6C9C71002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E445C5-D5AE-EEB8-C367-E1804E2B1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3E611-4C15-DFA9-4585-62328B6F0CD5}"/>
              </a:ext>
            </a:extLst>
          </p:cNvPr>
          <p:cNvSpPr>
            <a:spLocks noGrp="1"/>
          </p:cNvSpPr>
          <p:nvPr>
            <p:ph type="dt" sz="half" idx="10"/>
          </p:nvPr>
        </p:nvSpPr>
        <p:spPr/>
        <p:txBody>
          <a:bodyPr/>
          <a:lstStyle/>
          <a:p>
            <a:fld id="{CE3DA3F0-DB47-4523-821A-317A41A0C70F}" type="datetimeFigureOut">
              <a:rPr lang="en-IN" smtClean="0"/>
              <a:t>27-08-2024</a:t>
            </a:fld>
            <a:endParaRPr lang="en-IN"/>
          </a:p>
        </p:txBody>
      </p:sp>
      <p:sp>
        <p:nvSpPr>
          <p:cNvPr id="6" name="Footer Placeholder 5">
            <a:extLst>
              <a:ext uri="{FF2B5EF4-FFF2-40B4-BE49-F238E27FC236}">
                <a16:creationId xmlns:a16="http://schemas.microsoft.com/office/drawing/2014/main" id="{A240E0C2-BB90-AD76-8CFF-04BA2CD702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06A10C-6465-4F94-886F-EE0EAAED0D7B}"/>
              </a:ext>
            </a:extLst>
          </p:cNvPr>
          <p:cNvSpPr>
            <a:spLocks noGrp="1"/>
          </p:cNvSpPr>
          <p:nvPr>
            <p:ph type="sldNum" sz="quarter" idx="12"/>
          </p:nvPr>
        </p:nvSpPr>
        <p:spPr/>
        <p:txBody>
          <a:bodyPr/>
          <a:lstStyle/>
          <a:p>
            <a:fld id="{63EADFEF-FCC5-4BB3-BF42-C329F57DA69D}" type="slidenum">
              <a:rPr lang="en-IN" smtClean="0"/>
              <a:t>‹#›</a:t>
            </a:fld>
            <a:endParaRPr lang="en-IN"/>
          </a:p>
        </p:txBody>
      </p:sp>
    </p:spTree>
    <p:extLst>
      <p:ext uri="{BB962C8B-B14F-4D97-AF65-F5344CB8AC3E}">
        <p14:creationId xmlns:p14="http://schemas.microsoft.com/office/powerpoint/2010/main" val="7301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0D745-73E5-F84A-F518-490683772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4F150-C601-8CCB-4194-89209E6B4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1041C-A370-09BE-5A47-4BEB843FE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DA3F0-DB47-4523-821A-317A41A0C70F}" type="datetimeFigureOut">
              <a:rPr lang="en-IN" smtClean="0"/>
              <a:t>27-08-2024</a:t>
            </a:fld>
            <a:endParaRPr lang="en-IN"/>
          </a:p>
        </p:txBody>
      </p:sp>
      <p:sp>
        <p:nvSpPr>
          <p:cNvPr id="5" name="Footer Placeholder 4">
            <a:extLst>
              <a:ext uri="{FF2B5EF4-FFF2-40B4-BE49-F238E27FC236}">
                <a16:creationId xmlns:a16="http://schemas.microsoft.com/office/drawing/2014/main" id="{C116676B-1E38-F779-0954-88051C33C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18A29A-F534-0F3B-FB4B-C811CC601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ADFEF-FCC5-4BB3-BF42-C329F57DA69D}" type="slidenum">
              <a:rPr lang="en-IN" smtClean="0"/>
              <a:t>‹#›</a:t>
            </a:fld>
            <a:endParaRPr lang="en-IN"/>
          </a:p>
        </p:txBody>
      </p:sp>
    </p:spTree>
    <p:extLst>
      <p:ext uri="{BB962C8B-B14F-4D97-AF65-F5344CB8AC3E}">
        <p14:creationId xmlns:p14="http://schemas.microsoft.com/office/powerpoint/2010/main" val="732102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5B3F5B-49C5-EC3A-35FC-0313B3926F6C}"/>
              </a:ext>
            </a:extLst>
          </p:cNvPr>
          <p:cNvSpPr txBox="1"/>
          <p:nvPr/>
        </p:nvSpPr>
        <p:spPr>
          <a:xfrm>
            <a:off x="1465006" y="471948"/>
            <a:ext cx="9704439" cy="1323439"/>
          </a:xfrm>
          <a:prstGeom prst="rect">
            <a:avLst/>
          </a:prstGeom>
          <a:noFill/>
        </p:spPr>
        <p:txBody>
          <a:bodyPr wrap="square" rtlCol="0">
            <a:spAutoFit/>
          </a:bodyPr>
          <a:lstStyle/>
          <a:p>
            <a:pPr algn="ctr"/>
            <a:r>
              <a:rPr lang="en-US" sz="4000" u="sng" dirty="0">
                <a:solidFill>
                  <a:schemeClr val="bg1"/>
                </a:solidFill>
                <a:latin typeface="Arial Black" panose="020B0A04020102020204" pitchFamily="34" charset="0"/>
              </a:rPr>
              <a:t> Capstone Project</a:t>
            </a:r>
            <a:r>
              <a:rPr lang="en-US" sz="4000" dirty="0">
                <a:solidFill>
                  <a:schemeClr val="bg1"/>
                </a:solidFill>
                <a:latin typeface="Arial Black" panose="020B0A04020102020204" pitchFamily="34" charset="0"/>
              </a:rPr>
              <a:t>-Unleashing Insights From Football Data</a:t>
            </a:r>
            <a:endParaRPr lang="en-IN" sz="8000" dirty="0">
              <a:solidFill>
                <a:schemeClr val="bg1"/>
              </a:solidFill>
              <a:latin typeface="Arial Black" panose="020B0A04020102020204" pitchFamily="34" charset="0"/>
            </a:endParaRPr>
          </a:p>
        </p:txBody>
      </p:sp>
      <p:sp>
        <p:nvSpPr>
          <p:cNvPr id="5" name="TextBox 4">
            <a:extLst>
              <a:ext uri="{FF2B5EF4-FFF2-40B4-BE49-F238E27FC236}">
                <a16:creationId xmlns:a16="http://schemas.microsoft.com/office/drawing/2014/main" id="{AA017128-12C1-C0F4-1CF1-C828AE81ED1A}"/>
              </a:ext>
            </a:extLst>
          </p:cNvPr>
          <p:cNvSpPr txBox="1"/>
          <p:nvPr/>
        </p:nvSpPr>
        <p:spPr>
          <a:xfrm>
            <a:off x="8524566" y="6232163"/>
            <a:ext cx="4591665" cy="307777"/>
          </a:xfrm>
          <a:prstGeom prst="rect">
            <a:avLst/>
          </a:prstGeom>
          <a:noFill/>
        </p:spPr>
        <p:txBody>
          <a:bodyPr wrap="square" rtlCol="0">
            <a:spAutoFit/>
          </a:bodyPr>
          <a:lstStyle/>
          <a:p>
            <a:r>
              <a:rPr lang="en-US" sz="1400" b="1" dirty="0">
                <a:solidFill>
                  <a:schemeClr val="bg1"/>
                </a:solidFill>
                <a:latin typeface="Arial Black" panose="020B0A04020102020204" pitchFamily="34" charset="0"/>
              </a:rPr>
              <a:t>REPRESENTER-POOJA SINDHU</a:t>
            </a:r>
            <a:endParaRPr lang="en-IN" sz="1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44573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1124-5DE8-7D3C-3358-0AEF318543B4}"/>
              </a:ext>
            </a:extLst>
          </p:cNvPr>
          <p:cNvSpPr>
            <a:spLocks noGrp="1"/>
          </p:cNvSpPr>
          <p:nvPr>
            <p:ph type="title"/>
          </p:nvPr>
        </p:nvSpPr>
        <p:spPr>
          <a:xfrm>
            <a:off x="78658" y="88490"/>
            <a:ext cx="4693367" cy="1081549"/>
          </a:xfrm>
        </p:spPr>
        <p:txBody>
          <a:bodyPr/>
          <a:lstStyle/>
          <a:p>
            <a:r>
              <a:rPr lang="en-IN" b="1" i="0" dirty="0">
                <a:effectLst/>
                <a:latin typeface="system-ui"/>
              </a:rPr>
              <a:t>Substitution Patterns</a:t>
            </a:r>
            <a:br>
              <a:rPr lang="en-IN" b="1" i="0" dirty="0">
                <a:effectLst/>
                <a:highlight>
                  <a:srgbClr val="FFFFFF"/>
                </a:highlight>
                <a:latin typeface="system-ui"/>
              </a:rPr>
            </a:br>
            <a:endParaRPr lang="en-IN" dirty="0"/>
          </a:p>
        </p:txBody>
      </p:sp>
      <p:pic>
        <p:nvPicPr>
          <p:cNvPr id="6" name="Content Placeholder 5">
            <a:extLst>
              <a:ext uri="{FF2B5EF4-FFF2-40B4-BE49-F238E27FC236}">
                <a16:creationId xmlns:a16="http://schemas.microsoft.com/office/drawing/2014/main" id="{C42FC7AA-E028-BBFE-C7C2-1FB6CFD96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4" y="0"/>
            <a:ext cx="7419975" cy="3313471"/>
          </a:xfrm>
        </p:spPr>
      </p:pic>
      <p:sp>
        <p:nvSpPr>
          <p:cNvPr id="4" name="Text Placeholder 3">
            <a:extLst>
              <a:ext uri="{FF2B5EF4-FFF2-40B4-BE49-F238E27FC236}">
                <a16:creationId xmlns:a16="http://schemas.microsoft.com/office/drawing/2014/main" id="{B8BEC342-366A-40E9-F56F-CBA251AC41A7}"/>
              </a:ext>
            </a:extLst>
          </p:cNvPr>
          <p:cNvSpPr>
            <a:spLocks noGrp="1"/>
          </p:cNvSpPr>
          <p:nvPr>
            <p:ph type="body" sz="half" idx="2"/>
          </p:nvPr>
        </p:nvSpPr>
        <p:spPr>
          <a:xfrm>
            <a:off x="147484" y="1268361"/>
            <a:ext cx="4624541" cy="5407741"/>
          </a:xfrm>
        </p:spPr>
        <p:txBody>
          <a:bodyPr>
            <a:normAutofit/>
          </a:bodyPr>
          <a:lstStyle/>
          <a:p>
            <a:pPr marL="285750" indent="-285750">
              <a:buFont typeface="Wingdings" panose="05000000000000000000" pitchFamily="2" charset="2"/>
              <a:buChar char="v"/>
            </a:pPr>
            <a:r>
              <a:rPr lang="en-US" sz="1600" b="1" dirty="0"/>
              <a:t>For Substitution patterns there are two set of questions and these are-</a:t>
            </a:r>
            <a:br>
              <a:rPr lang="en-US" sz="1600" b="1" dirty="0"/>
            </a:br>
            <a:br>
              <a:rPr lang="en-US" sz="1600" b="1" dirty="0"/>
            </a:br>
            <a:br>
              <a:rPr lang="en-US" sz="1600" b="1" dirty="0"/>
            </a:br>
            <a:r>
              <a:rPr lang="en-US" sz="1800" b="1" i="0" dirty="0">
                <a:effectLst/>
                <a:latin typeface="system-ui"/>
              </a:rPr>
              <a:t>Substitution Trends Analysis by season</a:t>
            </a:r>
            <a:br>
              <a:rPr lang="en-US" sz="1800" b="1" i="0" dirty="0">
                <a:effectLst/>
                <a:latin typeface="system-ui"/>
              </a:rPr>
            </a:br>
            <a:br>
              <a:rPr lang="en-US" sz="1800" b="1" i="0" dirty="0">
                <a:effectLst/>
                <a:latin typeface="system-ui"/>
              </a:rPr>
            </a:br>
            <a:r>
              <a:rPr lang="en-US" sz="1800" b="1" i="0" dirty="0">
                <a:effectLst/>
                <a:latin typeface="system-ui"/>
              </a:rPr>
              <a:t>-</a:t>
            </a:r>
            <a:r>
              <a:rPr lang="en-US" sz="1800" b="0" i="0" dirty="0">
                <a:effectLst/>
                <a:latin typeface="system-ui"/>
              </a:rPr>
              <a:t>Total substitutions peaked in 2012 with 498 and generally ranged between 296 and 443 in subsequent years, but dropped dramatically to 58 in 2020, likely due to disruptions caused by the pandemic</a:t>
            </a:r>
            <a:r>
              <a:rPr lang="en-US" sz="2000" b="0" i="0" dirty="0">
                <a:effectLst/>
                <a:latin typeface="system-ui"/>
              </a:rPr>
              <a:t>.</a:t>
            </a:r>
            <a:br>
              <a:rPr lang="en-US" sz="1800" b="1" dirty="0">
                <a:latin typeface="system-ui"/>
              </a:rPr>
            </a:br>
            <a:br>
              <a:rPr lang="en-US" sz="1800" b="1" dirty="0">
                <a:latin typeface="system-ui"/>
              </a:rPr>
            </a:br>
            <a:r>
              <a:rPr lang="en-IN" sz="2000" b="1" i="0" dirty="0">
                <a:effectLst/>
                <a:latin typeface="system-ui"/>
              </a:rPr>
              <a:t>Timing of Substitutions</a:t>
            </a:r>
            <a:br>
              <a:rPr lang="en-IN" sz="2000" b="1" i="0" dirty="0">
                <a:effectLst/>
                <a:latin typeface="system-ui"/>
              </a:rPr>
            </a:br>
            <a:br>
              <a:rPr lang="en-IN" sz="1800" b="1" i="0" dirty="0">
                <a:effectLst/>
                <a:latin typeface="system-ui"/>
              </a:rPr>
            </a:br>
            <a:r>
              <a:rPr lang="en-IN" sz="1800" b="1" i="0" dirty="0">
                <a:effectLst/>
                <a:latin typeface="system-ui"/>
              </a:rPr>
              <a:t>-</a:t>
            </a:r>
            <a:r>
              <a:rPr lang="en-US" sz="1800" b="0" i="0" dirty="0">
                <a:effectLst/>
                <a:latin typeface="system-ui"/>
              </a:rPr>
              <a:t> The number of substitutions generally increases from the start of the match, peaks around the 60th minute, and then declines towards the end of the game.</a:t>
            </a:r>
            <a:br>
              <a:rPr lang="en-IN" sz="2000" b="1" i="0" dirty="0">
                <a:effectLst/>
                <a:highlight>
                  <a:srgbClr val="FFFFFF"/>
                </a:highlight>
                <a:latin typeface="system-ui"/>
              </a:rPr>
            </a:br>
            <a:endParaRPr lang="en-IN" sz="2000" b="1" i="0" dirty="0">
              <a:effectLst/>
              <a:highlight>
                <a:srgbClr val="FFFFFF"/>
              </a:highlight>
              <a:latin typeface="system-ui"/>
            </a:endParaRPr>
          </a:p>
          <a:p>
            <a:pPr marL="285750" indent="-285750">
              <a:buFont typeface="Wingdings" panose="05000000000000000000" pitchFamily="2" charset="2"/>
              <a:buChar char="v"/>
            </a:pPr>
            <a:endParaRPr lang="en-IN" b="1" i="0" dirty="0">
              <a:effectLst/>
              <a:highlight>
                <a:srgbClr val="FFFFFF"/>
              </a:highlight>
              <a:latin typeface="system-ui"/>
            </a:endParaRPr>
          </a:p>
          <a:p>
            <a:endParaRPr lang="en-IN" dirty="0"/>
          </a:p>
          <a:p>
            <a:pPr marL="285750" indent="-285750">
              <a:buFont typeface="Wingdings" panose="05000000000000000000" pitchFamily="2" charset="2"/>
              <a:buChar char="v"/>
            </a:pPr>
            <a:endParaRPr lang="en-IN" dirty="0"/>
          </a:p>
        </p:txBody>
      </p:sp>
      <p:pic>
        <p:nvPicPr>
          <p:cNvPr id="8" name="Picture 7">
            <a:extLst>
              <a:ext uri="{FF2B5EF4-FFF2-40B4-BE49-F238E27FC236}">
                <a16:creationId xmlns:a16="http://schemas.microsoft.com/office/drawing/2014/main" id="{38BB9968-6A39-566F-CD94-A70A2BF7F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4" y="3544530"/>
            <a:ext cx="7419975" cy="3224980"/>
          </a:xfrm>
          <a:prstGeom prst="rect">
            <a:avLst/>
          </a:prstGeom>
        </p:spPr>
      </p:pic>
    </p:spTree>
    <p:extLst>
      <p:ext uri="{BB962C8B-B14F-4D97-AF65-F5344CB8AC3E}">
        <p14:creationId xmlns:p14="http://schemas.microsoft.com/office/powerpoint/2010/main" val="85382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0028-F458-090E-E793-E621C9C067E1}"/>
              </a:ext>
            </a:extLst>
          </p:cNvPr>
          <p:cNvSpPr>
            <a:spLocks noGrp="1"/>
          </p:cNvSpPr>
          <p:nvPr>
            <p:ph type="title"/>
          </p:nvPr>
        </p:nvSpPr>
        <p:spPr>
          <a:xfrm>
            <a:off x="255640" y="78659"/>
            <a:ext cx="4516386" cy="1229032"/>
          </a:xfrm>
        </p:spPr>
        <p:txBody>
          <a:bodyPr>
            <a:normAutofit fontScale="90000"/>
          </a:bodyPr>
          <a:lstStyle/>
          <a:p>
            <a:br>
              <a:rPr lang="en-IN" b="1" i="0" dirty="0">
                <a:effectLst/>
                <a:highlight>
                  <a:srgbClr val="C0C0C0"/>
                </a:highlight>
                <a:latin typeface="system-ui"/>
              </a:rPr>
            </a:br>
            <a:r>
              <a:rPr lang="en-IN" b="1" i="0" dirty="0">
                <a:effectLst/>
                <a:highlight>
                  <a:srgbClr val="C0C0C0"/>
                </a:highlight>
                <a:latin typeface="system-ui"/>
              </a:rPr>
              <a:t>Player Attributes and Demographics</a:t>
            </a:r>
            <a:br>
              <a:rPr lang="en-IN" b="1" i="0" dirty="0">
                <a:effectLst/>
                <a:highlight>
                  <a:srgbClr val="FFFFFF"/>
                </a:highlight>
                <a:latin typeface="system-ui"/>
              </a:rPr>
            </a:br>
            <a:endParaRPr lang="en-IN" dirty="0"/>
          </a:p>
        </p:txBody>
      </p:sp>
      <p:pic>
        <p:nvPicPr>
          <p:cNvPr id="6" name="Content Placeholder 5">
            <a:extLst>
              <a:ext uri="{FF2B5EF4-FFF2-40B4-BE49-F238E27FC236}">
                <a16:creationId xmlns:a16="http://schemas.microsoft.com/office/drawing/2014/main" id="{2674CA43-958D-BFDD-50DE-F342C1191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6" y="-1"/>
            <a:ext cx="7419974" cy="3429001"/>
          </a:xfrm>
        </p:spPr>
      </p:pic>
      <p:sp>
        <p:nvSpPr>
          <p:cNvPr id="4" name="Text Placeholder 3">
            <a:extLst>
              <a:ext uri="{FF2B5EF4-FFF2-40B4-BE49-F238E27FC236}">
                <a16:creationId xmlns:a16="http://schemas.microsoft.com/office/drawing/2014/main" id="{76C282E8-033E-ABDE-3BC9-F1250A2F6D9D}"/>
              </a:ext>
            </a:extLst>
          </p:cNvPr>
          <p:cNvSpPr>
            <a:spLocks noGrp="1"/>
          </p:cNvSpPr>
          <p:nvPr>
            <p:ph type="body" sz="half" idx="2"/>
          </p:nvPr>
        </p:nvSpPr>
        <p:spPr>
          <a:xfrm>
            <a:off x="255640" y="1229031"/>
            <a:ext cx="4516385" cy="5368413"/>
          </a:xfrm>
        </p:spPr>
        <p:txBody>
          <a:bodyPr>
            <a:normAutofit fontScale="70000" lnSpcReduction="20000"/>
          </a:bodyPr>
          <a:lstStyle/>
          <a:p>
            <a:pPr marL="285750" indent="-285750">
              <a:buFont typeface="Wingdings" panose="05000000000000000000" pitchFamily="2" charset="2"/>
              <a:buChar char="v"/>
            </a:pPr>
            <a:r>
              <a:rPr lang="en-US" sz="2600" b="1" dirty="0"/>
              <a:t>For player attributes and demographics there are two set of questions and these are-</a:t>
            </a:r>
            <a:br>
              <a:rPr lang="en-US" sz="2200" b="1" dirty="0"/>
            </a:br>
            <a:br>
              <a:rPr lang="en-US" sz="2200" b="1" dirty="0"/>
            </a:br>
            <a:br>
              <a:rPr lang="en-US" sz="2200" b="1" dirty="0"/>
            </a:br>
            <a:r>
              <a:rPr lang="en-IN" sz="2600" b="1" i="0" dirty="0">
                <a:effectLst/>
                <a:latin typeface="system-ui"/>
              </a:rPr>
              <a:t>Player Height Distribution</a:t>
            </a:r>
            <a:br>
              <a:rPr lang="en-IN" sz="2200" b="1" i="0" dirty="0">
                <a:effectLst/>
                <a:latin typeface="system-ui"/>
              </a:rPr>
            </a:br>
            <a:br>
              <a:rPr lang="en-IN" sz="2200" b="1" i="0" dirty="0">
                <a:effectLst/>
              </a:rPr>
            </a:br>
            <a:r>
              <a:rPr lang="en-IN" sz="2600" b="1" i="0" dirty="0">
                <a:effectLst/>
              </a:rPr>
              <a:t>-</a:t>
            </a:r>
            <a:r>
              <a:rPr lang="en-US" sz="2600" b="0" i="0" dirty="0">
                <a:effectLst/>
              </a:rPr>
              <a:t>The average height of players is 184.19 cm, with most players falling between 180 cm and 190 cm. Heights range from a minimum of 162 cm to a maximum of 195 cm, with a standard deviation of 6.27 cm indicating moderate variability.</a:t>
            </a:r>
            <a:br>
              <a:rPr lang="en-US" sz="2600" b="0" i="0" dirty="0">
                <a:effectLst/>
                <a:latin typeface="system-ui"/>
              </a:rPr>
            </a:br>
            <a:br>
              <a:rPr lang="en-US" sz="2200" b="0" i="0" dirty="0">
                <a:effectLst/>
                <a:latin typeface="system-ui"/>
              </a:rPr>
            </a:br>
            <a:r>
              <a:rPr lang="en-IN" sz="2600" b="1" i="0" dirty="0">
                <a:effectLst/>
                <a:latin typeface="system-ui"/>
              </a:rPr>
              <a:t>Player Age Distribution</a:t>
            </a:r>
            <a:br>
              <a:rPr lang="en-IN" sz="2200" b="1" i="0" dirty="0">
                <a:effectLst/>
                <a:latin typeface="system-ui"/>
              </a:rPr>
            </a:br>
            <a:br>
              <a:rPr lang="en-IN" sz="2600" b="1" i="0" dirty="0">
                <a:effectLst/>
                <a:latin typeface="system-ui"/>
              </a:rPr>
            </a:br>
            <a:r>
              <a:rPr lang="en-IN" sz="2600" b="1" i="0" dirty="0">
                <a:effectLst/>
                <a:latin typeface="system-ui"/>
              </a:rPr>
              <a:t>-</a:t>
            </a:r>
            <a:r>
              <a:rPr lang="en-US" sz="2600" b="0" i="0" dirty="0">
                <a:effectLst/>
                <a:latin typeface="system-ui"/>
              </a:rPr>
              <a:t>The average age of players is 33.14 years, with most players between 29 and 37 years old. Ages range from 21 to 53 years, with a standard deviation of 5.83 years indicating moderate variability in player ages.</a:t>
            </a:r>
            <a:endParaRPr lang="en-IN" sz="2600" b="1" i="0" dirty="0">
              <a:effectLst/>
              <a:latin typeface="system-ui"/>
            </a:endParaRPr>
          </a:p>
          <a:p>
            <a:pPr marL="285750" indent="-285750">
              <a:buFont typeface="Wingdings" panose="05000000000000000000" pitchFamily="2" charset="2"/>
              <a:buChar char="v"/>
            </a:pPr>
            <a:endParaRPr lang="en-IN" sz="2000" b="1" i="0" dirty="0">
              <a:effectLst/>
              <a:highlight>
                <a:srgbClr val="FFFFFF"/>
              </a:highlight>
              <a:latin typeface="system-ui"/>
            </a:endParaRPr>
          </a:p>
          <a:p>
            <a:br>
              <a:rPr lang="en-US" sz="1600" b="1" dirty="0"/>
            </a:br>
            <a:br>
              <a:rPr lang="en-US" sz="1600" b="1" dirty="0"/>
            </a:br>
            <a:br>
              <a:rPr lang="en-US" sz="1600" b="1" dirty="0"/>
            </a:br>
            <a:endParaRPr lang="en-IN" dirty="0"/>
          </a:p>
        </p:txBody>
      </p:sp>
      <p:pic>
        <p:nvPicPr>
          <p:cNvPr id="8" name="Picture 7">
            <a:extLst>
              <a:ext uri="{FF2B5EF4-FFF2-40B4-BE49-F238E27FC236}">
                <a16:creationId xmlns:a16="http://schemas.microsoft.com/office/drawing/2014/main" id="{ED8D1B50-22B1-8757-443E-6993BDD5E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3608439"/>
            <a:ext cx="7419974" cy="3097161"/>
          </a:xfrm>
          <a:prstGeom prst="rect">
            <a:avLst/>
          </a:prstGeom>
        </p:spPr>
      </p:pic>
    </p:spTree>
    <p:extLst>
      <p:ext uri="{BB962C8B-B14F-4D97-AF65-F5344CB8AC3E}">
        <p14:creationId xmlns:p14="http://schemas.microsoft.com/office/powerpoint/2010/main" val="29773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B3A9-7E11-8872-3073-1A8725427385}"/>
              </a:ext>
            </a:extLst>
          </p:cNvPr>
          <p:cNvSpPr>
            <a:spLocks noGrp="1"/>
          </p:cNvSpPr>
          <p:nvPr>
            <p:ph type="title"/>
          </p:nvPr>
        </p:nvSpPr>
        <p:spPr>
          <a:xfrm>
            <a:off x="108156" y="88490"/>
            <a:ext cx="4663870" cy="1061884"/>
          </a:xfrm>
        </p:spPr>
        <p:txBody>
          <a:bodyPr/>
          <a:lstStyle/>
          <a:p>
            <a:r>
              <a:rPr lang="en-IN" b="1" i="0" dirty="0">
                <a:effectLst/>
                <a:highlight>
                  <a:srgbClr val="C0C0C0"/>
                </a:highlight>
                <a:latin typeface="system-ui"/>
              </a:rPr>
              <a:t>Contract Management</a:t>
            </a:r>
            <a:br>
              <a:rPr lang="en-IN" b="1" i="0" dirty="0">
                <a:effectLst/>
                <a:highlight>
                  <a:srgbClr val="FFFFFF"/>
                </a:highlight>
                <a:latin typeface="system-ui"/>
              </a:rPr>
            </a:br>
            <a:endParaRPr lang="en-IN" dirty="0"/>
          </a:p>
        </p:txBody>
      </p:sp>
      <p:pic>
        <p:nvPicPr>
          <p:cNvPr id="6" name="Content Placeholder 5">
            <a:extLst>
              <a:ext uri="{FF2B5EF4-FFF2-40B4-BE49-F238E27FC236}">
                <a16:creationId xmlns:a16="http://schemas.microsoft.com/office/drawing/2014/main" id="{FB89A0AF-37C3-115A-1276-46B306AC6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4750" y="167149"/>
            <a:ext cx="7099094" cy="3261851"/>
          </a:xfrm>
        </p:spPr>
      </p:pic>
      <p:sp>
        <p:nvSpPr>
          <p:cNvPr id="4" name="Text Placeholder 3">
            <a:extLst>
              <a:ext uri="{FF2B5EF4-FFF2-40B4-BE49-F238E27FC236}">
                <a16:creationId xmlns:a16="http://schemas.microsoft.com/office/drawing/2014/main" id="{3A5DD73F-B651-3B06-24F7-DD1897C16578}"/>
              </a:ext>
            </a:extLst>
          </p:cNvPr>
          <p:cNvSpPr>
            <a:spLocks noGrp="1"/>
          </p:cNvSpPr>
          <p:nvPr>
            <p:ph type="body" sz="half" idx="2"/>
          </p:nvPr>
        </p:nvSpPr>
        <p:spPr>
          <a:xfrm>
            <a:off x="108156" y="1150373"/>
            <a:ext cx="4663869" cy="5437239"/>
          </a:xfrm>
        </p:spPr>
        <p:txBody>
          <a:bodyPr/>
          <a:lstStyle/>
          <a:p>
            <a:pPr marL="285750" indent="-285750">
              <a:buFont typeface="Wingdings" panose="05000000000000000000" pitchFamily="2" charset="2"/>
              <a:buChar char="v"/>
            </a:pPr>
            <a:r>
              <a:rPr lang="en-US" sz="1600" b="1" dirty="0"/>
              <a:t>For Contract management there are two set of questions and these are-</a:t>
            </a:r>
            <a:br>
              <a:rPr lang="en-US" sz="1600" b="1" dirty="0"/>
            </a:br>
            <a:br>
              <a:rPr lang="en-US" sz="1600" b="1" dirty="0"/>
            </a:br>
            <a:br>
              <a:rPr lang="en-US" sz="1600" b="1" dirty="0">
                <a:highlight>
                  <a:srgbClr val="C0C0C0"/>
                </a:highlight>
              </a:rPr>
            </a:br>
            <a:r>
              <a:rPr lang="en-IN" sz="2000" b="1" i="0" dirty="0">
                <a:effectLst/>
                <a:latin typeface="system-ui"/>
              </a:rPr>
              <a:t>Contract Expiration Dates Distribution</a:t>
            </a:r>
            <a:br>
              <a:rPr lang="en-IN" sz="1600" b="1" i="0" dirty="0">
                <a:effectLst/>
                <a:latin typeface="system-ui"/>
              </a:rPr>
            </a:br>
            <a:br>
              <a:rPr lang="en-IN" sz="1600" b="1" i="0" dirty="0">
                <a:effectLst/>
                <a:latin typeface="system-ui"/>
              </a:rPr>
            </a:br>
            <a:r>
              <a:rPr lang="en-US" sz="1400" b="1" dirty="0"/>
              <a:t> -</a:t>
            </a:r>
            <a:r>
              <a:rPr lang="en-US" sz="1600" b="0" i="0" dirty="0">
                <a:effectLst/>
                <a:latin typeface="system-ui"/>
              </a:rPr>
              <a:t>The plot shows a peak in contract expirations in 2024 with 2,251 contracts, and notably fewer expirations in other years, particularly in 2026.</a:t>
            </a:r>
            <a:br>
              <a:rPr lang="en-IN" b="1" dirty="0">
                <a:highlight>
                  <a:srgbClr val="C0C0C0"/>
                </a:highlight>
                <a:latin typeface="system-ui"/>
              </a:rPr>
            </a:br>
            <a:br>
              <a:rPr lang="en-IN" b="1" dirty="0">
                <a:highlight>
                  <a:srgbClr val="FFFFFF"/>
                </a:highlight>
                <a:latin typeface="system-ui"/>
              </a:rPr>
            </a:br>
            <a:br>
              <a:rPr lang="en-IN" b="1" dirty="0">
                <a:highlight>
                  <a:srgbClr val="FFFFFF"/>
                </a:highlight>
                <a:latin typeface="system-ui"/>
              </a:rPr>
            </a:br>
            <a:br>
              <a:rPr lang="en-IN" b="1" dirty="0">
                <a:highlight>
                  <a:srgbClr val="FFFFFF"/>
                </a:highlight>
                <a:latin typeface="system-ui"/>
              </a:rPr>
            </a:br>
            <a:br>
              <a:rPr lang="en-US" sz="2000" b="0" i="0" dirty="0">
                <a:effectLst/>
                <a:latin typeface="system-ui"/>
              </a:rPr>
            </a:br>
            <a:r>
              <a:rPr lang="en-US" sz="2000" b="1" i="0" dirty="0">
                <a:effectLst/>
                <a:latin typeface="system-ui"/>
              </a:rPr>
              <a:t>Market Value by Contract Expiration Date</a:t>
            </a:r>
          </a:p>
          <a:p>
            <a:br>
              <a:rPr lang="en-US" sz="1400" b="1" dirty="0"/>
            </a:br>
            <a:r>
              <a:rPr lang="en-US" sz="1400" b="1" dirty="0"/>
              <a:t>        -</a:t>
            </a:r>
            <a:r>
              <a:rPr lang="en-US" sz="1600" b="0" i="0" dirty="0">
                <a:effectLst/>
                <a:latin typeface="system-ui"/>
              </a:rPr>
              <a:t>A general trend of increasing average market values leading up to 2027 and 2028 is seen, with significant spikes in 2025 and 2026. This indicates higher market values for contracts expiring in the later years, particularly in 2027 and 2028.</a:t>
            </a:r>
            <a:br>
              <a:rPr lang="en-US" sz="1400" b="1" dirty="0"/>
            </a:br>
            <a:endParaRPr lang="en-IN" dirty="0"/>
          </a:p>
        </p:txBody>
      </p:sp>
      <p:pic>
        <p:nvPicPr>
          <p:cNvPr id="8" name="Picture 7">
            <a:extLst>
              <a:ext uri="{FF2B5EF4-FFF2-40B4-BE49-F238E27FC236}">
                <a16:creationId xmlns:a16="http://schemas.microsoft.com/office/drawing/2014/main" id="{583474B3-D27E-3D1B-9FF7-6BFDDEE82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749" y="3428999"/>
            <a:ext cx="7099095" cy="3340511"/>
          </a:xfrm>
          <a:prstGeom prst="rect">
            <a:avLst/>
          </a:prstGeom>
        </p:spPr>
      </p:pic>
    </p:spTree>
    <p:extLst>
      <p:ext uri="{BB962C8B-B14F-4D97-AF65-F5344CB8AC3E}">
        <p14:creationId xmlns:p14="http://schemas.microsoft.com/office/powerpoint/2010/main" val="146457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2347F-AB4F-FEED-F0A1-1B0AFC26F3C1}"/>
              </a:ext>
            </a:extLst>
          </p:cNvPr>
          <p:cNvSpPr txBox="1"/>
          <p:nvPr/>
        </p:nvSpPr>
        <p:spPr>
          <a:xfrm>
            <a:off x="226143" y="255639"/>
            <a:ext cx="11877368" cy="369332"/>
          </a:xfrm>
          <a:prstGeom prst="rect">
            <a:avLst/>
          </a:prstGeom>
          <a:noFill/>
        </p:spPr>
        <p:txBody>
          <a:bodyPr wrap="square" rtlCol="0">
            <a:spAutoFit/>
          </a:bodyPr>
          <a:lstStyle/>
          <a:p>
            <a:r>
              <a:rPr lang="en-US" b="1" u="sng" dirty="0"/>
              <a:t>Business Objective: Maximizing Club Performance, Fan Engagement, and Financial Success through Data-Driven Strategies</a:t>
            </a:r>
            <a:endParaRPr lang="en-IN" b="1" u="sng" dirty="0"/>
          </a:p>
        </p:txBody>
      </p:sp>
      <p:sp>
        <p:nvSpPr>
          <p:cNvPr id="3" name="TextBox 2">
            <a:extLst>
              <a:ext uri="{FF2B5EF4-FFF2-40B4-BE49-F238E27FC236}">
                <a16:creationId xmlns:a16="http://schemas.microsoft.com/office/drawing/2014/main" id="{B22F3A2D-5373-76E2-DBDB-0A09FEA0905F}"/>
              </a:ext>
            </a:extLst>
          </p:cNvPr>
          <p:cNvSpPr txBox="1"/>
          <p:nvPr/>
        </p:nvSpPr>
        <p:spPr>
          <a:xfrm>
            <a:off x="127819" y="875071"/>
            <a:ext cx="12064181" cy="5816977"/>
          </a:xfrm>
          <a:prstGeom prst="rect">
            <a:avLst/>
          </a:prstGeom>
          <a:noFill/>
        </p:spPr>
        <p:txBody>
          <a:bodyPr wrap="square" rtlCol="0">
            <a:spAutoFit/>
          </a:bodyPr>
          <a:lstStyle/>
          <a:p>
            <a:r>
              <a:rPr lang="en-IN" sz="1200" b="1" dirty="0"/>
              <a:t>1. Performance Optimization:</a:t>
            </a:r>
            <a:br>
              <a:rPr lang="en-IN" sz="1200" dirty="0"/>
            </a:br>
            <a:r>
              <a:rPr lang="en-US" sz="1200" b="1" dirty="0"/>
              <a:t>Objective: </a:t>
            </a:r>
            <a:r>
              <a:rPr lang="en-US" sz="1200" dirty="0"/>
              <a:t>Enhance team performance by leveraging detailed player statistics and match data.</a:t>
            </a:r>
          </a:p>
          <a:p>
            <a:r>
              <a:rPr lang="en-US" sz="1200" b="1" dirty="0"/>
              <a:t>Actions:</a:t>
            </a:r>
          </a:p>
          <a:p>
            <a:r>
              <a:rPr lang="en-US" sz="1200" b="1" dirty="0"/>
              <a:t>Player Recruitment &amp; Development: </a:t>
            </a:r>
            <a:r>
              <a:rPr lang="en-US" sz="1200" dirty="0"/>
              <a:t>Identify and recruit top goal scorers like Aron Johannsson and assist providers like Christian Pulisic to strengthen the team's offensive capabilities.</a:t>
            </a:r>
          </a:p>
          <a:p>
            <a:r>
              <a:rPr lang="en-US" sz="1200" b="1" dirty="0"/>
              <a:t>Home Game Strategies</a:t>
            </a:r>
            <a:r>
              <a:rPr lang="en-US" sz="1200" dirty="0"/>
              <a:t>: Analyze home performance metrics, particularly for clubs like </a:t>
            </a:r>
            <a:r>
              <a:rPr lang="en-US" sz="1200" dirty="0" err="1"/>
              <a:t>Vejle</a:t>
            </a:r>
            <a:r>
              <a:rPr lang="en-US" sz="1200" dirty="0"/>
              <a:t> </a:t>
            </a:r>
            <a:r>
              <a:rPr lang="en-US" sz="1200" dirty="0" err="1"/>
              <a:t>Boldklub</a:t>
            </a:r>
            <a:r>
              <a:rPr lang="en-US" sz="1200" dirty="0"/>
              <a:t> and </a:t>
            </a:r>
            <a:r>
              <a:rPr lang="en-US" sz="1200" dirty="0" err="1"/>
              <a:t>Fatih</a:t>
            </a:r>
            <a:r>
              <a:rPr lang="en-US" sz="1200" dirty="0"/>
              <a:t> </a:t>
            </a:r>
            <a:r>
              <a:rPr lang="en-US" sz="1200" dirty="0" err="1"/>
              <a:t>Karagümrük</a:t>
            </a:r>
            <a:r>
              <a:rPr lang="en-US" sz="1200" dirty="0"/>
              <a:t> Istanbul FC, to develop strategies that capitalize on home advantages.</a:t>
            </a:r>
            <a:br>
              <a:rPr lang="en-US" sz="1200" dirty="0"/>
            </a:br>
            <a:r>
              <a:rPr lang="fr-FR" sz="1200" b="1" dirty="0"/>
              <a:t>2. Fan Engagement &amp; Attendance </a:t>
            </a:r>
            <a:r>
              <a:rPr lang="fr-FR" sz="1200" b="1" dirty="0" err="1"/>
              <a:t>Maximization</a:t>
            </a:r>
            <a:r>
              <a:rPr lang="fr-FR" sz="1200" b="1" dirty="0"/>
              <a:t>:</a:t>
            </a:r>
            <a:br>
              <a:rPr lang="fr-FR" sz="1200" b="1" dirty="0"/>
            </a:br>
            <a:r>
              <a:rPr lang="en-US" sz="1200" b="1" dirty="0"/>
              <a:t>Objective: </a:t>
            </a:r>
            <a:r>
              <a:rPr lang="en-US" sz="1200" dirty="0"/>
              <a:t>Increase match attendance and improve fan engagement by understanding attendance trends and fan preferences.</a:t>
            </a:r>
          </a:p>
          <a:p>
            <a:r>
              <a:rPr lang="en-US" sz="1200" b="1" dirty="0"/>
              <a:t>Actions:</a:t>
            </a:r>
          </a:p>
          <a:p>
            <a:r>
              <a:rPr lang="en-US" sz="1200" b="1" dirty="0"/>
              <a:t>Stadium Experience Enhancement: </a:t>
            </a:r>
            <a:r>
              <a:rPr lang="en-US" sz="1200" dirty="0"/>
              <a:t>Utilize attendance data to create targeted marketing campaigns and promotions, especially during historically low attendance periods like July 2018.</a:t>
            </a:r>
          </a:p>
          <a:p>
            <a:r>
              <a:rPr lang="en-US" sz="1200" b="1" dirty="0"/>
              <a:t>Event Planning: </a:t>
            </a:r>
            <a:r>
              <a:rPr lang="en-US" sz="1200" dirty="0"/>
              <a:t>Focus on high-attendance events, particularly at top stadiums like Old Trafford, to maximize fan turnout and engagement.</a:t>
            </a:r>
            <a:br>
              <a:rPr lang="en-US" sz="1200" dirty="0"/>
            </a:br>
            <a:r>
              <a:rPr lang="en-US" sz="1200" b="1" dirty="0"/>
              <a:t>3. Market Value &amp; Contract Management:</a:t>
            </a:r>
            <a:br>
              <a:rPr lang="en-US" sz="1200" b="1" dirty="0"/>
            </a:br>
            <a:r>
              <a:rPr lang="en-US" sz="1200" b="1" dirty="0"/>
              <a:t>Objective: </a:t>
            </a:r>
            <a:r>
              <a:rPr lang="en-US" sz="1200" dirty="0"/>
              <a:t>Optimize player market value and contract management to increase revenue and retain top talent.</a:t>
            </a:r>
          </a:p>
          <a:p>
            <a:r>
              <a:rPr lang="en-US" sz="1200" b="1" dirty="0"/>
              <a:t>Actions:</a:t>
            </a:r>
          </a:p>
          <a:p>
            <a:r>
              <a:rPr lang="en-US" sz="1200" b="1" dirty="0"/>
              <a:t>Market Trends Analysis</a:t>
            </a:r>
            <a:r>
              <a:rPr lang="en-US" sz="1200" dirty="0"/>
              <a:t>: Monitor the decline in player market value with age to make informed decisions on contract renewals and transfers.</a:t>
            </a:r>
          </a:p>
          <a:p>
            <a:r>
              <a:rPr lang="en-US" sz="1200" b="1" dirty="0"/>
              <a:t>Contract Negotiation: </a:t>
            </a:r>
            <a:r>
              <a:rPr lang="en-US" sz="1200" dirty="0"/>
              <a:t>Focus on high-value years (e.g., 2027, 2028) for better contract negotiations and financial planning.</a:t>
            </a:r>
            <a:br>
              <a:rPr lang="en-US" sz="1200" dirty="0"/>
            </a:br>
            <a:r>
              <a:rPr lang="en-US" sz="1200" b="1" dirty="0"/>
              <a:t>4. Officiating Quality &amp; Match Integrity:</a:t>
            </a:r>
            <a:br>
              <a:rPr lang="en-US" sz="1200" b="1" dirty="0"/>
            </a:br>
            <a:r>
              <a:rPr lang="en-US" sz="1200" b="1" dirty="0"/>
              <a:t>Objective: </a:t>
            </a:r>
            <a:r>
              <a:rPr lang="en-US" sz="1200" dirty="0"/>
              <a:t>Improve officiating quality to maintain match integrity and fairness.</a:t>
            </a:r>
          </a:p>
          <a:p>
            <a:r>
              <a:rPr lang="en-US" sz="1200" b="1" dirty="0"/>
              <a:t>Actions:</a:t>
            </a:r>
          </a:p>
          <a:p>
            <a:r>
              <a:rPr lang="en-US" sz="1200" b="1" dirty="0"/>
              <a:t>Referee Performance Review: </a:t>
            </a:r>
            <a:r>
              <a:rPr lang="en-US" sz="1200" dirty="0"/>
              <a:t>Analyze top referees like Dr. Felix </a:t>
            </a:r>
            <a:r>
              <a:rPr lang="en-US" sz="1200" dirty="0" err="1"/>
              <a:t>Brych</a:t>
            </a:r>
            <a:r>
              <a:rPr lang="en-US" sz="1200" dirty="0"/>
              <a:t> and Manuel </a:t>
            </a:r>
            <a:r>
              <a:rPr lang="en-US" sz="1200" dirty="0" err="1"/>
              <a:t>Graefe</a:t>
            </a:r>
            <a:r>
              <a:rPr lang="en-US" sz="1200" dirty="0"/>
              <a:t> to ensure consistent and fair officiating in matches.</a:t>
            </a:r>
          </a:p>
          <a:p>
            <a:r>
              <a:rPr lang="en-US" sz="1200" b="1" dirty="0"/>
              <a:t>Training &amp; Standards: </a:t>
            </a:r>
            <a:r>
              <a:rPr lang="en-US" sz="1200" dirty="0"/>
              <a:t>Develop training programs for referees based on performance data to maintain high officiating standards.</a:t>
            </a:r>
            <a:br>
              <a:rPr lang="en-US" sz="1200" dirty="0"/>
            </a:br>
            <a:r>
              <a:rPr lang="en-US" sz="1200" b="1" dirty="0"/>
              <a:t>5. Competitive Analysis &amp; Strategy Development:</a:t>
            </a:r>
            <a:br>
              <a:rPr lang="en-US" sz="1200" b="1" dirty="0"/>
            </a:br>
            <a:r>
              <a:rPr lang="en-US" sz="1200" b="1" dirty="0"/>
              <a:t>Objective: </a:t>
            </a:r>
            <a:r>
              <a:rPr lang="en-US" sz="1200" dirty="0"/>
              <a:t>Strengthen competitive positioning by analyzing trends in player performance, substitution patterns, and competition types.</a:t>
            </a:r>
          </a:p>
          <a:p>
            <a:r>
              <a:rPr lang="en-US" sz="1200" b="1" dirty="0"/>
              <a:t>Actions:</a:t>
            </a:r>
          </a:p>
          <a:p>
            <a:r>
              <a:rPr lang="en-US" sz="1200" b="1" dirty="0"/>
              <a:t>Tactical Adjustments: </a:t>
            </a:r>
            <a:r>
              <a:rPr lang="en-US" sz="1200" dirty="0"/>
              <a:t>Use data on event timings (e.g., substitutions, goals) to refine in-game strategies and improve match outcomes.</a:t>
            </a:r>
          </a:p>
          <a:p>
            <a:r>
              <a:rPr lang="en-US" sz="1200" b="1" dirty="0"/>
              <a:t>Competition Focus: </a:t>
            </a:r>
            <a:r>
              <a:rPr lang="en-US" sz="1200" dirty="0"/>
              <a:t>Prioritize domestic leagues and cups, where the highest occurrences are noted, to maximize competitive success.</a:t>
            </a:r>
            <a:br>
              <a:rPr lang="en-US" sz="1200" dirty="0"/>
            </a:br>
            <a:r>
              <a:rPr lang="en-US" sz="1200" b="1" dirty="0"/>
              <a:t>6. Financial Forecasting &amp; Budget Planning:</a:t>
            </a:r>
            <a:br>
              <a:rPr lang="en-US" sz="1200" b="1" dirty="0"/>
            </a:br>
            <a:r>
              <a:rPr lang="en-US" sz="1200" b="1" dirty="0"/>
              <a:t>Objective: </a:t>
            </a:r>
            <a:r>
              <a:rPr lang="en-US" sz="1200" dirty="0"/>
              <a:t>Enhance financial forecasting and budget planning using player market values, contract expiration data, and market trends.</a:t>
            </a:r>
          </a:p>
          <a:p>
            <a:r>
              <a:rPr lang="en-US" sz="1200" b="1" dirty="0"/>
              <a:t>Actions:</a:t>
            </a:r>
          </a:p>
          <a:p>
            <a:r>
              <a:rPr lang="en-US" sz="1200" b="1" dirty="0"/>
              <a:t>Budget Allocation: </a:t>
            </a:r>
            <a:r>
              <a:rPr lang="en-US" sz="1200" dirty="0"/>
              <a:t>Allocate resources effectively by anticipating market conditions and planning for key contract expiration years.</a:t>
            </a:r>
          </a:p>
          <a:p>
            <a:r>
              <a:rPr lang="en-US" sz="1200" b="1" dirty="0"/>
              <a:t>Revenue Maximization</a:t>
            </a:r>
            <a:r>
              <a:rPr lang="en-US" sz="1200" dirty="0"/>
              <a:t>: Focus on maximizing the value of contracts expiring in high-value years through strategic financial planning</a:t>
            </a:r>
            <a:r>
              <a:rPr lang="en-US" sz="1200" b="1" dirty="0"/>
              <a:t>.</a:t>
            </a:r>
            <a:endParaRPr lang="en-IN" sz="1200" b="1" dirty="0"/>
          </a:p>
        </p:txBody>
      </p:sp>
    </p:spTree>
    <p:extLst>
      <p:ext uri="{BB962C8B-B14F-4D97-AF65-F5344CB8AC3E}">
        <p14:creationId xmlns:p14="http://schemas.microsoft.com/office/powerpoint/2010/main" val="400080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15D3AE-FFAA-8717-92C6-16E97CB91359}"/>
              </a:ext>
            </a:extLst>
          </p:cNvPr>
          <p:cNvSpPr txBox="1"/>
          <p:nvPr/>
        </p:nvSpPr>
        <p:spPr>
          <a:xfrm>
            <a:off x="0" y="2064774"/>
            <a:ext cx="12192000" cy="4524315"/>
          </a:xfrm>
          <a:prstGeom prst="rect">
            <a:avLst/>
          </a:prstGeom>
          <a:noFill/>
        </p:spPr>
        <p:txBody>
          <a:bodyPr wrap="square" rtlCol="0">
            <a:spAutoFit/>
          </a:bodyPr>
          <a:lstStyle/>
          <a:p>
            <a:r>
              <a:rPr lang="en-US" dirty="0"/>
              <a:t>In recent soccer seasons, the game’s dynamics have been shaped by standout performances and intriguing trends. Aron Johannsson’s 119 goals make him the league’s most lethal striker, while Christian Pulisic, with 32 assists, has proven to be a key playmaker. Stadium attendance tells its own story—Old Trafford leads with an impressive average of 75,112 fans, while May 2019 saw the highest overall turnout at 44,731. On the field, referee Dr. Felix </a:t>
            </a:r>
            <a:r>
              <a:rPr lang="en-US" dirty="0" err="1"/>
              <a:t>Brych</a:t>
            </a:r>
            <a:r>
              <a:rPr lang="en-US" dirty="0"/>
              <a:t> has been the busiest, overseeing 79 matches, indicating his significant role in maintaining the game’s flow.</a:t>
            </a:r>
          </a:p>
          <a:p>
            <a:endParaRPr lang="en-US" dirty="0"/>
          </a:p>
          <a:p>
            <a:r>
              <a:rPr lang="en-US" dirty="0"/>
              <a:t>Interestingly, match events like goals and substitutions are spread throughout the game, with goals more evenly distributed and substitutions peaking around the 60th minute. Player demographics reveal consistent age ranges across different competitions, with the prime of most players centered around their early 30s. However, the pandemic’s impact is undeniable, with 2020 witnessing a sharp decline in goals and substitutions, highlighting the disruption it caused. Despite this, the market value of players remains a focal point, particularly with younger players in their early 20s commanding higher prices, although a downward trend begins as they age.</a:t>
            </a:r>
          </a:p>
          <a:p>
            <a:endParaRPr lang="en-US" dirty="0"/>
          </a:p>
          <a:p>
            <a:r>
              <a:rPr lang="en-US" dirty="0"/>
              <a:t>Looking ahead, contract expirations peak in 2024, with rising market values anticipated through 2027 and 2028, signaling potential lucrative opportunities for clubs. This data paints a vivid picture of the evolving landscape of soccer, offering valuable insights for future strategies.</a:t>
            </a:r>
            <a:endParaRPr lang="en-IN" dirty="0"/>
          </a:p>
        </p:txBody>
      </p:sp>
      <p:sp>
        <p:nvSpPr>
          <p:cNvPr id="7" name="TextBox 6">
            <a:extLst>
              <a:ext uri="{FF2B5EF4-FFF2-40B4-BE49-F238E27FC236}">
                <a16:creationId xmlns:a16="http://schemas.microsoft.com/office/drawing/2014/main" id="{6056F0F1-4E9F-3994-51EA-65E9AEA122A4}"/>
              </a:ext>
            </a:extLst>
          </p:cNvPr>
          <p:cNvSpPr txBox="1"/>
          <p:nvPr/>
        </p:nvSpPr>
        <p:spPr>
          <a:xfrm>
            <a:off x="82652" y="238536"/>
            <a:ext cx="11779045" cy="461665"/>
          </a:xfrm>
          <a:prstGeom prst="rect">
            <a:avLst/>
          </a:prstGeom>
          <a:noFill/>
        </p:spPr>
        <p:txBody>
          <a:bodyPr wrap="square" rtlCol="0">
            <a:spAutoFit/>
          </a:bodyPr>
          <a:lstStyle/>
          <a:p>
            <a:pPr algn="ctr"/>
            <a:r>
              <a:rPr lang="en-US" sz="2400" b="1" u="sng" dirty="0"/>
              <a:t>SUMMARY</a:t>
            </a:r>
            <a:endParaRPr lang="en-IN" sz="2400" b="1" u="sng" dirty="0"/>
          </a:p>
        </p:txBody>
      </p:sp>
    </p:spTree>
    <p:extLst>
      <p:ext uri="{BB962C8B-B14F-4D97-AF65-F5344CB8AC3E}">
        <p14:creationId xmlns:p14="http://schemas.microsoft.com/office/powerpoint/2010/main" val="253026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13FB44-DC24-0F92-8931-382C89246DB6}"/>
              </a:ext>
            </a:extLst>
          </p:cNvPr>
          <p:cNvSpPr txBox="1"/>
          <p:nvPr/>
        </p:nvSpPr>
        <p:spPr>
          <a:xfrm>
            <a:off x="668594" y="157316"/>
            <a:ext cx="11110451" cy="461665"/>
          </a:xfrm>
          <a:prstGeom prst="rect">
            <a:avLst/>
          </a:prstGeom>
          <a:noFill/>
        </p:spPr>
        <p:txBody>
          <a:bodyPr wrap="square" rtlCol="0">
            <a:spAutoFit/>
          </a:bodyPr>
          <a:lstStyle/>
          <a:p>
            <a:pPr algn="ctr"/>
            <a:r>
              <a:rPr lang="en-US" sz="2400" b="1" u="sng" dirty="0"/>
              <a:t>KEY -FINDINGS</a:t>
            </a:r>
            <a:endParaRPr lang="en-IN" sz="2400" b="1" u="sng" dirty="0"/>
          </a:p>
        </p:txBody>
      </p:sp>
      <p:sp>
        <p:nvSpPr>
          <p:cNvPr id="3" name="TextBox 2">
            <a:extLst>
              <a:ext uri="{FF2B5EF4-FFF2-40B4-BE49-F238E27FC236}">
                <a16:creationId xmlns:a16="http://schemas.microsoft.com/office/drawing/2014/main" id="{511DE7D0-C484-3DBA-0A09-34EB3792C6C5}"/>
              </a:ext>
            </a:extLst>
          </p:cNvPr>
          <p:cNvSpPr txBox="1"/>
          <p:nvPr/>
        </p:nvSpPr>
        <p:spPr>
          <a:xfrm>
            <a:off x="0" y="618981"/>
            <a:ext cx="12192000" cy="6247864"/>
          </a:xfrm>
          <a:prstGeom prst="rect">
            <a:avLst/>
          </a:prstGeom>
          <a:noFill/>
        </p:spPr>
        <p:txBody>
          <a:bodyPr wrap="square" rtlCol="0">
            <a:spAutoFit/>
          </a:bodyPr>
          <a:lstStyle/>
          <a:p>
            <a:r>
              <a:rPr lang="en-US" sz="1600" b="1" dirty="0"/>
              <a:t>Here are the key findings from the output data:</a:t>
            </a:r>
          </a:p>
          <a:p>
            <a:endParaRPr lang="en-US" sz="1600" dirty="0"/>
          </a:p>
          <a:p>
            <a:r>
              <a:rPr lang="en-US" sz="1600" b="1" dirty="0"/>
              <a:t>1.Top Goal Scorer: </a:t>
            </a:r>
            <a:r>
              <a:rPr lang="en-US" sz="1600" dirty="0"/>
              <a:t>Aron Johannsson is the leading goal scorer with 119 goals across all seasons.</a:t>
            </a:r>
          </a:p>
          <a:p>
            <a:r>
              <a:rPr lang="en-US" sz="1600" b="1" dirty="0"/>
              <a:t>2.Top Assist Provider: </a:t>
            </a:r>
            <a:r>
              <a:rPr lang="en-US" sz="1600" dirty="0"/>
              <a:t>Christian Pulisic leads the assist chart with 32 assists, highlighting his playmaking ability.</a:t>
            </a:r>
          </a:p>
          <a:p>
            <a:r>
              <a:rPr lang="en-US" sz="1600" b="1" dirty="0"/>
              <a:t>3.Highest Attendance: </a:t>
            </a:r>
            <a:r>
              <a:rPr lang="en-US" sz="1600" dirty="0"/>
              <a:t>The highest average attendance was recorded in May 2019, with 44,731 spectators.</a:t>
            </a:r>
          </a:p>
          <a:p>
            <a:r>
              <a:rPr lang="en-US" sz="1600" b="1" dirty="0"/>
              <a:t>4.Lowest Attendance: </a:t>
            </a:r>
            <a:r>
              <a:rPr lang="en-US" sz="1600" dirty="0"/>
              <a:t>The lowest average attendance occurred in July 2018, with only 4,908 spectators.</a:t>
            </a:r>
          </a:p>
          <a:p>
            <a:r>
              <a:rPr lang="en-US" sz="1600" b="1" dirty="0"/>
              <a:t>5.Top Stadium by Attendance: </a:t>
            </a:r>
            <a:r>
              <a:rPr lang="en-US" sz="1600" dirty="0"/>
              <a:t>Old Trafford has the highest average attendance among the top 10 stadiums, with 75,112 spectators.</a:t>
            </a:r>
          </a:p>
          <a:p>
            <a:r>
              <a:rPr lang="en-US" sz="1600" b="1" dirty="0"/>
              <a:t>6.Top Referee: </a:t>
            </a:r>
            <a:r>
              <a:rPr lang="en-US" sz="1600" dirty="0"/>
              <a:t>Dr. Felix </a:t>
            </a:r>
            <a:r>
              <a:rPr lang="en-US" sz="1600" dirty="0" err="1"/>
              <a:t>Brych</a:t>
            </a:r>
            <a:r>
              <a:rPr lang="en-US" sz="1600" dirty="0"/>
              <a:t> officiated the most games (79) among the top 10 referees, followed by Manuel </a:t>
            </a:r>
            <a:r>
              <a:rPr lang="en-US" sz="1600" dirty="0" err="1"/>
              <a:t>Graefe</a:t>
            </a:r>
            <a:r>
              <a:rPr lang="en-US" sz="1600" dirty="0"/>
              <a:t> with 66 games.</a:t>
            </a:r>
          </a:p>
          <a:p>
            <a:r>
              <a:rPr lang="en-US" sz="1600" b="1" dirty="0"/>
              <a:t>7.Event Timing Distribution: </a:t>
            </a:r>
            <a:r>
              <a:rPr lang="en-US" sz="1600" dirty="0"/>
              <a:t>Cards and substitutions generally occur throughout the match, while goals are more evenly distributed, with some events occurring beyond typical match duration.</a:t>
            </a:r>
          </a:p>
          <a:p>
            <a:r>
              <a:rPr lang="en-US" sz="1600" b="1" dirty="0"/>
              <a:t>8.Player Age Ranges: </a:t>
            </a:r>
            <a:r>
              <a:rPr lang="en-US" sz="1600" dirty="0"/>
              <a:t>The age ranges are similar across domestic cup, domestic league, and international cup competitions, with medians around 30-35 years.</a:t>
            </a:r>
          </a:p>
          <a:p>
            <a:r>
              <a:rPr lang="en-US" sz="1600" b="1" dirty="0"/>
              <a:t>9.Competition Types Distribution: </a:t>
            </a:r>
            <a:r>
              <a:rPr lang="en-US" sz="1600" dirty="0"/>
              <a:t>Domestic leagues are the most common competition type, followed by domestic cups and international cups.</a:t>
            </a:r>
          </a:p>
          <a:p>
            <a:r>
              <a:rPr lang="en-US" sz="1600" b="1" dirty="0"/>
              <a:t>10.Player Market Values: </a:t>
            </a:r>
            <a:r>
              <a:rPr lang="en-US" sz="1600" dirty="0"/>
              <a:t>Attackers and midfielders have the highest average market values, with significant variability, while defenders and goalkeepers have lower averages.</a:t>
            </a:r>
          </a:p>
          <a:p>
            <a:r>
              <a:rPr lang="en-US" sz="1600" b="1" dirty="0"/>
              <a:t>11.Market Value and Age: </a:t>
            </a:r>
            <a:r>
              <a:rPr lang="en-US" sz="1600" dirty="0"/>
              <a:t>Player market value tends to peak in the early 20s and declines steadily with age.</a:t>
            </a:r>
          </a:p>
          <a:p>
            <a:r>
              <a:rPr lang="en-US" sz="1600" b="1" dirty="0"/>
              <a:t>12.Home vs. Away Goals: </a:t>
            </a:r>
            <a:r>
              <a:rPr lang="en-US" sz="1600" dirty="0"/>
              <a:t>Home clubs generally scored more goals than away clubs, with a significant drop in goals scored in 2020.</a:t>
            </a:r>
          </a:p>
          <a:p>
            <a:r>
              <a:rPr lang="en-US" sz="1600" b="1" dirty="0"/>
              <a:t>13.Club Performance at Home: </a:t>
            </a:r>
            <a:r>
              <a:rPr lang="en-US" sz="1600" dirty="0"/>
              <a:t>Clubs with lower average positions, such as </a:t>
            </a:r>
            <a:r>
              <a:rPr lang="en-US" sz="1600" dirty="0" err="1"/>
              <a:t>Vejle</a:t>
            </a:r>
            <a:r>
              <a:rPr lang="en-US" sz="1600" dirty="0"/>
              <a:t> </a:t>
            </a:r>
            <a:r>
              <a:rPr lang="en-US" sz="1600" dirty="0" err="1"/>
              <a:t>Boldklub</a:t>
            </a:r>
            <a:r>
              <a:rPr lang="en-US" sz="1600" dirty="0"/>
              <a:t> and </a:t>
            </a:r>
            <a:r>
              <a:rPr lang="en-US" sz="1600" dirty="0" err="1"/>
              <a:t>Fatih</a:t>
            </a:r>
            <a:r>
              <a:rPr lang="en-US" sz="1600" dirty="0"/>
              <a:t> </a:t>
            </a:r>
            <a:r>
              <a:rPr lang="en-US" sz="1600" dirty="0" err="1"/>
              <a:t>Karagümrük</a:t>
            </a:r>
            <a:r>
              <a:rPr lang="en-US" sz="1600" dirty="0"/>
              <a:t> Istanbul FC, performed exceptionally well at home.</a:t>
            </a:r>
          </a:p>
          <a:p>
            <a:r>
              <a:rPr lang="en-US" sz="1600" b="1" dirty="0"/>
              <a:t>14.Substitutions Trend: </a:t>
            </a:r>
            <a:r>
              <a:rPr lang="en-US" sz="1600" dirty="0"/>
              <a:t>Substitutions peaked in 2012, with a sharp decline in 2020, likely due to the pandemic.</a:t>
            </a:r>
          </a:p>
          <a:p>
            <a:r>
              <a:rPr lang="en-US" sz="1600" b="1" dirty="0"/>
              <a:t>15.Substitution Timing: </a:t>
            </a:r>
            <a:r>
              <a:rPr lang="en-US" sz="1600" dirty="0"/>
              <a:t>The number of substitutions typically increases from the start of the match, peaks around the 60th minute, and declines towards the end.</a:t>
            </a:r>
          </a:p>
          <a:p>
            <a:r>
              <a:rPr lang="en-US" sz="1600" b="1" dirty="0"/>
              <a:t>16.Player Height Distribution: </a:t>
            </a:r>
            <a:r>
              <a:rPr lang="en-US" sz="1600" dirty="0"/>
              <a:t>The average height of players is 184.19 cm, with most players falling between 180 cm and 190 cm.</a:t>
            </a:r>
          </a:p>
          <a:p>
            <a:r>
              <a:rPr lang="en-US" sz="1600" b="1" dirty="0"/>
              <a:t>17.Player Age Distribution: </a:t>
            </a:r>
            <a:r>
              <a:rPr lang="en-US" sz="1600" dirty="0"/>
              <a:t>The average age of players is 33.14 years, with most players between 29 and 37 years old.</a:t>
            </a:r>
          </a:p>
          <a:p>
            <a:r>
              <a:rPr lang="en-US" sz="1600" b="1" dirty="0"/>
              <a:t>18.Contract Expirations: </a:t>
            </a:r>
            <a:r>
              <a:rPr lang="en-US" sz="1600" dirty="0"/>
              <a:t>A peak in contract expirations is expected in 2024, with rising market values anticipated through 2027 and 2028.</a:t>
            </a:r>
            <a:endParaRPr lang="en-IN" sz="1600" dirty="0"/>
          </a:p>
        </p:txBody>
      </p:sp>
    </p:spTree>
    <p:extLst>
      <p:ext uri="{BB962C8B-B14F-4D97-AF65-F5344CB8AC3E}">
        <p14:creationId xmlns:p14="http://schemas.microsoft.com/office/powerpoint/2010/main" val="401576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F06CB-8A95-1759-54B9-EBBDC57830AE}"/>
              </a:ext>
            </a:extLst>
          </p:cNvPr>
          <p:cNvSpPr txBox="1"/>
          <p:nvPr/>
        </p:nvSpPr>
        <p:spPr>
          <a:xfrm>
            <a:off x="658368" y="91440"/>
            <a:ext cx="10652760" cy="369332"/>
          </a:xfrm>
          <a:prstGeom prst="rect">
            <a:avLst/>
          </a:prstGeom>
          <a:noFill/>
        </p:spPr>
        <p:txBody>
          <a:bodyPr wrap="square" rtlCol="0">
            <a:spAutoFit/>
          </a:bodyPr>
          <a:lstStyle/>
          <a:p>
            <a:pPr algn="ctr"/>
            <a:r>
              <a:rPr lang="en-US" b="1" u="sng" dirty="0"/>
              <a:t>DECISION-MAKING APPROACHES FOR FUTURE</a:t>
            </a:r>
            <a:endParaRPr lang="en-IN" b="1" u="sng" dirty="0"/>
          </a:p>
        </p:txBody>
      </p:sp>
      <p:sp>
        <p:nvSpPr>
          <p:cNvPr id="6" name="TextBox 5">
            <a:extLst>
              <a:ext uri="{FF2B5EF4-FFF2-40B4-BE49-F238E27FC236}">
                <a16:creationId xmlns:a16="http://schemas.microsoft.com/office/drawing/2014/main" id="{B5014BE0-4A69-278D-05BA-BE4259894C3D}"/>
              </a:ext>
            </a:extLst>
          </p:cNvPr>
          <p:cNvSpPr txBox="1"/>
          <p:nvPr/>
        </p:nvSpPr>
        <p:spPr>
          <a:xfrm>
            <a:off x="0" y="487025"/>
            <a:ext cx="12192000" cy="6340197"/>
          </a:xfrm>
          <a:prstGeom prst="rect">
            <a:avLst/>
          </a:prstGeom>
          <a:noFill/>
        </p:spPr>
        <p:txBody>
          <a:bodyPr wrap="square" rtlCol="0">
            <a:spAutoFit/>
          </a:bodyPr>
          <a:lstStyle/>
          <a:p>
            <a:r>
              <a:rPr lang="en-US" sz="1200" b="1" dirty="0"/>
              <a:t>To make future decisions based on the data, follow these steps:</a:t>
            </a:r>
            <a:br>
              <a:rPr lang="en-US" sz="1200" b="1" dirty="0"/>
            </a:br>
            <a:br>
              <a:rPr lang="en-US" sz="1200" b="1" dirty="0"/>
            </a:br>
            <a:r>
              <a:rPr lang="en-US" sz="1200" b="1" dirty="0"/>
              <a:t>1.Focus on High-Impact Players:</a:t>
            </a:r>
          </a:p>
          <a:p>
            <a:endParaRPr lang="en-US" sz="1200" b="1" dirty="0"/>
          </a:p>
          <a:p>
            <a:r>
              <a:rPr lang="en-US" sz="1200" b="1" dirty="0"/>
              <a:t>-Invest in Goal Scorers and Assist Providers</a:t>
            </a:r>
            <a:r>
              <a:rPr lang="en-US" sz="1200" dirty="0"/>
              <a:t>: Target or retain top players like Aron Johannsson and Christian Pulisic, or similar high performers, to boost team effectiveness and competitive edge.</a:t>
            </a:r>
          </a:p>
          <a:p>
            <a:r>
              <a:rPr lang="en-US" sz="1200" b="1" dirty="0"/>
              <a:t>2.Optimize Fan Engagement:</a:t>
            </a:r>
          </a:p>
          <a:p>
            <a:endParaRPr lang="en-US" sz="1200" b="1" dirty="0"/>
          </a:p>
          <a:p>
            <a:r>
              <a:rPr lang="en-US" sz="1200" b="1" dirty="0"/>
              <a:t>-Leverage Attendance Insights: </a:t>
            </a:r>
            <a:r>
              <a:rPr lang="en-US" sz="1200" dirty="0"/>
              <a:t>Schedule matches and promote events during periods similar to high-attendance months (e.g., May 2019) to maximize stadium turnout.</a:t>
            </a:r>
          </a:p>
          <a:p>
            <a:r>
              <a:rPr lang="en-US" sz="1200" b="1" dirty="0"/>
              <a:t>-Enhance Venue Appeal</a:t>
            </a:r>
            <a:r>
              <a:rPr lang="en-US" sz="1200" dirty="0"/>
              <a:t>: Invest in upgrades for high-attendance stadiums like Old Trafford to improve fan experience and increase revenue.</a:t>
            </a:r>
          </a:p>
          <a:p>
            <a:r>
              <a:rPr lang="en-US" sz="1200" b="1" dirty="0"/>
              <a:t>3.Strategic Referee Utilization:</a:t>
            </a:r>
          </a:p>
          <a:p>
            <a:endParaRPr lang="en-US" sz="1200" b="1" dirty="0"/>
          </a:p>
          <a:p>
            <a:r>
              <a:rPr lang="en-US" sz="1200" b="1" dirty="0"/>
              <a:t>-Deploy Experienced Referees: </a:t>
            </a:r>
            <a:r>
              <a:rPr lang="en-US" sz="1200" dirty="0"/>
              <a:t>Assign high-experienced referees like Dr. Felix </a:t>
            </a:r>
            <a:r>
              <a:rPr lang="en-US" sz="1200" dirty="0" err="1"/>
              <a:t>Brych</a:t>
            </a:r>
            <a:r>
              <a:rPr lang="en-US" sz="1200" dirty="0"/>
              <a:t> to critical matches to ensure high officiating standards and game fairness.</a:t>
            </a:r>
          </a:p>
          <a:p>
            <a:r>
              <a:rPr lang="en-US" sz="1200" b="1" dirty="0"/>
              <a:t>4.Adjust Tactical Strategies:</a:t>
            </a:r>
          </a:p>
          <a:p>
            <a:endParaRPr lang="en-US" sz="1200" b="1" dirty="0"/>
          </a:p>
          <a:p>
            <a:r>
              <a:rPr lang="en-US" sz="1200" b="1" dirty="0"/>
              <a:t>-Utilize Event Timing Data: </a:t>
            </a:r>
            <a:r>
              <a:rPr lang="en-US" sz="1200" dirty="0"/>
              <a:t>Adapt game strategies based on when goals, cards, and substitutions typically occur. For example, plan for more tactical substitutions around the 60th minute.</a:t>
            </a:r>
          </a:p>
          <a:p>
            <a:r>
              <a:rPr lang="en-US" sz="1200" b="1" dirty="0"/>
              <a:t>5.Manage Player Roster Effectively:</a:t>
            </a:r>
          </a:p>
          <a:p>
            <a:endParaRPr lang="en-US" sz="1200" b="1" dirty="0"/>
          </a:p>
          <a:p>
            <a:r>
              <a:rPr lang="en-US" sz="1200" b="1" dirty="0"/>
              <a:t>-Age and Performance Management: </a:t>
            </a:r>
            <a:r>
              <a:rPr lang="en-US" sz="1200" dirty="0"/>
              <a:t>Balance the roster with a mix of younger and experienced players, focusing on younger talent for higher market values and long-term development.</a:t>
            </a:r>
          </a:p>
          <a:p>
            <a:r>
              <a:rPr lang="en-US" sz="1200" b="1" dirty="0"/>
              <a:t>-Height and Positioning: </a:t>
            </a:r>
            <a:r>
              <a:rPr lang="en-US" sz="1200" dirty="0"/>
              <a:t>Recruit players with optimal height and skills based on positional needs and average player metrics.</a:t>
            </a:r>
          </a:p>
          <a:p>
            <a:r>
              <a:rPr lang="en-US" sz="1200" b="1" dirty="0"/>
              <a:t>6.Financial and Contract Planning:</a:t>
            </a:r>
          </a:p>
          <a:p>
            <a:endParaRPr lang="en-US" sz="1200" b="1" dirty="0"/>
          </a:p>
          <a:p>
            <a:r>
              <a:rPr lang="en-US" sz="1200" b="1" dirty="0"/>
              <a:t>-Prepare for Contract Expirations: </a:t>
            </a:r>
            <a:r>
              <a:rPr lang="en-US" sz="1200" dirty="0"/>
              <a:t>Plan for peak contract expirations in 2024 and strategize for upcoming contract negotiations and renewals.</a:t>
            </a:r>
          </a:p>
          <a:p>
            <a:r>
              <a:rPr lang="en-US" sz="1200" b="1" dirty="0"/>
              <a:t>-Leverage Market Value Trends: </a:t>
            </a:r>
            <a:r>
              <a:rPr lang="en-US" sz="1200" dirty="0"/>
              <a:t>Align financial strategies with projected market value trends, particularly for contracts expiring in 2027 and 2028.</a:t>
            </a:r>
          </a:p>
          <a:p>
            <a:r>
              <a:rPr lang="en-US" sz="1200" b="1" dirty="0"/>
              <a:t>7.Mitigate Future Disruptions:</a:t>
            </a:r>
          </a:p>
          <a:p>
            <a:endParaRPr lang="en-US" sz="1200" b="1" dirty="0"/>
          </a:p>
          <a:p>
            <a:pPr algn="ctr"/>
            <a:r>
              <a:rPr lang="en-US" sz="1200" b="1" dirty="0"/>
              <a:t>-Develop Contingency Plans: </a:t>
            </a:r>
            <a:r>
              <a:rPr lang="en-US" sz="1200" dirty="0"/>
              <a:t>Create flexible strategies to handle potential disruptions similar to the pandemic’s impact, including adjusting substitution rules and match schedules.</a:t>
            </a:r>
            <a:br>
              <a:rPr lang="en-US" sz="1200" dirty="0"/>
            </a:br>
            <a:br>
              <a:rPr lang="en-US" sz="1200" dirty="0"/>
            </a:br>
            <a:br>
              <a:rPr lang="en-US" sz="1200" dirty="0"/>
            </a:br>
            <a:r>
              <a:rPr lang="en-US" sz="1400" b="1" dirty="0"/>
              <a:t>By implementing these data-driven strategies, we can make informed decisions that enhance team performance, optimize fan engagement, and ensure effective financial and operational planning for the future.</a:t>
            </a:r>
            <a:br>
              <a:rPr lang="en-US" sz="1400" b="1" dirty="0"/>
            </a:br>
            <a:br>
              <a:rPr lang="en-US" sz="1400" b="1" dirty="0"/>
            </a:br>
            <a:br>
              <a:rPr lang="en-US" sz="1400" b="1" dirty="0"/>
            </a:br>
            <a:r>
              <a:rPr lang="en-US" sz="1400" b="1" dirty="0"/>
              <a:t>THANKYOU</a:t>
            </a:r>
            <a:endParaRPr lang="en-IN" sz="1400" b="1" dirty="0"/>
          </a:p>
        </p:txBody>
      </p:sp>
    </p:spTree>
    <p:extLst>
      <p:ext uri="{BB962C8B-B14F-4D97-AF65-F5344CB8AC3E}">
        <p14:creationId xmlns:p14="http://schemas.microsoft.com/office/powerpoint/2010/main" val="134897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6DB26-6E44-3317-9F21-20D2FDD216A3}"/>
              </a:ext>
            </a:extLst>
          </p:cNvPr>
          <p:cNvSpPr txBox="1"/>
          <p:nvPr/>
        </p:nvSpPr>
        <p:spPr>
          <a:xfrm>
            <a:off x="329380" y="570272"/>
            <a:ext cx="11356258" cy="461665"/>
          </a:xfrm>
          <a:prstGeom prst="rect">
            <a:avLst/>
          </a:prstGeom>
          <a:noFill/>
        </p:spPr>
        <p:txBody>
          <a:bodyPr wrap="square" rtlCol="0">
            <a:spAutoFit/>
          </a:bodyPr>
          <a:lstStyle/>
          <a:p>
            <a:pPr algn="ctr"/>
            <a:r>
              <a:rPr lang="en-US" sz="2400" u="sng" dirty="0">
                <a:latin typeface="Arial Black" panose="020B0A04020102020204" pitchFamily="34" charset="0"/>
              </a:rPr>
              <a:t>INTRODUCTION-FOOTBALL DATA ANALYSIS</a:t>
            </a:r>
            <a:endParaRPr lang="en-IN" sz="2400" u="sng" dirty="0">
              <a:latin typeface="Arial Black" panose="020B0A04020102020204" pitchFamily="34" charset="0"/>
            </a:endParaRPr>
          </a:p>
        </p:txBody>
      </p:sp>
      <p:sp>
        <p:nvSpPr>
          <p:cNvPr id="5" name="TextBox 4">
            <a:extLst>
              <a:ext uri="{FF2B5EF4-FFF2-40B4-BE49-F238E27FC236}">
                <a16:creationId xmlns:a16="http://schemas.microsoft.com/office/drawing/2014/main" id="{38EC86AC-159C-32D6-75F2-2EFB4E6799F5}"/>
              </a:ext>
            </a:extLst>
          </p:cNvPr>
          <p:cNvSpPr txBox="1"/>
          <p:nvPr/>
        </p:nvSpPr>
        <p:spPr>
          <a:xfrm>
            <a:off x="393291" y="1337187"/>
            <a:ext cx="4031226" cy="3139321"/>
          </a:xfrm>
          <a:prstGeom prst="rect">
            <a:avLst/>
          </a:prstGeom>
          <a:noFill/>
        </p:spPr>
        <p:txBody>
          <a:bodyPr wrap="square" rtlCol="0">
            <a:spAutoFit/>
          </a:bodyPr>
          <a:lstStyle/>
          <a:p>
            <a:pPr marL="285750" indent="-285750">
              <a:buFont typeface="Wingdings" panose="05000000000000000000" pitchFamily="2" charset="2"/>
              <a:buChar char="v"/>
            </a:pPr>
            <a:r>
              <a:rPr lang="en-US" b="1" dirty="0"/>
              <a:t>FOCUS AREAS-</a:t>
            </a:r>
            <a:br>
              <a:rPr lang="en-US" dirty="0"/>
            </a:br>
            <a:r>
              <a:rPr lang="en-US" dirty="0"/>
              <a:t>-Performance analysis</a:t>
            </a:r>
            <a:br>
              <a:rPr lang="en-US" dirty="0"/>
            </a:br>
            <a:r>
              <a:rPr lang="en-US" dirty="0"/>
              <a:t>-Player profile and market value</a:t>
            </a:r>
            <a:br>
              <a:rPr lang="en-US" dirty="0"/>
            </a:br>
            <a:r>
              <a:rPr lang="en-US" dirty="0"/>
              <a:t>-Team comparison</a:t>
            </a:r>
            <a:br>
              <a:rPr lang="en-US" dirty="0"/>
            </a:br>
            <a:r>
              <a:rPr lang="en-US" dirty="0"/>
              <a:t>-Attendance and stadium analysis</a:t>
            </a:r>
            <a:br>
              <a:rPr lang="en-US" dirty="0"/>
            </a:br>
            <a:r>
              <a:rPr lang="en-US" dirty="0"/>
              <a:t>-Referee analysis</a:t>
            </a:r>
            <a:br>
              <a:rPr lang="en-US" dirty="0"/>
            </a:br>
            <a:r>
              <a:rPr lang="en-US" dirty="0"/>
              <a:t>-Substitution patterns</a:t>
            </a:r>
            <a:br>
              <a:rPr lang="en-US" dirty="0"/>
            </a:br>
            <a:r>
              <a:rPr lang="en-US" dirty="0"/>
              <a:t>-Event analysis</a:t>
            </a:r>
            <a:br>
              <a:rPr lang="en-US" dirty="0"/>
            </a:br>
            <a:r>
              <a:rPr lang="en-US" dirty="0"/>
              <a:t>-Competition analysis</a:t>
            </a:r>
            <a:br>
              <a:rPr lang="en-US" dirty="0"/>
            </a:br>
            <a:r>
              <a:rPr lang="en-US" dirty="0"/>
              <a:t>-Player attributes and demographics</a:t>
            </a:r>
            <a:br>
              <a:rPr lang="en-US" dirty="0"/>
            </a:br>
            <a:r>
              <a:rPr lang="en-US" dirty="0"/>
              <a:t>-Contract management</a:t>
            </a:r>
            <a:endParaRPr lang="en-IN" dirty="0"/>
          </a:p>
        </p:txBody>
      </p:sp>
      <p:sp>
        <p:nvSpPr>
          <p:cNvPr id="6" name="TextBox 5">
            <a:extLst>
              <a:ext uri="{FF2B5EF4-FFF2-40B4-BE49-F238E27FC236}">
                <a16:creationId xmlns:a16="http://schemas.microsoft.com/office/drawing/2014/main" id="{266F7E46-1D09-976F-7EC2-A6800BDC7CD5}"/>
              </a:ext>
            </a:extLst>
          </p:cNvPr>
          <p:cNvSpPr txBox="1"/>
          <p:nvPr/>
        </p:nvSpPr>
        <p:spPr>
          <a:xfrm>
            <a:off x="329380" y="4562168"/>
            <a:ext cx="6140246" cy="2308324"/>
          </a:xfrm>
          <a:prstGeom prst="rect">
            <a:avLst/>
          </a:prstGeom>
          <a:noFill/>
        </p:spPr>
        <p:txBody>
          <a:bodyPr wrap="square" rtlCol="0">
            <a:spAutoFit/>
          </a:bodyPr>
          <a:lstStyle/>
          <a:p>
            <a:pPr marL="285750" indent="-285750">
              <a:buFont typeface="Wingdings" panose="05000000000000000000" pitchFamily="2" charset="2"/>
              <a:buChar char="v"/>
            </a:pPr>
            <a:r>
              <a:rPr lang="en-US" b="1" dirty="0"/>
              <a:t>TOOLS AND TECHNIQUES –</a:t>
            </a:r>
            <a:br>
              <a:rPr lang="en-US" b="1" dirty="0"/>
            </a:br>
            <a:r>
              <a:rPr lang="en-US" b="1" dirty="0"/>
              <a:t>-MS EXCEL: </a:t>
            </a:r>
            <a:r>
              <a:rPr lang="en-US" dirty="0"/>
              <a:t>Analyzing data of all five excel files</a:t>
            </a:r>
            <a:r>
              <a:rPr lang="en-US" b="1" dirty="0"/>
              <a:t>.</a:t>
            </a:r>
            <a:br>
              <a:rPr lang="en-US" b="1" dirty="0"/>
            </a:br>
            <a:r>
              <a:rPr lang="en-US" b="1" dirty="0"/>
              <a:t>-MYSQL: </a:t>
            </a:r>
            <a:r>
              <a:rPr lang="en-US" dirty="0"/>
              <a:t>Importing all fives files and connecting to python</a:t>
            </a:r>
            <a:r>
              <a:rPr lang="en-US" b="1" dirty="0"/>
              <a:t>.</a:t>
            </a:r>
            <a:br>
              <a:rPr lang="en-US" b="1" dirty="0"/>
            </a:br>
            <a:r>
              <a:rPr lang="en-US" b="1" dirty="0"/>
              <a:t>-PYTHON: </a:t>
            </a:r>
            <a:r>
              <a:rPr lang="en-US" dirty="0"/>
              <a:t>Cleaning,treating,and implemented focus areas.</a:t>
            </a:r>
            <a:br>
              <a:rPr lang="en-US" dirty="0"/>
            </a:br>
            <a:r>
              <a:rPr lang="en-US" b="1" dirty="0"/>
              <a:t>-TABLEAU: </a:t>
            </a:r>
            <a:r>
              <a:rPr lang="en-US" dirty="0"/>
              <a:t>Performing visuals and dashboards.</a:t>
            </a:r>
            <a:br>
              <a:rPr lang="en-US" dirty="0"/>
            </a:br>
            <a:r>
              <a:rPr lang="en-US" b="1" dirty="0"/>
              <a:t>-MS WORD:</a:t>
            </a:r>
            <a:r>
              <a:rPr lang="en-US" dirty="0"/>
              <a:t> Story-telling,key points and objectives.</a:t>
            </a:r>
            <a:br>
              <a:rPr lang="en-US" dirty="0"/>
            </a:br>
            <a:r>
              <a:rPr lang="en-US" b="1" dirty="0"/>
              <a:t>-FIGMA: </a:t>
            </a:r>
            <a:r>
              <a:rPr lang="en-US" dirty="0"/>
              <a:t>Templates</a:t>
            </a:r>
            <a:r>
              <a:rPr lang="en-US" b="1" dirty="0"/>
              <a:t>.</a:t>
            </a:r>
            <a:br>
              <a:rPr lang="en-US" dirty="0">
                <a:highlight>
                  <a:srgbClr val="FFFF00"/>
                </a:highlight>
              </a:rPr>
            </a:br>
            <a:endParaRPr lang="en-IN" dirty="0">
              <a:highlight>
                <a:srgbClr val="FFFF00"/>
              </a:highlight>
            </a:endParaRPr>
          </a:p>
        </p:txBody>
      </p:sp>
      <p:sp>
        <p:nvSpPr>
          <p:cNvPr id="7" name="TextBox 6">
            <a:extLst>
              <a:ext uri="{FF2B5EF4-FFF2-40B4-BE49-F238E27FC236}">
                <a16:creationId xmlns:a16="http://schemas.microsoft.com/office/drawing/2014/main" id="{03B8C7CE-4364-BE85-6303-D82303B20FDF}"/>
              </a:ext>
            </a:extLst>
          </p:cNvPr>
          <p:cNvSpPr txBox="1"/>
          <p:nvPr/>
        </p:nvSpPr>
        <p:spPr>
          <a:xfrm>
            <a:off x="7620000" y="1514168"/>
            <a:ext cx="4424516"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t>CONCLUSION AND RECOMMENDATIONS-</a:t>
            </a:r>
            <a:br>
              <a:rPr lang="en-US" b="1" dirty="0"/>
            </a:br>
            <a:r>
              <a:rPr lang="en-US" dirty="0"/>
              <a:t>-Key findings.</a:t>
            </a:r>
            <a:br>
              <a:rPr lang="en-US" dirty="0"/>
            </a:br>
            <a:r>
              <a:rPr lang="en-US" dirty="0"/>
              <a:t>-Business objective.</a:t>
            </a:r>
            <a:br>
              <a:rPr lang="en-US" dirty="0"/>
            </a:br>
            <a:r>
              <a:rPr lang="en-US" dirty="0"/>
              <a:t>-Decision making.</a:t>
            </a:r>
            <a:br>
              <a:rPr lang="en-US" dirty="0"/>
            </a:br>
            <a:r>
              <a:rPr lang="en-US" dirty="0"/>
              <a:t>-Story telling.</a:t>
            </a:r>
            <a:br>
              <a:rPr lang="en-US" dirty="0"/>
            </a:br>
            <a:r>
              <a:rPr lang="en-US" dirty="0"/>
              <a:t>-Conclusion.</a:t>
            </a:r>
            <a:endParaRPr lang="en-IN" dirty="0"/>
          </a:p>
        </p:txBody>
      </p:sp>
      <p:sp>
        <p:nvSpPr>
          <p:cNvPr id="8" name="TextBox 7">
            <a:extLst>
              <a:ext uri="{FF2B5EF4-FFF2-40B4-BE49-F238E27FC236}">
                <a16:creationId xmlns:a16="http://schemas.microsoft.com/office/drawing/2014/main" id="{92915907-BF9A-F0E3-2ED1-4530A389D35F}"/>
              </a:ext>
            </a:extLst>
          </p:cNvPr>
          <p:cNvSpPr txBox="1"/>
          <p:nvPr/>
        </p:nvSpPr>
        <p:spPr>
          <a:xfrm>
            <a:off x="7138219" y="4021394"/>
            <a:ext cx="4906297" cy="646331"/>
          </a:xfrm>
          <a:prstGeom prst="rect">
            <a:avLst/>
          </a:prstGeom>
          <a:noFill/>
        </p:spPr>
        <p:txBody>
          <a:bodyPr wrap="square" rtlCol="0">
            <a:spAutoFit/>
          </a:bodyPr>
          <a:lstStyle/>
          <a:p>
            <a:r>
              <a:rPr lang="en-US" b="1" dirty="0"/>
              <a:t>NOTE-For every focus areas ,created two questions with visuals.</a:t>
            </a:r>
            <a:endParaRPr lang="en-IN" b="1" dirty="0"/>
          </a:p>
        </p:txBody>
      </p:sp>
    </p:spTree>
    <p:extLst>
      <p:ext uri="{BB962C8B-B14F-4D97-AF65-F5344CB8AC3E}">
        <p14:creationId xmlns:p14="http://schemas.microsoft.com/office/powerpoint/2010/main" val="2192372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A03-B26F-58AC-8C98-7826117CF256}"/>
              </a:ext>
            </a:extLst>
          </p:cNvPr>
          <p:cNvSpPr>
            <a:spLocks noGrp="1"/>
          </p:cNvSpPr>
          <p:nvPr>
            <p:ph type="title"/>
          </p:nvPr>
        </p:nvSpPr>
        <p:spPr>
          <a:xfrm>
            <a:off x="839788" y="457200"/>
            <a:ext cx="3932237" cy="988142"/>
          </a:xfrm>
        </p:spPr>
        <p:txBody>
          <a:bodyPr/>
          <a:lstStyle/>
          <a:p>
            <a:r>
              <a:rPr lang="en-IN" sz="2400" b="1" u="sng" dirty="0">
                <a:latin typeface="Britannic Bold" panose="020B0903060703020204" pitchFamily="34" charset="0"/>
              </a:rPr>
              <a:t>(</a:t>
            </a:r>
            <a:r>
              <a:rPr lang="en-IN" sz="2400" b="1" u="sng" dirty="0">
                <a:latin typeface="Algerian" panose="04020705040A02060702" pitchFamily="82" charset="0"/>
              </a:rPr>
              <a:t>TABLEAU-FOCUS AREAS)</a:t>
            </a:r>
            <a:br>
              <a:rPr lang="en-IN" dirty="0"/>
            </a:br>
            <a:r>
              <a:rPr lang="en-IN" b="1" dirty="0"/>
              <a:t>Performance Analysis</a:t>
            </a:r>
          </a:p>
        </p:txBody>
      </p:sp>
      <p:pic>
        <p:nvPicPr>
          <p:cNvPr id="10" name="Content Placeholder 9">
            <a:extLst>
              <a:ext uri="{FF2B5EF4-FFF2-40B4-BE49-F238E27FC236}">
                <a16:creationId xmlns:a16="http://schemas.microsoft.com/office/drawing/2014/main" id="{50515D31-00B3-1869-FA9C-69E04E48A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62232"/>
            <a:ext cx="6674515" cy="3180736"/>
          </a:xfrm>
        </p:spPr>
      </p:pic>
      <p:sp>
        <p:nvSpPr>
          <p:cNvPr id="8" name="Text Placeholder 7">
            <a:extLst>
              <a:ext uri="{FF2B5EF4-FFF2-40B4-BE49-F238E27FC236}">
                <a16:creationId xmlns:a16="http://schemas.microsoft.com/office/drawing/2014/main" id="{94B1F75F-06A5-5911-59CD-7834B70629EB}"/>
              </a:ext>
            </a:extLst>
          </p:cNvPr>
          <p:cNvSpPr>
            <a:spLocks noGrp="1"/>
          </p:cNvSpPr>
          <p:nvPr>
            <p:ph type="body" sz="half" idx="2"/>
          </p:nvPr>
        </p:nvSpPr>
        <p:spPr>
          <a:xfrm>
            <a:off x="839788" y="1445342"/>
            <a:ext cx="3932237" cy="5250426"/>
          </a:xfrm>
        </p:spPr>
        <p:txBody>
          <a:bodyPr>
            <a:noAutofit/>
          </a:bodyPr>
          <a:lstStyle/>
          <a:p>
            <a:pPr marL="285750" indent="-285750">
              <a:buFont typeface="Wingdings" panose="05000000000000000000" pitchFamily="2" charset="2"/>
              <a:buChar char="v"/>
            </a:pPr>
            <a:r>
              <a:rPr lang="en-US" sz="1800" b="1" dirty="0"/>
              <a:t>For Performance analysis there are two set of questions and these are-</a:t>
            </a:r>
            <a:br>
              <a:rPr lang="en-US" sz="1800" b="1" dirty="0"/>
            </a:br>
            <a:br>
              <a:rPr lang="en-US" sz="1800" b="1" dirty="0"/>
            </a:br>
            <a:r>
              <a:rPr lang="en-US" sz="1800" b="1" dirty="0"/>
              <a:t>TOP 10 PLAYERS BY TOTAL GOALS</a:t>
            </a:r>
            <a:br>
              <a:rPr lang="en-US" sz="1800" b="1" dirty="0"/>
            </a:br>
            <a:br>
              <a:rPr lang="en-US" sz="1800" b="1" dirty="0"/>
            </a:br>
            <a:r>
              <a:rPr lang="en-US" sz="1800" b="1" dirty="0"/>
              <a:t>-</a:t>
            </a:r>
            <a:r>
              <a:rPr lang="en-US" sz="1800" b="1" dirty="0">
                <a:solidFill>
                  <a:srgbClr val="000000"/>
                </a:solidFill>
                <a:effectLst/>
                <a:latin typeface="Calibri" panose="020F0502020204030204" pitchFamily="34" charset="0"/>
              </a:rPr>
              <a:t>Aron Johannsson leads the pack with 119 goals! This table highlights the top 10 goal scorers, showcasing the most lethal finishers across all seasons.</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TOP 10 PLAYERS BY TOTAL ASSISTS</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-Christian Pulisic tops the assist chart with 32 assists! This table highlights the league’s top 10 assist providers, showcasing the players who create the most scoring opportunities.</a:t>
            </a:r>
            <a:endParaRPr lang="en-IN" sz="1800" b="1" dirty="0"/>
          </a:p>
        </p:txBody>
      </p:sp>
      <p:pic>
        <p:nvPicPr>
          <p:cNvPr id="12" name="Picture 11">
            <a:extLst>
              <a:ext uri="{FF2B5EF4-FFF2-40B4-BE49-F238E27FC236}">
                <a16:creationId xmlns:a16="http://schemas.microsoft.com/office/drawing/2014/main" id="{DF54FC18-93B4-A2CC-926A-065F3D338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011" y="3515032"/>
            <a:ext cx="6677692" cy="3180736"/>
          </a:xfrm>
          <a:prstGeom prst="rect">
            <a:avLst/>
          </a:prstGeom>
        </p:spPr>
      </p:pic>
    </p:spTree>
    <p:extLst>
      <p:ext uri="{BB962C8B-B14F-4D97-AF65-F5344CB8AC3E}">
        <p14:creationId xmlns:p14="http://schemas.microsoft.com/office/powerpoint/2010/main" val="120594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963A-C1D6-BD89-FCA4-46C23FD8798C}"/>
              </a:ext>
            </a:extLst>
          </p:cNvPr>
          <p:cNvSpPr>
            <a:spLocks noGrp="1"/>
          </p:cNvSpPr>
          <p:nvPr>
            <p:ph type="title"/>
          </p:nvPr>
        </p:nvSpPr>
        <p:spPr>
          <a:xfrm>
            <a:off x="285135" y="457200"/>
            <a:ext cx="4486891" cy="1017639"/>
          </a:xfrm>
        </p:spPr>
        <p:txBody>
          <a:bodyPr>
            <a:normAutofit/>
          </a:bodyPr>
          <a:lstStyle/>
          <a:p>
            <a:r>
              <a:rPr lang="en-US" sz="2800" b="1" dirty="0"/>
              <a:t>Attendance and stadium analysis</a:t>
            </a:r>
            <a:endParaRPr lang="en-IN" sz="2800" b="1" dirty="0"/>
          </a:p>
        </p:txBody>
      </p:sp>
      <p:pic>
        <p:nvPicPr>
          <p:cNvPr id="6" name="Content Placeholder 5">
            <a:extLst>
              <a:ext uri="{FF2B5EF4-FFF2-40B4-BE49-F238E27FC236}">
                <a16:creationId xmlns:a16="http://schemas.microsoft.com/office/drawing/2014/main" id="{797E8B73-9458-8811-8E1E-32173B3DC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819" y="560440"/>
            <a:ext cx="7492181" cy="3156154"/>
          </a:xfrm>
        </p:spPr>
      </p:pic>
      <p:sp>
        <p:nvSpPr>
          <p:cNvPr id="4" name="Text Placeholder 3">
            <a:extLst>
              <a:ext uri="{FF2B5EF4-FFF2-40B4-BE49-F238E27FC236}">
                <a16:creationId xmlns:a16="http://schemas.microsoft.com/office/drawing/2014/main" id="{8013A6B0-E945-7948-BF90-C3590CBF0297}"/>
              </a:ext>
            </a:extLst>
          </p:cNvPr>
          <p:cNvSpPr>
            <a:spLocks noGrp="1"/>
          </p:cNvSpPr>
          <p:nvPr>
            <p:ph type="body" sz="half" idx="2"/>
          </p:nvPr>
        </p:nvSpPr>
        <p:spPr>
          <a:xfrm>
            <a:off x="285136" y="1474839"/>
            <a:ext cx="4414684" cy="5383160"/>
          </a:xfrm>
        </p:spPr>
        <p:txBody>
          <a:bodyPr/>
          <a:lstStyle/>
          <a:p>
            <a:pPr marL="285750" indent="-285750">
              <a:buFont typeface="Wingdings" panose="05000000000000000000" pitchFamily="2" charset="2"/>
              <a:buChar char="v"/>
            </a:pPr>
            <a:r>
              <a:rPr lang="en-US" sz="1600" b="1" dirty="0"/>
              <a:t>For Attendance and stadium analysis there are two set of questions and these are-</a:t>
            </a:r>
            <a:br>
              <a:rPr lang="en-US" sz="1600" b="1" dirty="0"/>
            </a:br>
            <a:br>
              <a:rPr lang="en-US" sz="1600" b="1" dirty="0"/>
            </a:br>
            <a:r>
              <a:rPr lang="en-US" sz="1600" b="1" dirty="0"/>
              <a:t>AVERAGE MONTHLY ATTENDANCE TRENDS</a:t>
            </a:r>
            <a:br>
              <a:rPr lang="en-US" sz="1600" b="1" dirty="0"/>
            </a:br>
            <a:br>
              <a:rPr lang="en-US" sz="1600" b="1" dirty="0"/>
            </a:br>
            <a:r>
              <a:rPr lang="en-US" sz="1600" b="1" dirty="0"/>
              <a:t>-</a:t>
            </a:r>
            <a:r>
              <a:rPr lang="en-US" sz="1800" b="1" dirty="0">
                <a:solidFill>
                  <a:srgbClr val="000000"/>
                </a:solidFill>
                <a:effectLst/>
                <a:latin typeface="Calibri" panose="020F0502020204030204" pitchFamily="34" charset="0"/>
              </a:rPr>
              <a:t>The highest average attendance was in May 2019 at 44,731, while the lowest was in July 2018 at 4,908.</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AVERAGE ATTENDANCE FOR TOP 10 STADIUMS</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-Old Trafford leads with the highest average attendance of 75,112 among top 10 stadiums.</a:t>
            </a:r>
            <a:br>
              <a:rPr lang="en-US" sz="1600" b="1" dirty="0"/>
            </a:br>
            <a:br>
              <a:rPr lang="en-US" sz="1600" b="1" dirty="0"/>
            </a:br>
            <a:endParaRPr lang="en-IN" dirty="0"/>
          </a:p>
        </p:txBody>
      </p:sp>
      <p:pic>
        <p:nvPicPr>
          <p:cNvPr id="8" name="Picture 7">
            <a:extLst>
              <a:ext uri="{FF2B5EF4-FFF2-40B4-BE49-F238E27FC236}">
                <a16:creationId xmlns:a16="http://schemas.microsoft.com/office/drawing/2014/main" id="{6B39959A-F4E8-CC37-81C7-1E54FE69E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20" y="3819834"/>
            <a:ext cx="7564386" cy="3038165"/>
          </a:xfrm>
          <a:prstGeom prst="rect">
            <a:avLst/>
          </a:prstGeom>
        </p:spPr>
      </p:pic>
    </p:spTree>
    <p:extLst>
      <p:ext uri="{BB962C8B-B14F-4D97-AF65-F5344CB8AC3E}">
        <p14:creationId xmlns:p14="http://schemas.microsoft.com/office/powerpoint/2010/main" val="61210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8D5C-4D2C-051D-8BF9-8926C04A009C}"/>
              </a:ext>
            </a:extLst>
          </p:cNvPr>
          <p:cNvSpPr>
            <a:spLocks noGrp="1"/>
          </p:cNvSpPr>
          <p:nvPr>
            <p:ph type="title"/>
          </p:nvPr>
        </p:nvSpPr>
        <p:spPr>
          <a:xfrm>
            <a:off x="117988" y="457200"/>
            <a:ext cx="4654038" cy="732503"/>
          </a:xfrm>
        </p:spPr>
        <p:txBody>
          <a:bodyPr/>
          <a:lstStyle/>
          <a:p>
            <a:r>
              <a:rPr lang="en-US" b="1" dirty="0"/>
              <a:t>Referee analysis</a:t>
            </a:r>
            <a:endParaRPr lang="en-IN" b="1" dirty="0"/>
          </a:p>
        </p:txBody>
      </p:sp>
      <p:pic>
        <p:nvPicPr>
          <p:cNvPr id="6" name="Content Placeholder 5">
            <a:extLst>
              <a:ext uri="{FF2B5EF4-FFF2-40B4-BE49-F238E27FC236}">
                <a16:creationId xmlns:a16="http://schemas.microsoft.com/office/drawing/2014/main" id="{C121CACB-4C6B-A71A-E3E4-CAF0BD4A7E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013" y="373628"/>
            <a:ext cx="7148000" cy="3254476"/>
          </a:xfrm>
        </p:spPr>
      </p:pic>
      <p:sp>
        <p:nvSpPr>
          <p:cNvPr id="4" name="Text Placeholder 3">
            <a:extLst>
              <a:ext uri="{FF2B5EF4-FFF2-40B4-BE49-F238E27FC236}">
                <a16:creationId xmlns:a16="http://schemas.microsoft.com/office/drawing/2014/main" id="{117AD425-C9EC-D0C4-B925-EBD4C1B67597}"/>
              </a:ext>
            </a:extLst>
          </p:cNvPr>
          <p:cNvSpPr>
            <a:spLocks noGrp="1"/>
          </p:cNvSpPr>
          <p:nvPr>
            <p:ph type="body" sz="half" idx="2"/>
          </p:nvPr>
        </p:nvSpPr>
        <p:spPr>
          <a:xfrm>
            <a:off x="117988" y="1189702"/>
            <a:ext cx="4654038" cy="5668297"/>
          </a:xfrm>
        </p:spPr>
        <p:txBody>
          <a:bodyPr/>
          <a:lstStyle/>
          <a:p>
            <a:pPr marL="285750" indent="-285750">
              <a:buFont typeface="Wingdings" panose="05000000000000000000" pitchFamily="2" charset="2"/>
              <a:buChar char="v"/>
            </a:pPr>
            <a:r>
              <a:rPr lang="en-US" sz="1600" b="1" dirty="0"/>
              <a:t>For Referee analysis there are two set of questions and these are-</a:t>
            </a:r>
            <a:br>
              <a:rPr lang="en-US" sz="1600" b="1" dirty="0"/>
            </a:br>
            <a:br>
              <a:rPr lang="en-US" sz="1600" b="1" dirty="0"/>
            </a:br>
            <a:br>
              <a:rPr lang="en-US" sz="1600" b="1" dirty="0"/>
            </a:br>
            <a:r>
              <a:rPr lang="en-US" sz="1600" b="1" dirty="0"/>
              <a:t>NUMBER OF GAMES BY TOP 10 REFEREE</a:t>
            </a:r>
            <a:br>
              <a:rPr lang="en-US" sz="1600" b="1" dirty="0"/>
            </a:br>
            <a:br>
              <a:rPr lang="en-US" sz="1600" b="1" dirty="0"/>
            </a:br>
            <a:r>
              <a:rPr lang="en-US" sz="1600" b="1" dirty="0"/>
              <a:t>-</a:t>
            </a:r>
            <a:r>
              <a:rPr lang="en-US" sz="1800" b="1" dirty="0">
                <a:solidFill>
                  <a:srgbClr val="000000"/>
                </a:solidFill>
                <a:effectLst/>
                <a:latin typeface="Calibri" panose="020F0502020204030204" pitchFamily="34" charset="0"/>
              </a:rPr>
              <a:t>From the top 10 referees ,Dr. Felix Brych is the top referee with 79 games, followed by Manuel Graefe with 66 .</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TOTAL YELLOW AND RED CARDS ISSUED BY EACH REFEREE</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-Dr. Felix Brych issued the most cards ( 14 yellow cards ) among the top 10 referees listed.</a:t>
            </a:r>
            <a:endParaRPr lang="en-US" b="1" dirty="0">
              <a:effectLst/>
            </a:endParaRPr>
          </a:p>
          <a:p>
            <a:r>
              <a:rPr lang="en-US" sz="1800" b="1" dirty="0">
                <a:solidFill>
                  <a:srgbClr val="000000"/>
                </a:solidFill>
                <a:effectLst/>
                <a:latin typeface="Calibri" panose="020F0502020204030204" pitchFamily="34" charset="0"/>
              </a:rPr>
              <a:t>Only 3 have issued red cards from the top 10 referees listed that are Felix </a:t>
            </a:r>
            <a:r>
              <a:rPr lang="en-US" sz="1800" b="1" dirty="0" err="1">
                <a:solidFill>
                  <a:srgbClr val="000000"/>
                </a:solidFill>
                <a:effectLst/>
                <a:latin typeface="Calibri" panose="020F0502020204030204" pitchFamily="34" charset="0"/>
              </a:rPr>
              <a:t>Zwayer</a:t>
            </a:r>
            <a:r>
              <a:rPr lang="en-US" sz="1800" b="1" dirty="0">
                <a:solidFill>
                  <a:srgbClr val="000000"/>
                </a:solidFill>
                <a:effectLst/>
                <a:latin typeface="Calibri" panose="020F0502020204030204" pitchFamily="34" charset="0"/>
              </a:rPr>
              <a:t> , Anthony Taylor and Christian </a:t>
            </a:r>
            <a:r>
              <a:rPr lang="en-US" sz="1800" b="1" dirty="0" err="1">
                <a:solidFill>
                  <a:srgbClr val="000000"/>
                </a:solidFill>
                <a:effectLst/>
                <a:latin typeface="Calibri" panose="020F0502020204030204" pitchFamily="34" charset="0"/>
              </a:rPr>
              <a:t>Dingert</a:t>
            </a:r>
            <a:r>
              <a:rPr lang="en-US" sz="1800" b="1" dirty="0">
                <a:solidFill>
                  <a:srgbClr val="000000"/>
                </a:solidFill>
                <a:effectLst/>
                <a:latin typeface="Calibri" panose="020F0502020204030204" pitchFamily="34" charset="0"/>
              </a:rPr>
              <a:t>.</a:t>
            </a:r>
            <a:br>
              <a:rPr lang="en-US" sz="1600" dirty="0"/>
            </a:br>
            <a:endParaRPr lang="en-IN" dirty="0"/>
          </a:p>
        </p:txBody>
      </p:sp>
      <p:pic>
        <p:nvPicPr>
          <p:cNvPr id="8" name="Picture 7">
            <a:extLst>
              <a:ext uri="{FF2B5EF4-FFF2-40B4-BE49-F238E27FC236}">
                <a16:creationId xmlns:a16="http://schemas.microsoft.com/office/drawing/2014/main" id="{C832BAB2-5DB3-1115-F0F6-0B437E7E2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013" y="3716593"/>
            <a:ext cx="7148000" cy="3141407"/>
          </a:xfrm>
          <a:prstGeom prst="rect">
            <a:avLst/>
          </a:prstGeom>
        </p:spPr>
      </p:pic>
    </p:spTree>
    <p:extLst>
      <p:ext uri="{BB962C8B-B14F-4D97-AF65-F5344CB8AC3E}">
        <p14:creationId xmlns:p14="http://schemas.microsoft.com/office/powerpoint/2010/main" val="143098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1ED0-316B-FE49-19DB-F29C6F949173}"/>
              </a:ext>
            </a:extLst>
          </p:cNvPr>
          <p:cNvSpPr>
            <a:spLocks noGrp="1"/>
          </p:cNvSpPr>
          <p:nvPr>
            <p:ph type="title"/>
          </p:nvPr>
        </p:nvSpPr>
        <p:spPr>
          <a:xfrm>
            <a:off x="127820" y="176981"/>
            <a:ext cx="4644206" cy="1052051"/>
          </a:xfrm>
        </p:spPr>
        <p:txBody>
          <a:bodyPr/>
          <a:lstStyle/>
          <a:p>
            <a:r>
              <a:rPr lang="en-US" b="1" dirty="0"/>
              <a:t>Event analysis</a:t>
            </a:r>
            <a:endParaRPr lang="en-IN" b="1" dirty="0"/>
          </a:p>
        </p:txBody>
      </p:sp>
      <p:pic>
        <p:nvPicPr>
          <p:cNvPr id="6" name="Content Placeholder 5">
            <a:extLst>
              <a:ext uri="{FF2B5EF4-FFF2-40B4-BE49-F238E27FC236}">
                <a16:creationId xmlns:a16="http://schemas.microsoft.com/office/drawing/2014/main" id="{AE63AA28-92CA-D181-05A9-FEBC716B4D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5850" y="176981"/>
            <a:ext cx="7168330" cy="3126658"/>
          </a:xfrm>
        </p:spPr>
      </p:pic>
      <p:sp>
        <p:nvSpPr>
          <p:cNvPr id="4" name="Text Placeholder 3">
            <a:extLst>
              <a:ext uri="{FF2B5EF4-FFF2-40B4-BE49-F238E27FC236}">
                <a16:creationId xmlns:a16="http://schemas.microsoft.com/office/drawing/2014/main" id="{7604C3A9-BEA0-0B34-2A9C-E020CB213242}"/>
              </a:ext>
            </a:extLst>
          </p:cNvPr>
          <p:cNvSpPr>
            <a:spLocks noGrp="1"/>
          </p:cNvSpPr>
          <p:nvPr>
            <p:ph type="body" sz="half" idx="2"/>
          </p:nvPr>
        </p:nvSpPr>
        <p:spPr>
          <a:xfrm>
            <a:off x="127820" y="1229031"/>
            <a:ext cx="4644206" cy="5515897"/>
          </a:xfrm>
        </p:spPr>
        <p:txBody>
          <a:bodyPr/>
          <a:lstStyle/>
          <a:p>
            <a:pPr marL="285750" indent="-285750">
              <a:buFont typeface="Wingdings" panose="05000000000000000000" pitchFamily="2" charset="2"/>
              <a:buChar char="v"/>
            </a:pPr>
            <a:r>
              <a:rPr lang="en-US" sz="1600" b="1" dirty="0"/>
              <a:t>For Event analysis there are two set of questions and these are-</a:t>
            </a:r>
            <a:br>
              <a:rPr lang="en-US" sz="1600" b="1" dirty="0"/>
            </a:br>
            <a:br>
              <a:rPr lang="en-US" sz="1600" b="1" dirty="0"/>
            </a:br>
            <a:br>
              <a:rPr lang="en-US" sz="1600" b="1" dirty="0"/>
            </a:br>
            <a:r>
              <a:rPr lang="en-US" sz="1600" b="1" dirty="0"/>
              <a:t>DISTRIBUTION OF EVENT TYPES</a:t>
            </a:r>
            <a:br>
              <a:rPr lang="en-US" sz="1600" b="1" dirty="0"/>
            </a:br>
            <a:br>
              <a:rPr lang="en-US" sz="1600" b="1" dirty="0"/>
            </a:br>
            <a:r>
              <a:rPr lang="en-US" sz="1600" b="1" dirty="0"/>
              <a:t>-</a:t>
            </a:r>
            <a:r>
              <a:rPr lang="en-US" sz="1800" b="1" dirty="0">
                <a:solidFill>
                  <a:srgbClr val="000000"/>
                </a:solidFill>
                <a:effectLst/>
                <a:latin typeface="Calibri" panose="020F0502020204030204" pitchFamily="34" charset="0"/>
              </a:rPr>
              <a:t>The data has more spread of substitutions compared to Cards and Goals across all seasons.</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DISTRIBUTION OF EVENT TIMING BY TYPE</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-Distribution of event timings in a soccer match, with Cards and Substitutions generally occurring throughout the match and Goals showing a more spread-out distribution. Notably, outliers indicate some events happening beyond the typical match duration.</a:t>
            </a:r>
            <a:br>
              <a:rPr lang="en-US" sz="1600" b="1" dirty="0"/>
            </a:br>
            <a:br>
              <a:rPr lang="en-US" sz="1600" b="1" dirty="0"/>
            </a:br>
            <a:endParaRPr lang="en-IN" dirty="0"/>
          </a:p>
        </p:txBody>
      </p:sp>
      <p:pic>
        <p:nvPicPr>
          <p:cNvPr id="8" name="Picture 7">
            <a:extLst>
              <a:ext uri="{FF2B5EF4-FFF2-40B4-BE49-F238E27FC236}">
                <a16:creationId xmlns:a16="http://schemas.microsoft.com/office/drawing/2014/main" id="{C15FFBE8-FEA5-4412-897B-046AAD168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50" y="3429000"/>
            <a:ext cx="7168330" cy="3315927"/>
          </a:xfrm>
          <a:prstGeom prst="rect">
            <a:avLst/>
          </a:prstGeom>
        </p:spPr>
      </p:pic>
    </p:spTree>
    <p:extLst>
      <p:ext uri="{BB962C8B-B14F-4D97-AF65-F5344CB8AC3E}">
        <p14:creationId xmlns:p14="http://schemas.microsoft.com/office/powerpoint/2010/main" val="204499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A58F-5427-7EB3-486E-69E860B0F977}"/>
              </a:ext>
            </a:extLst>
          </p:cNvPr>
          <p:cNvSpPr>
            <a:spLocks noGrp="1"/>
          </p:cNvSpPr>
          <p:nvPr>
            <p:ph type="title"/>
          </p:nvPr>
        </p:nvSpPr>
        <p:spPr>
          <a:xfrm>
            <a:off x="157316" y="127820"/>
            <a:ext cx="4614709" cy="943897"/>
          </a:xfrm>
        </p:spPr>
        <p:txBody>
          <a:bodyPr>
            <a:noAutofit/>
          </a:bodyPr>
          <a:lstStyle/>
          <a:p>
            <a:r>
              <a:rPr lang="en-US" sz="2800" b="1" dirty="0"/>
              <a:t>COMPETITION ANALYSIS</a:t>
            </a:r>
            <a:endParaRPr lang="en-IN" sz="2800" b="1" dirty="0"/>
          </a:p>
        </p:txBody>
      </p:sp>
      <p:pic>
        <p:nvPicPr>
          <p:cNvPr id="6" name="Content Placeholder 5">
            <a:extLst>
              <a:ext uri="{FF2B5EF4-FFF2-40B4-BE49-F238E27FC236}">
                <a16:creationId xmlns:a16="http://schemas.microsoft.com/office/drawing/2014/main" id="{CA503412-13D1-EDD6-107E-E02EF84AAC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6800" y="127821"/>
            <a:ext cx="7315200" cy="3392128"/>
          </a:xfrm>
        </p:spPr>
      </p:pic>
      <p:sp>
        <p:nvSpPr>
          <p:cNvPr id="4" name="Text Placeholder 3">
            <a:extLst>
              <a:ext uri="{FF2B5EF4-FFF2-40B4-BE49-F238E27FC236}">
                <a16:creationId xmlns:a16="http://schemas.microsoft.com/office/drawing/2014/main" id="{C31B90E2-B0D3-D919-7D81-117F3742BA69}"/>
              </a:ext>
            </a:extLst>
          </p:cNvPr>
          <p:cNvSpPr>
            <a:spLocks noGrp="1"/>
          </p:cNvSpPr>
          <p:nvPr>
            <p:ph type="body" sz="half" idx="2"/>
          </p:nvPr>
        </p:nvSpPr>
        <p:spPr>
          <a:xfrm>
            <a:off x="157316" y="1071717"/>
            <a:ext cx="4614709" cy="5658464"/>
          </a:xfrm>
        </p:spPr>
        <p:txBody>
          <a:bodyPr>
            <a:normAutofit lnSpcReduction="10000"/>
          </a:bodyPr>
          <a:lstStyle/>
          <a:p>
            <a:pPr marL="285750" indent="-285750">
              <a:buFont typeface="Wingdings" panose="05000000000000000000" pitchFamily="2" charset="2"/>
              <a:buChar char="v"/>
            </a:pPr>
            <a:r>
              <a:rPr lang="en-US" sz="1600" b="1" dirty="0"/>
              <a:t>For Competition analysis there are two set of questions and these are-</a:t>
            </a:r>
            <a:br>
              <a:rPr lang="en-US" sz="1600" b="1" dirty="0"/>
            </a:br>
            <a:br>
              <a:rPr lang="en-US" sz="1600" b="1" dirty="0"/>
            </a:br>
            <a:r>
              <a:rPr lang="en-US" sz="1800" b="1" dirty="0"/>
              <a:t>DISTRIBUTION OF COMPETITION TYPES</a:t>
            </a:r>
            <a:br>
              <a:rPr lang="en-US" sz="1600" b="1" dirty="0"/>
            </a:br>
            <a:br>
              <a:rPr lang="en-US" sz="1600" b="1" dirty="0"/>
            </a:br>
            <a:r>
              <a:rPr lang="en-US" b="1" dirty="0"/>
              <a:t>-</a:t>
            </a:r>
            <a:r>
              <a:rPr lang="en-US" sz="1800" b="1" dirty="0">
                <a:solidFill>
                  <a:srgbClr val="000000"/>
                </a:solidFill>
                <a:effectLst/>
                <a:latin typeface="Calibri" panose="020F0502020204030204" pitchFamily="34" charset="0"/>
              </a:rPr>
              <a:t> Distribution of competition types, with domestic_league being the most common at 3,180 occurrences, followed by domestic_cup at 268 occurrences, international_cup at 265 occurrences, and other at 9 occurrences.</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PLAYERS AGE DISTRIBUTION BY COMPETITION TYPE</a:t>
            </a: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br>
              <a:rPr lang="en-US" sz="1800" b="1" dirty="0">
                <a:solidFill>
                  <a:srgbClr val="000000"/>
                </a:solidFill>
                <a:effectLst/>
                <a:latin typeface="Calibri" panose="020F0502020204030204" pitchFamily="34" charset="0"/>
              </a:rPr>
            </a:br>
            <a:r>
              <a:rPr lang="en-US" sz="1800" b="1" dirty="0">
                <a:solidFill>
                  <a:srgbClr val="000000"/>
                </a:solidFill>
                <a:effectLst/>
                <a:latin typeface="Calibri" panose="020F0502020204030204" pitchFamily="34" charset="0"/>
              </a:rPr>
              <a:t>- The age ranges are similar across domestic cup, domestic league, and international cup competitions, with medians around 30-35 years. The other category has a narrower age range with a lower median compared to the other types.</a:t>
            </a:r>
            <a:endParaRPr lang="en-IN" b="1" dirty="0"/>
          </a:p>
        </p:txBody>
      </p:sp>
      <p:pic>
        <p:nvPicPr>
          <p:cNvPr id="8" name="Picture 7">
            <a:extLst>
              <a:ext uri="{FF2B5EF4-FFF2-40B4-BE49-F238E27FC236}">
                <a16:creationId xmlns:a16="http://schemas.microsoft.com/office/drawing/2014/main" id="{827D6627-B30E-6268-C8A1-E67469718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798" y="3608439"/>
            <a:ext cx="7315201" cy="3249560"/>
          </a:xfrm>
          <a:prstGeom prst="rect">
            <a:avLst/>
          </a:prstGeom>
        </p:spPr>
      </p:pic>
    </p:spTree>
    <p:extLst>
      <p:ext uri="{BB962C8B-B14F-4D97-AF65-F5344CB8AC3E}">
        <p14:creationId xmlns:p14="http://schemas.microsoft.com/office/powerpoint/2010/main" val="86139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21A2-05BA-6B52-73F4-3DD9BDD2AB59}"/>
              </a:ext>
            </a:extLst>
          </p:cNvPr>
          <p:cNvSpPr>
            <a:spLocks noGrp="1"/>
          </p:cNvSpPr>
          <p:nvPr>
            <p:ph type="title"/>
          </p:nvPr>
        </p:nvSpPr>
        <p:spPr>
          <a:xfrm>
            <a:off x="186814" y="0"/>
            <a:ext cx="4585212" cy="1504335"/>
          </a:xfrm>
        </p:spPr>
        <p:txBody>
          <a:bodyPr>
            <a:normAutofit/>
          </a:bodyPr>
          <a:lstStyle/>
          <a:p>
            <a:r>
              <a:rPr lang="en-IN" sz="2400" b="1" u="sng" dirty="0">
                <a:latin typeface="Britannic Bold" panose="020B0903060703020204" pitchFamily="34" charset="0"/>
              </a:rPr>
              <a:t>(</a:t>
            </a:r>
            <a:r>
              <a:rPr lang="en-IN" sz="2400" b="1" u="sng" dirty="0">
                <a:latin typeface="Algerian" panose="04020705040A02060702" pitchFamily="82" charset="0"/>
              </a:rPr>
              <a:t>PYTHON-FOCUS AREAS)</a:t>
            </a:r>
            <a:br>
              <a:rPr lang="en-IN" sz="2400" b="1" u="sng" dirty="0">
                <a:latin typeface="Algerian" panose="04020705040A02060702" pitchFamily="82" charset="0"/>
              </a:rPr>
            </a:br>
            <a:br>
              <a:rPr lang="en-IN" dirty="0"/>
            </a:br>
            <a:r>
              <a:rPr lang="en-IN" sz="2700" b="1" dirty="0"/>
              <a:t>Player profile and market value</a:t>
            </a:r>
          </a:p>
        </p:txBody>
      </p:sp>
      <p:pic>
        <p:nvPicPr>
          <p:cNvPr id="6" name="Content Placeholder 5">
            <a:extLst>
              <a:ext uri="{FF2B5EF4-FFF2-40B4-BE49-F238E27FC236}">
                <a16:creationId xmlns:a16="http://schemas.microsoft.com/office/drawing/2014/main" id="{E44670A0-DD31-30F0-C467-15A27785C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6638" y="0"/>
            <a:ext cx="7345362" cy="3696929"/>
          </a:xfrm>
        </p:spPr>
      </p:pic>
      <p:sp>
        <p:nvSpPr>
          <p:cNvPr id="4" name="Text Placeholder 3">
            <a:extLst>
              <a:ext uri="{FF2B5EF4-FFF2-40B4-BE49-F238E27FC236}">
                <a16:creationId xmlns:a16="http://schemas.microsoft.com/office/drawing/2014/main" id="{BAA6D017-8FE9-7597-EA80-F09D4190C8F4}"/>
              </a:ext>
            </a:extLst>
          </p:cNvPr>
          <p:cNvSpPr>
            <a:spLocks noGrp="1"/>
          </p:cNvSpPr>
          <p:nvPr>
            <p:ph type="body" sz="half" idx="2"/>
          </p:nvPr>
        </p:nvSpPr>
        <p:spPr>
          <a:xfrm>
            <a:off x="108155" y="1602658"/>
            <a:ext cx="4663871" cy="5157018"/>
          </a:xfrm>
        </p:spPr>
        <p:txBody>
          <a:bodyPr/>
          <a:lstStyle/>
          <a:p>
            <a:pPr marL="285750" indent="-285750">
              <a:buFont typeface="Wingdings" panose="05000000000000000000" pitchFamily="2" charset="2"/>
              <a:buChar char="v"/>
            </a:pPr>
            <a:r>
              <a:rPr lang="en-US" sz="1600" b="1" dirty="0"/>
              <a:t>For Player profile and market value there are two set of questions and these are-</a:t>
            </a:r>
            <a:br>
              <a:rPr lang="en-US" sz="1600" b="1" dirty="0"/>
            </a:br>
            <a:br>
              <a:rPr lang="en-US" sz="1600" b="1" dirty="0"/>
            </a:br>
            <a:r>
              <a:rPr lang="en-US" sz="1600" b="1" dirty="0"/>
              <a:t>MARKET VALUE DISTRIBUTED BY POSITION</a:t>
            </a:r>
            <a:br>
              <a:rPr lang="en-US" sz="1600" b="1" dirty="0"/>
            </a:br>
            <a:br>
              <a:rPr lang="en-US" sz="1600" dirty="0"/>
            </a:br>
            <a:r>
              <a:rPr lang="en-US" sz="1600" dirty="0"/>
              <a:t>-</a:t>
            </a:r>
            <a:r>
              <a:rPr lang="en-US" i="0" dirty="0">
                <a:effectLst/>
                <a:latin typeface="system-ui"/>
              </a:rPr>
              <a:t>Attackers and Midfielders have high average market values (4,681,063 and 4,203,906, respectively) with significant variability, while Defenders and Goalkeepers have lower averages (1,653,631 and 699,043, respectively), with less extreme ranges.</a:t>
            </a:r>
            <a:br>
              <a:rPr lang="en-US" i="0" dirty="0">
                <a:effectLst/>
                <a:latin typeface="system-ui"/>
              </a:rPr>
            </a:br>
            <a:br>
              <a:rPr lang="en-US" b="1" i="0" dirty="0">
                <a:effectLst/>
                <a:latin typeface="system-ui"/>
              </a:rPr>
            </a:br>
            <a:br>
              <a:rPr lang="en-US" b="1" i="0" dirty="0">
                <a:effectLst/>
                <a:latin typeface="system-ui"/>
              </a:rPr>
            </a:br>
            <a:r>
              <a:rPr lang="en-US" b="1" i="0" dirty="0">
                <a:effectLst/>
                <a:latin typeface="system-ui"/>
              </a:rPr>
              <a:t>MARKET VALUE OVER TIME</a:t>
            </a:r>
            <a:br>
              <a:rPr lang="en-US" b="1" i="0" dirty="0">
                <a:effectLst/>
                <a:latin typeface="system-ui"/>
              </a:rPr>
            </a:br>
            <a:br>
              <a:rPr lang="en-US" b="1" i="0" dirty="0">
                <a:effectLst/>
                <a:latin typeface="system-ui"/>
              </a:rPr>
            </a:br>
            <a:r>
              <a:rPr lang="en-US" i="0" dirty="0">
                <a:effectLst/>
                <a:latin typeface="system-ui"/>
              </a:rPr>
              <a:t>-The chart shows a clear downward trend in market value as player age increases. The peak market value is around 2.5 million for players in their early 20s, and it steadily declines to near zero for players in their late 40s.</a:t>
            </a:r>
            <a:br>
              <a:rPr lang="en-US" sz="1600" dirty="0"/>
            </a:br>
            <a:br>
              <a:rPr lang="en-US" sz="1600" b="1" dirty="0"/>
            </a:br>
            <a:endParaRPr lang="en-IN" dirty="0"/>
          </a:p>
        </p:txBody>
      </p:sp>
      <p:pic>
        <p:nvPicPr>
          <p:cNvPr id="8" name="Picture 7">
            <a:extLst>
              <a:ext uri="{FF2B5EF4-FFF2-40B4-BE49-F238E27FC236}">
                <a16:creationId xmlns:a16="http://schemas.microsoft.com/office/drawing/2014/main" id="{DF614B7B-2B1B-C687-82E8-91EB28BAF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638" y="3628103"/>
            <a:ext cx="7345362" cy="3131572"/>
          </a:xfrm>
          <a:prstGeom prst="rect">
            <a:avLst/>
          </a:prstGeom>
        </p:spPr>
      </p:pic>
    </p:spTree>
    <p:extLst>
      <p:ext uri="{BB962C8B-B14F-4D97-AF65-F5344CB8AC3E}">
        <p14:creationId xmlns:p14="http://schemas.microsoft.com/office/powerpoint/2010/main" val="367914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FEB3-138A-F1B4-C0EE-27668326CDBD}"/>
              </a:ext>
            </a:extLst>
          </p:cNvPr>
          <p:cNvSpPr>
            <a:spLocks noGrp="1"/>
          </p:cNvSpPr>
          <p:nvPr>
            <p:ph type="title"/>
          </p:nvPr>
        </p:nvSpPr>
        <p:spPr>
          <a:xfrm>
            <a:off x="275304" y="1"/>
            <a:ext cx="4496722" cy="1160206"/>
          </a:xfrm>
        </p:spPr>
        <p:txBody>
          <a:bodyPr/>
          <a:lstStyle/>
          <a:p>
            <a:r>
              <a:rPr lang="en-IN" b="1" i="0" dirty="0">
                <a:effectLst/>
                <a:latin typeface="system-ui"/>
              </a:rPr>
              <a:t>Team Comparison</a:t>
            </a:r>
            <a:br>
              <a:rPr lang="en-IN" b="1" i="0" dirty="0">
                <a:effectLst/>
                <a:highlight>
                  <a:srgbClr val="FFFFFF"/>
                </a:highlight>
                <a:latin typeface="system-ui"/>
              </a:rPr>
            </a:br>
            <a:endParaRPr lang="en-IN" dirty="0"/>
          </a:p>
        </p:txBody>
      </p:sp>
      <p:pic>
        <p:nvPicPr>
          <p:cNvPr id="6" name="Content Placeholder 5">
            <a:extLst>
              <a:ext uri="{FF2B5EF4-FFF2-40B4-BE49-F238E27FC236}">
                <a16:creationId xmlns:a16="http://schemas.microsoft.com/office/drawing/2014/main" id="{37A247C1-4651-ABDC-D3A4-4677C1C601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8849" y="68827"/>
            <a:ext cx="7148514" cy="3360173"/>
          </a:xfrm>
        </p:spPr>
      </p:pic>
      <p:sp>
        <p:nvSpPr>
          <p:cNvPr id="4" name="Text Placeholder 3">
            <a:extLst>
              <a:ext uri="{FF2B5EF4-FFF2-40B4-BE49-F238E27FC236}">
                <a16:creationId xmlns:a16="http://schemas.microsoft.com/office/drawing/2014/main" id="{A480990C-3059-5C44-5A9D-73AEC4186204}"/>
              </a:ext>
            </a:extLst>
          </p:cNvPr>
          <p:cNvSpPr>
            <a:spLocks noGrp="1"/>
          </p:cNvSpPr>
          <p:nvPr>
            <p:ph type="body" sz="half" idx="2"/>
          </p:nvPr>
        </p:nvSpPr>
        <p:spPr>
          <a:xfrm>
            <a:off x="272128" y="1160206"/>
            <a:ext cx="4496721" cy="5476567"/>
          </a:xfrm>
        </p:spPr>
        <p:txBody>
          <a:bodyPr>
            <a:normAutofit/>
          </a:bodyPr>
          <a:lstStyle/>
          <a:p>
            <a:pPr marL="285750" indent="-285750">
              <a:buFont typeface="Wingdings" panose="05000000000000000000" pitchFamily="2" charset="2"/>
              <a:buChar char="v"/>
            </a:pPr>
            <a:r>
              <a:rPr lang="en-US" sz="1600" b="1" dirty="0"/>
              <a:t>For Team comparison ,there are two set of questions and these are-</a:t>
            </a:r>
            <a:br>
              <a:rPr lang="en-US" sz="1600" b="1" dirty="0"/>
            </a:br>
            <a:br>
              <a:rPr lang="en-US" sz="2000" b="1" dirty="0"/>
            </a:br>
            <a:r>
              <a:rPr lang="en-US" sz="2000" b="1" i="0" dirty="0">
                <a:effectLst/>
                <a:latin typeface="system-ui"/>
              </a:rPr>
              <a:t>Home vs. Away Team Goals</a:t>
            </a:r>
            <a:br>
              <a:rPr lang="en-US" sz="1800" b="1" i="0" dirty="0">
                <a:effectLst/>
                <a:latin typeface="system-ui"/>
              </a:rPr>
            </a:br>
            <a:br>
              <a:rPr lang="en-US" sz="1800" b="1" i="0" dirty="0">
                <a:effectLst/>
                <a:latin typeface="system-ui"/>
              </a:rPr>
            </a:br>
            <a:r>
              <a:rPr lang="en-US" sz="1800" b="1" i="0" dirty="0">
                <a:effectLst/>
                <a:latin typeface="system-ui"/>
              </a:rPr>
              <a:t>-</a:t>
            </a:r>
            <a:r>
              <a:rPr lang="en-US" sz="2000" b="0" i="0" dirty="0">
                <a:effectLst/>
                <a:latin typeface="system-ui"/>
              </a:rPr>
              <a:t> Home clubs generally scored more goals than away clubs across seasons, with total ranging from 107 to 1132 goals for home clubs and 87 to 941 goals for away clubs, showing a significant drop in 2020.</a:t>
            </a:r>
            <a:br>
              <a:rPr lang="en-US" sz="2000" b="0" i="0" dirty="0">
                <a:effectLst/>
                <a:latin typeface="system-ui"/>
              </a:rPr>
            </a:br>
            <a:br>
              <a:rPr lang="en-US" sz="2000" b="0" i="0" dirty="0">
                <a:effectLst/>
                <a:latin typeface="system-ui"/>
              </a:rPr>
            </a:br>
            <a:r>
              <a:rPr lang="en-US" sz="2000" b="1" i="0" dirty="0">
                <a:effectLst/>
                <a:latin typeface="system-ui"/>
              </a:rPr>
              <a:t>Average home club Position - Top 10</a:t>
            </a:r>
            <a:br>
              <a:rPr lang="en-US" sz="2000" b="1" i="0" dirty="0">
                <a:effectLst/>
                <a:latin typeface="system-ui"/>
              </a:rPr>
            </a:br>
            <a:br>
              <a:rPr lang="en-US" sz="2000" b="1" i="0" dirty="0">
                <a:effectLst/>
                <a:latin typeface="system-ui"/>
              </a:rPr>
            </a:br>
            <a:r>
              <a:rPr lang="en-US" sz="1900" b="1" i="0" dirty="0">
                <a:effectLst/>
                <a:latin typeface="system-ui"/>
              </a:rPr>
              <a:t>-</a:t>
            </a:r>
            <a:r>
              <a:rPr lang="en-US" sz="1900" b="0" i="0" dirty="0">
                <a:effectLst/>
                <a:latin typeface="system-ui"/>
              </a:rPr>
              <a:t> Clubs with lower average positions, like </a:t>
            </a:r>
            <a:r>
              <a:rPr lang="en-US" sz="1900" b="0" i="0" dirty="0" err="1">
                <a:effectLst/>
                <a:latin typeface="system-ui"/>
              </a:rPr>
              <a:t>Vejle</a:t>
            </a:r>
            <a:r>
              <a:rPr lang="en-US" sz="1900" b="0" i="0" dirty="0">
                <a:effectLst/>
                <a:latin typeface="system-ui"/>
              </a:rPr>
              <a:t> </a:t>
            </a:r>
            <a:r>
              <a:rPr lang="en-US" sz="1900" b="0" i="0" dirty="0" err="1">
                <a:effectLst/>
                <a:latin typeface="system-ui"/>
              </a:rPr>
              <a:t>Boldklub</a:t>
            </a:r>
            <a:r>
              <a:rPr lang="en-US" sz="1900" b="0" i="0" dirty="0">
                <a:effectLst/>
                <a:latin typeface="system-ui"/>
              </a:rPr>
              <a:t> and </a:t>
            </a:r>
            <a:r>
              <a:rPr lang="en-US" sz="1900" b="0" i="0" dirty="0" err="1">
                <a:effectLst/>
                <a:latin typeface="system-ui"/>
              </a:rPr>
              <a:t>Fatih</a:t>
            </a:r>
            <a:r>
              <a:rPr lang="en-US" sz="1900" b="0" i="0" dirty="0">
                <a:effectLst/>
                <a:latin typeface="system-ui"/>
              </a:rPr>
              <a:t> </a:t>
            </a:r>
            <a:r>
              <a:rPr lang="en-US" sz="1900" b="0" i="0" dirty="0" err="1">
                <a:effectLst/>
                <a:latin typeface="system-ui"/>
              </a:rPr>
              <a:t>Karagümrük</a:t>
            </a:r>
            <a:r>
              <a:rPr lang="en-US" sz="1900" b="0" i="0" dirty="0">
                <a:effectLst/>
                <a:latin typeface="system-ui"/>
              </a:rPr>
              <a:t> Istanbul FC, performed exceptionally well at home, while clubs with higher average positions, like Club Brugge, performed less effectively.</a:t>
            </a:r>
            <a:endParaRPr lang="en-US" sz="1900" b="1" i="0" dirty="0">
              <a:effectLst/>
              <a:latin typeface="system-ui"/>
            </a:endParaRPr>
          </a:p>
          <a:p>
            <a:pPr marL="285750" indent="-285750">
              <a:buFont typeface="Wingdings" panose="05000000000000000000" pitchFamily="2" charset="2"/>
              <a:buChar char="v"/>
            </a:pPr>
            <a:endParaRPr lang="en-US" sz="1800" b="1" i="0" dirty="0">
              <a:effectLst/>
              <a:highlight>
                <a:srgbClr val="FFFFFF"/>
              </a:highlight>
              <a:latin typeface="system-ui"/>
            </a:endParaRPr>
          </a:p>
          <a:p>
            <a:pPr marL="285750" indent="-285750">
              <a:buFont typeface="Wingdings" panose="05000000000000000000" pitchFamily="2" charset="2"/>
              <a:buChar char="v"/>
            </a:pPr>
            <a:endParaRPr lang="en-IN" dirty="0"/>
          </a:p>
        </p:txBody>
      </p:sp>
      <p:pic>
        <p:nvPicPr>
          <p:cNvPr id="8" name="Picture 7">
            <a:extLst>
              <a:ext uri="{FF2B5EF4-FFF2-40B4-BE49-F238E27FC236}">
                <a16:creationId xmlns:a16="http://schemas.microsoft.com/office/drawing/2014/main" id="{FF01ADC2-DE4E-5F14-86DA-48BF53F42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8848" y="3569110"/>
            <a:ext cx="7148515" cy="3067662"/>
          </a:xfrm>
          <a:prstGeom prst="rect">
            <a:avLst/>
          </a:prstGeom>
        </p:spPr>
      </p:pic>
    </p:spTree>
    <p:extLst>
      <p:ext uri="{BB962C8B-B14F-4D97-AF65-F5344CB8AC3E}">
        <p14:creationId xmlns:p14="http://schemas.microsoft.com/office/powerpoint/2010/main" val="494037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198</TotalTime>
  <Words>2806</Words>
  <Application>Microsoft Office PowerPoint</Application>
  <PresentationFormat>Widescreen</PresentationFormat>
  <Paragraphs>106</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Black</vt:lpstr>
      <vt:lpstr>Britannic Bold</vt:lpstr>
      <vt:lpstr>Calibri</vt:lpstr>
      <vt:lpstr>Calibri Light</vt:lpstr>
      <vt:lpstr>system-ui</vt:lpstr>
      <vt:lpstr>Wingdings</vt:lpstr>
      <vt:lpstr>Office Theme</vt:lpstr>
      <vt:lpstr>PowerPoint Presentation</vt:lpstr>
      <vt:lpstr>PowerPoint Presentation</vt:lpstr>
      <vt:lpstr>(TABLEAU-FOCUS AREAS) Performance Analysis</vt:lpstr>
      <vt:lpstr>Attendance and stadium analysis</vt:lpstr>
      <vt:lpstr>Referee analysis</vt:lpstr>
      <vt:lpstr>Event analysis</vt:lpstr>
      <vt:lpstr>COMPETITION ANALYSIS</vt:lpstr>
      <vt:lpstr>(PYTHON-FOCUS AREAS)  Player profile and market value</vt:lpstr>
      <vt:lpstr>Team Comparison </vt:lpstr>
      <vt:lpstr>Substitution Patterns </vt:lpstr>
      <vt:lpstr> Player Attributes and Demographics </vt:lpstr>
      <vt:lpstr>Contract Management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Uzma Ansari</dc:creator>
  <cp:lastModifiedBy>Uzma Ansari</cp:lastModifiedBy>
  <cp:revision>4</cp:revision>
  <dcterms:created xsi:type="dcterms:W3CDTF">2024-08-23T17:56:06Z</dcterms:created>
  <dcterms:modified xsi:type="dcterms:W3CDTF">2024-08-27T14:46:44Z</dcterms:modified>
</cp:coreProperties>
</file>