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754"/>
  </p:normalViewPr>
  <p:slideViewPr>
    <p:cSldViewPr snapToGrid="0" snapToObjects="1">
      <p:cViewPr varScale="1">
        <p:scale>
          <a:sx n="38" d="100"/>
          <a:sy n="38" d="100"/>
        </p:scale>
        <p:origin x="21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13"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13"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469900">
              <a:spcBef>
                <a:spcPts val="0"/>
              </a:spcBef>
              <a:buSzTx/>
              <a:buNone/>
              <a:defRPr sz="8500" spc="-170">
                <a:latin typeface="Helvetica Neue Medium"/>
                <a:ea typeface="Helvetica Neue Medium"/>
                <a:cs typeface="Helvetica Neue Medium"/>
                <a:sym typeface="Helvetica Neue Medium"/>
              </a:defRPr>
            </a:lvl2pPr>
            <a:lvl3pPr marL="638923" indent="-469900">
              <a:spcBef>
                <a:spcPts val="0"/>
              </a:spcBef>
              <a:buSzTx/>
              <a:buNone/>
              <a:defRPr sz="8500" spc="-170">
                <a:latin typeface="Helvetica Neue Medium"/>
                <a:ea typeface="Helvetica Neue Medium"/>
                <a:cs typeface="Helvetica Neue Medium"/>
                <a:sym typeface="Helvetica Neue Medium"/>
              </a:defRPr>
            </a:lvl3pPr>
            <a:lvl4pPr marL="638923" indent="-469900">
              <a:spcBef>
                <a:spcPts val="0"/>
              </a:spcBef>
              <a:buSzTx/>
              <a:buNone/>
              <a:defRPr sz="8500" spc="-170">
                <a:latin typeface="Helvetica Neue Medium"/>
                <a:ea typeface="Helvetica Neue Medium"/>
                <a:cs typeface="Helvetica Neue Medium"/>
                <a:sym typeface="Helvetica Neue Medium"/>
              </a:defRPr>
            </a:lvl4pPr>
            <a:lvl5pPr marL="638923" indent="-469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13"/>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14"/>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15"/>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13"/>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13"/>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14"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13"/>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13"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14"/>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0" defTabSz="825500">
              <a:lnSpc>
                <a:spcPct val="100000"/>
              </a:lnSpc>
              <a:spcBef>
                <a:spcPts val="1800"/>
              </a:spcBef>
              <a:buSzTx/>
              <a:buNone/>
              <a:defRPr sz="5500" spc="-55"/>
            </a:lvl2pPr>
            <a:lvl3pPr marL="0" indent="0" defTabSz="825500">
              <a:lnSpc>
                <a:spcPct val="100000"/>
              </a:lnSpc>
              <a:spcBef>
                <a:spcPts val="1800"/>
              </a:spcBef>
              <a:buSzTx/>
              <a:buNone/>
              <a:defRPr sz="5500" spc="-55"/>
            </a:lvl3pPr>
            <a:lvl4pPr marL="0" indent="0" defTabSz="825500">
              <a:lnSpc>
                <a:spcPct val="100000"/>
              </a:lnSpc>
              <a:spcBef>
                <a:spcPts val="1800"/>
              </a:spcBef>
              <a:buSzTx/>
              <a:buNone/>
              <a:defRPr sz="5500" spc="-55"/>
            </a:lvl4pPr>
            <a:lvl5pPr marL="0" indent="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oojaTyagi-AI/Masters_Project.git"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uthor and Date"/>
          <p:cNvSpPr txBox="1">
            <a:spLocks noGrp="1"/>
          </p:cNvSpPr>
          <p:nvPr>
            <p:ph type="body" idx="13"/>
          </p:nvPr>
        </p:nvSpPr>
        <p:spPr>
          <a:prstGeom prst="rect">
            <a:avLst/>
          </a:prstGeom>
        </p:spPr>
        <p:txBody>
          <a:bodyPr>
            <a:normAutofit lnSpcReduction="10000"/>
          </a:bodyPr>
          <a:lstStyle/>
          <a:p>
            <a:endParaRPr/>
          </a:p>
        </p:txBody>
      </p:sp>
      <p:sp>
        <p:nvSpPr>
          <p:cNvPr id="152" name="Customer Churn Prediction &amp; Retention Strategies"/>
          <p:cNvSpPr txBox="1">
            <a:spLocks noGrp="1"/>
          </p:cNvSpPr>
          <p:nvPr>
            <p:ph type="ctrTitle"/>
          </p:nvPr>
        </p:nvSpPr>
        <p:spPr>
          <a:xfrm>
            <a:off x="5504033" y="2574991"/>
            <a:ext cx="18458202" cy="4648201"/>
          </a:xfrm>
          <a:prstGeom prst="rect">
            <a:avLst/>
          </a:prstGeom>
        </p:spPr>
        <p:txBody>
          <a:bodyPr/>
          <a:lstStyle>
            <a:lvl1pPr defTabSz="2413955">
              <a:defRPr sz="11484" spc="-229">
                <a:solidFill>
                  <a:srgbClr val="FFFFFF"/>
                </a:solidFill>
              </a:defRPr>
            </a:lvl1pPr>
          </a:lstStyle>
          <a:p>
            <a:r>
              <a:t>Customer Churn Prediction &amp; Retention Strategies</a:t>
            </a:r>
          </a:p>
        </p:txBody>
      </p:sp>
      <p:sp>
        <p:nvSpPr>
          <p:cNvPr id="153" name="Presentation Subtitle"/>
          <p:cNvSpPr txBox="1">
            <a:spLocks noGrp="1"/>
          </p:cNvSpPr>
          <p:nvPr>
            <p:ph type="subTitle" sz="quarter" idx="1"/>
          </p:nvPr>
        </p:nvSpPr>
        <p:spPr>
          <a:xfrm>
            <a:off x="1206500" y="9904877"/>
            <a:ext cx="21971000" cy="1905001"/>
          </a:xfrm>
          <a:prstGeom prst="rect">
            <a:avLst/>
          </a:prstGeom>
        </p:spPr>
        <p:txBody>
          <a:bodyPr/>
          <a:lstStyle/>
          <a:p>
            <a:pPr>
              <a:defRPr b="0">
                <a:latin typeface="Tahoma"/>
                <a:ea typeface="Tahoma"/>
                <a:cs typeface="Tahoma"/>
                <a:sym typeface="Tahoma"/>
              </a:defRPr>
            </a:pPr>
            <a:endParaRPr/>
          </a:p>
        </p:txBody>
      </p:sp>
      <p:sp>
        <p:nvSpPr>
          <p:cNvPr id="154" name="Rectangle"/>
          <p:cNvSpPr/>
          <p:nvPr/>
        </p:nvSpPr>
        <p:spPr>
          <a:xfrm>
            <a:off x="2876074" y="-25055"/>
            <a:ext cx="21502419" cy="13766110"/>
          </a:xfrm>
          <a:prstGeom prst="rect">
            <a:avLst/>
          </a:prstGeom>
          <a:solidFill>
            <a:srgbClr val="000024"/>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55" name="Rectangle"/>
          <p:cNvSpPr/>
          <p:nvPr/>
        </p:nvSpPr>
        <p:spPr>
          <a:xfrm>
            <a:off x="-10368" y="-8640"/>
            <a:ext cx="2905882" cy="13733281"/>
          </a:xfrm>
          <a:prstGeom prst="rect">
            <a:avLst/>
          </a:prstGeom>
          <a:solidFill>
            <a:srgbClr val="1FBFB0"/>
          </a:solidFill>
          <a:ln w="12700">
            <a:miter lim="400000"/>
          </a:ln>
        </p:spPr>
        <p:txBody>
          <a:bodyPr lIns="50800" tIns="50800" rIns="50800" bIns="50800" anchor="ctr"/>
          <a:lstStyle/>
          <a:p>
            <a:pPr algn="ctr" defTabSz="825500">
              <a:lnSpc>
                <a:spcPct val="100000"/>
              </a:lnSpc>
              <a:spcBef>
                <a:spcPts val="0"/>
              </a:spcBef>
              <a:defRPr sz="3200">
                <a:solidFill>
                  <a:srgbClr val="72B6FF"/>
                </a:solidFill>
                <a:latin typeface="Helvetica Neue Medium"/>
                <a:ea typeface="Helvetica Neue Medium"/>
                <a:cs typeface="Helvetica Neue Medium"/>
                <a:sym typeface="Helvetica Neue Medium"/>
              </a:defRPr>
            </a:pPr>
            <a:endParaRPr/>
          </a:p>
        </p:txBody>
      </p:sp>
      <p:sp>
        <p:nvSpPr>
          <p:cNvPr id="156" name="Customer Churn Analysis: Prediction &amp; Retention…"/>
          <p:cNvSpPr txBox="1"/>
          <p:nvPr/>
        </p:nvSpPr>
        <p:spPr>
          <a:xfrm>
            <a:off x="2956026" y="1037564"/>
            <a:ext cx="12524438" cy="112064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825500">
              <a:lnSpc>
                <a:spcPct val="100000"/>
              </a:lnSpc>
              <a:spcBef>
                <a:spcPts val="0"/>
              </a:spcBef>
              <a:defRPr sz="14000">
                <a:solidFill>
                  <a:srgbClr val="FFFFFF"/>
                </a:solidFill>
                <a:latin typeface="DIN Condensed Bold"/>
                <a:ea typeface="DIN Condensed Bold"/>
                <a:cs typeface="DIN Condensed Bold"/>
                <a:sym typeface="DIN Condensed Bold"/>
              </a:defRPr>
            </a:pPr>
            <a:endParaRPr/>
          </a:p>
          <a:p>
            <a:pPr defTabSz="825500">
              <a:lnSpc>
                <a:spcPct val="100000"/>
              </a:lnSpc>
              <a:spcBef>
                <a:spcPts val="0"/>
              </a:spcBef>
              <a:defRPr sz="14000">
                <a:solidFill>
                  <a:srgbClr val="FFFFFF"/>
                </a:solidFill>
                <a:latin typeface="DIN Condensed Bold"/>
                <a:ea typeface="DIN Condensed Bold"/>
                <a:cs typeface="DIN Condensed Bold"/>
                <a:sym typeface="DIN Condensed Bold"/>
              </a:defRPr>
            </a:pPr>
            <a:r>
              <a:t>Customer Churn Analysis: Prediction &amp; Retention</a:t>
            </a:r>
          </a:p>
          <a:p>
            <a:pPr defTabSz="825500">
              <a:lnSpc>
                <a:spcPct val="100000"/>
              </a:lnSpc>
              <a:spcBef>
                <a:spcPts val="0"/>
              </a:spcBef>
              <a:defRPr sz="12400">
                <a:solidFill>
                  <a:srgbClr val="FFFFFF"/>
                </a:solidFill>
                <a:latin typeface="DIN Condensed Bold"/>
                <a:ea typeface="DIN Condensed Bold"/>
                <a:cs typeface="DIN Condensed Bold"/>
                <a:sym typeface="DIN Condensed Bold"/>
              </a:defRPr>
            </a:pPr>
            <a:endParaRPr/>
          </a:p>
          <a:p>
            <a:pPr defTabSz="825500">
              <a:lnSpc>
                <a:spcPct val="100000"/>
              </a:lnSpc>
              <a:spcBef>
                <a:spcPts val="0"/>
              </a:spcBef>
              <a:defRPr sz="5300">
                <a:solidFill>
                  <a:srgbClr val="16AFFF"/>
                </a:solidFill>
                <a:latin typeface="DIN Condensed Bold"/>
                <a:ea typeface="DIN Condensed Bold"/>
                <a:cs typeface="DIN Condensed Bold"/>
                <a:sym typeface="DIN Condensed Bold"/>
              </a:defRPr>
            </a:pPr>
            <a:r>
              <a:t>By Pooja Tyagi</a:t>
            </a:r>
          </a:p>
        </p:txBody>
      </p:sp>
      <p:pic>
        <p:nvPicPr>
          <p:cNvPr id="157" name="KPMG.jpg" descr="KPMG.jpg"/>
          <p:cNvPicPr>
            <a:picLocks noChangeAspect="1"/>
          </p:cNvPicPr>
          <p:nvPr/>
        </p:nvPicPr>
        <p:blipFill>
          <a:blip r:embed="rId2"/>
          <a:stretch>
            <a:fillRect/>
          </a:stretch>
        </p:blipFill>
        <p:spPr>
          <a:xfrm>
            <a:off x="3236579" y="973101"/>
            <a:ext cx="2825920" cy="1816663"/>
          </a:xfrm>
          <a:prstGeom prst="rect">
            <a:avLst/>
          </a:prstGeom>
          <a:ln w="12700">
            <a:miter lim="400000"/>
          </a:ln>
        </p:spPr>
      </p:pic>
      <p:pic>
        <p:nvPicPr>
          <p:cNvPr id="158" name="images.png" descr="images.png"/>
          <p:cNvPicPr>
            <a:picLocks noChangeAspect="1"/>
          </p:cNvPicPr>
          <p:nvPr/>
        </p:nvPicPr>
        <p:blipFill>
          <a:blip r:embed="rId3"/>
          <a:stretch>
            <a:fillRect/>
          </a:stretch>
        </p:blipFill>
        <p:spPr>
          <a:xfrm>
            <a:off x="16870264" y="2903673"/>
            <a:ext cx="7474264" cy="747426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ontinue.."/>
          <p:cNvSpPr txBox="1">
            <a:spLocks noGrp="1"/>
          </p:cNvSpPr>
          <p:nvPr>
            <p:ph type="title"/>
          </p:nvPr>
        </p:nvSpPr>
        <p:spPr>
          <a:xfrm>
            <a:off x="709083" y="316420"/>
            <a:ext cx="22468417" cy="1435440"/>
          </a:xfrm>
          <a:prstGeom prst="rect">
            <a:avLst/>
          </a:prstGeom>
        </p:spPr>
        <p:txBody>
          <a:bodyPr>
            <a:normAutofit fontScale="90000"/>
          </a:bodyPr>
          <a:lstStyle>
            <a:lvl1pPr defTabSz="825500">
              <a:lnSpc>
                <a:spcPct val="100000"/>
              </a:lnSpc>
              <a:defRPr sz="9800" b="0" spc="0">
                <a:solidFill>
                  <a:srgbClr val="16AFFF"/>
                </a:solidFill>
                <a:latin typeface="DIN Condensed Bold"/>
                <a:ea typeface="DIN Condensed Bold"/>
                <a:cs typeface="DIN Condensed Bold"/>
                <a:sym typeface="DIN Condensed Bold"/>
              </a:defRPr>
            </a:lvl1pPr>
          </a:lstStyle>
          <a:p>
            <a:r>
              <a:t> Continue.. </a:t>
            </a:r>
          </a:p>
        </p:txBody>
      </p:sp>
      <p:pic>
        <p:nvPicPr>
          <p:cNvPr id="210" name="Screenshot 2020-05-26 at 7.49.26 AM.png" descr="Screenshot 2020-05-26 at 7.49.26 AM.png"/>
          <p:cNvPicPr>
            <a:picLocks noChangeAspect="1"/>
          </p:cNvPicPr>
          <p:nvPr/>
        </p:nvPicPr>
        <p:blipFill>
          <a:blip r:embed="rId2"/>
          <a:stretch>
            <a:fillRect/>
          </a:stretch>
        </p:blipFill>
        <p:spPr>
          <a:xfrm>
            <a:off x="16738460" y="1735207"/>
            <a:ext cx="7723568" cy="5351609"/>
          </a:xfrm>
          <a:prstGeom prst="rect">
            <a:avLst/>
          </a:prstGeom>
          <a:ln w="12700">
            <a:miter lim="400000"/>
          </a:ln>
        </p:spPr>
      </p:pic>
      <p:pic>
        <p:nvPicPr>
          <p:cNvPr id="211" name="Screenshot 2020-05-26 at 7.49.54 AM.png" descr="Screenshot 2020-05-26 at 7.49.54 AM.png"/>
          <p:cNvPicPr>
            <a:picLocks noChangeAspect="1"/>
          </p:cNvPicPr>
          <p:nvPr/>
        </p:nvPicPr>
        <p:blipFill>
          <a:blip r:embed="rId3"/>
          <a:stretch>
            <a:fillRect/>
          </a:stretch>
        </p:blipFill>
        <p:spPr>
          <a:xfrm>
            <a:off x="6254" y="7382292"/>
            <a:ext cx="8291803" cy="5613225"/>
          </a:xfrm>
          <a:prstGeom prst="rect">
            <a:avLst/>
          </a:prstGeom>
          <a:ln w="12700">
            <a:miter lim="400000"/>
          </a:ln>
        </p:spPr>
      </p:pic>
      <p:pic>
        <p:nvPicPr>
          <p:cNvPr id="212" name="Screenshot 2020-05-26 at 8.29.09 AM.png" descr="Screenshot 2020-05-26 at 8.29.09 AM.png"/>
          <p:cNvPicPr>
            <a:picLocks noChangeAspect="1"/>
          </p:cNvPicPr>
          <p:nvPr/>
        </p:nvPicPr>
        <p:blipFill>
          <a:blip r:embed="rId4"/>
          <a:stretch>
            <a:fillRect/>
          </a:stretch>
        </p:blipFill>
        <p:spPr>
          <a:xfrm>
            <a:off x="7705375" y="7232239"/>
            <a:ext cx="9467967" cy="6221159"/>
          </a:xfrm>
          <a:prstGeom prst="rect">
            <a:avLst/>
          </a:prstGeom>
          <a:ln w="12700">
            <a:miter lim="400000"/>
          </a:ln>
        </p:spPr>
      </p:pic>
      <p:pic>
        <p:nvPicPr>
          <p:cNvPr id="213" name="Screenshot 2020-05-26 at 8.28.55 AM.png" descr="Screenshot 2020-05-26 at 8.28.55 AM.png"/>
          <p:cNvPicPr>
            <a:picLocks noChangeAspect="1"/>
          </p:cNvPicPr>
          <p:nvPr/>
        </p:nvPicPr>
        <p:blipFill>
          <a:blip r:embed="rId5"/>
          <a:stretch>
            <a:fillRect/>
          </a:stretch>
        </p:blipFill>
        <p:spPr>
          <a:xfrm>
            <a:off x="16738460" y="7221541"/>
            <a:ext cx="7723568" cy="5613225"/>
          </a:xfrm>
          <a:prstGeom prst="rect">
            <a:avLst/>
          </a:prstGeom>
          <a:ln w="12700">
            <a:miter lim="400000"/>
          </a:ln>
        </p:spPr>
      </p:pic>
      <p:pic>
        <p:nvPicPr>
          <p:cNvPr id="214" name="Screenshot 2020-05-26 at 8.33.02 AM.png" descr="Screenshot 2020-05-26 at 8.33.02 AM.png"/>
          <p:cNvPicPr>
            <a:picLocks noChangeAspect="1"/>
          </p:cNvPicPr>
          <p:nvPr/>
        </p:nvPicPr>
        <p:blipFill>
          <a:blip r:embed="rId6"/>
          <a:stretch>
            <a:fillRect/>
          </a:stretch>
        </p:blipFill>
        <p:spPr>
          <a:xfrm>
            <a:off x="8941578" y="1656415"/>
            <a:ext cx="7848713" cy="5509193"/>
          </a:xfrm>
          <a:prstGeom prst="rect">
            <a:avLst/>
          </a:prstGeom>
          <a:ln w="12700">
            <a:miter lim="400000"/>
          </a:ln>
        </p:spPr>
      </p:pic>
      <p:pic>
        <p:nvPicPr>
          <p:cNvPr id="215" name="Screenshot 2020-05-26 at 7.49.42 AM.png" descr="Screenshot 2020-05-26 at 7.49.42 AM.png"/>
          <p:cNvPicPr>
            <a:picLocks noChangeAspect="1"/>
          </p:cNvPicPr>
          <p:nvPr/>
        </p:nvPicPr>
        <p:blipFill>
          <a:blip r:embed="rId7"/>
          <a:stretch>
            <a:fillRect/>
          </a:stretch>
        </p:blipFill>
        <p:spPr>
          <a:xfrm>
            <a:off x="29704" y="1471238"/>
            <a:ext cx="9129583" cy="5721963"/>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Data Modeling"/>
          <p:cNvSpPr txBox="1">
            <a:spLocks noGrp="1"/>
          </p:cNvSpPr>
          <p:nvPr>
            <p:ph type="title"/>
          </p:nvPr>
        </p:nvSpPr>
        <p:spPr>
          <a:xfrm>
            <a:off x="912651" y="572795"/>
            <a:ext cx="22264849" cy="1291693"/>
          </a:xfrm>
          <a:prstGeom prst="rect">
            <a:avLst/>
          </a:prstGeom>
          <a:ln w="9525">
            <a:round/>
          </a:ln>
        </p:spPr>
        <p:txBody>
          <a:bodyPr>
            <a:normAutofit fontScale="90000"/>
          </a:bodyPr>
          <a:lstStyle>
            <a:lvl1pPr defTabSz="792479">
              <a:lnSpc>
                <a:spcPct val="100000"/>
              </a:lnSpc>
              <a:defRPr sz="9120" b="0" spc="0">
                <a:solidFill>
                  <a:srgbClr val="16AFFF"/>
                </a:solidFill>
                <a:latin typeface="DIN Condensed Bold"/>
                <a:ea typeface="DIN Condensed Bold"/>
                <a:cs typeface="DIN Condensed Bold"/>
                <a:sym typeface="DIN Condensed Bold"/>
              </a:defRPr>
            </a:lvl1pPr>
          </a:lstStyle>
          <a:p>
            <a:r>
              <a:rPr dirty="0"/>
              <a:t>Data Modeling </a:t>
            </a:r>
            <a:br>
              <a:rPr lang="en-US" dirty="0"/>
            </a:br>
            <a:br>
              <a:rPr lang="en-IN" dirty="0"/>
            </a:br>
            <a:endParaRPr dirty="0"/>
          </a:p>
        </p:txBody>
      </p:sp>
      <p:sp>
        <p:nvSpPr>
          <p:cNvPr id="218" name="CHALLENGES"/>
          <p:cNvSpPr txBox="1">
            <a:spLocks noGrp="1"/>
          </p:cNvSpPr>
          <p:nvPr>
            <p:ph type="body" idx="13"/>
          </p:nvPr>
        </p:nvSpPr>
        <p:spPr>
          <a:xfrm>
            <a:off x="1426377" y="3119076"/>
            <a:ext cx="9689417" cy="890082"/>
          </a:xfrm>
          <a:prstGeom prst="rect">
            <a:avLst/>
          </a:prstGeom>
          <a:solidFill>
            <a:srgbClr val="1FBF80"/>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defRPr sz="5000" b="0">
                <a:solidFill>
                  <a:srgbClr val="FFFFFF"/>
                </a:solidFill>
                <a:latin typeface="Helvetica Neue Medium"/>
                <a:ea typeface="Helvetica Neue Medium"/>
                <a:cs typeface="Helvetica Neue Medium"/>
                <a:sym typeface="Helvetica Neue Medium"/>
              </a:defRPr>
            </a:lvl1pPr>
          </a:lstStyle>
          <a:p>
            <a:r>
              <a:rPr dirty="0"/>
              <a:t>CHALLENGES</a:t>
            </a:r>
          </a:p>
        </p:txBody>
      </p:sp>
      <p:sp>
        <p:nvSpPr>
          <p:cNvPr id="219" name="Imbalanced Data"/>
          <p:cNvSpPr/>
          <p:nvPr/>
        </p:nvSpPr>
        <p:spPr>
          <a:xfrm>
            <a:off x="1426377" y="6693314"/>
            <a:ext cx="9497580" cy="1604018"/>
          </a:xfrm>
          <a:prstGeom prst="roundRect">
            <a:avLst>
              <a:gd name="adj" fmla="val 50000"/>
            </a:avLst>
          </a:prstGeom>
          <a:solidFill>
            <a:srgbClr val="44458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marL="592666" indent="-592666" defTabSz="825500">
              <a:lnSpc>
                <a:spcPct val="100000"/>
              </a:lnSpc>
              <a:spcBef>
                <a:spcPts val="0"/>
              </a:spcBef>
              <a:buSzPct val="100000"/>
              <a:buAutoNum type="arabicPeriod"/>
              <a:defRPr sz="4000">
                <a:solidFill>
                  <a:srgbClr val="FFFFFF"/>
                </a:solidFill>
                <a:latin typeface="Helvetica Neue Medium"/>
                <a:ea typeface="Helvetica Neue Medium"/>
                <a:cs typeface="Helvetica Neue Medium"/>
                <a:sym typeface="Helvetica Neue Medium"/>
              </a:defRPr>
            </a:pPr>
            <a:r>
              <a:rPr dirty="0"/>
              <a:t> Imbalanced Data</a:t>
            </a:r>
          </a:p>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endParaRPr lang="en-US" dirty="0"/>
          </a:p>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r>
              <a:rPr lang="en-IN" dirty="0"/>
              <a:t>2. Feature Selection</a:t>
            </a: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20" name="2. Feature Selection"/>
          <p:cNvSpPr/>
          <p:nvPr/>
        </p:nvSpPr>
        <p:spPr>
          <a:xfrm>
            <a:off x="1426378" y="4491982"/>
            <a:ext cx="9497579" cy="1604018"/>
          </a:xfrm>
          <a:prstGeom prst="roundRect">
            <a:avLst>
              <a:gd name="adj" fmla="val 50000"/>
            </a:avLst>
          </a:prstGeom>
          <a:solidFill>
            <a:srgbClr val="44458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IN" dirty="0"/>
          </a:p>
          <a:p>
            <a:pP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IN" dirty="0"/>
          </a:p>
          <a:p>
            <a:pP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IN" dirty="0"/>
          </a:p>
          <a:p>
            <a:pP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IN" dirty="0"/>
          </a:p>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r>
              <a:rPr lang="en-IN" dirty="0"/>
              <a:t>1. Imbalanced Data</a:t>
            </a:r>
            <a:endParaRPr dirty="0"/>
          </a:p>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21" name="Synthesised Minority class (SMOTE)"/>
          <p:cNvSpPr/>
          <p:nvPr/>
        </p:nvSpPr>
        <p:spPr>
          <a:xfrm>
            <a:off x="1828108" y="10119943"/>
            <a:ext cx="9714310" cy="2343548"/>
          </a:xfrm>
          <a:custGeom>
            <a:avLst/>
            <a:gdLst/>
            <a:ahLst/>
            <a:cxnLst>
              <a:cxn ang="0">
                <a:pos x="wd2" y="hd2"/>
              </a:cxn>
              <a:cxn ang="5400000">
                <a:pos x="wd2" y="hd2"/>
              </a:cxn>
              <a:cxn ang="10800000">
                <a:pos x="wd2" y="hd2"/>
              </a:cxn>
              <a:cxn ang="16200000">
                <a:pos x="wd2" y="hd2"/>
              </a:cxn>
            </a:cxnLst>
            <a:rect l="0" t="0" r="r" b="b"/>
            <a:pathLst>
              <a:path w="21600" h="21600" extrusionOk="0">
                <a:moveTo>
                  <a:pt x="1671" y="0"/>
                </a:moveTo>
                <a:cubicBezTo>
                  <a:pt x="1578" y="0"/>
                  <a:pt x="1503" y="313"/>
                  <a:pt x="1503" y="699"/>
                </a:cubicBezTo>
                <a:lnTo>
                  <a:pt x="1503" y="5403"/>
                </a:lnTo>
                <a:lnTo>
                  <a:pt x="0" y="6800"/>
                </a:lnTo>
                <a:lnTo>
                  <a:pt x="1503" y="8201"/>
                </a:lnTo>
                <a:lnTo>
                  <a:pt x="1503" y="20901"/>
                </a:lnTo>
                <a:cubicBezTo>
                  <a:pt x="1503" y="21287"/>
                  <a:pt x="1578" y="21600"/>
                  <a:pt x="1671" y="21600"/>
                </a:cubicBezTo>
                <a:lnTo>
                  <a:pt x="21431" y="21600"/>
                </a:lnTo>
                <a:cubicBezTo>
                  <a:pt x="21525" y="21600"/>
                  <a:pt x="21600" y="21287"/>
                  <a:pt x="21600" y="20901"/>
                </a:cubicBezTo>
                <a:lnTo>
                  <a:pt x="21600" y="699"/>
                </a:lnTo>
                <a:cubicBezTo>
                  <a:pt x="21600" y="313"/>
                  <a:pt x="21525" y="0"/>
                  <a:pt x="21431" y="0"/>
                </a:cubicBezTo>
                <a:lnTo>
                  <a:pt x="1671" y="0"/>
                </a:lnTo>
                <a:close/>
              </a:path>
            </a:pathLst>
          </a:custGeom>
          <a:solidFill>
            <a:srgbClr val="FE5C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1"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r>
              <a:rPr sz="3600" dirty="0"/>
              <a:t>Synthesi</a:t>
            </a:r>
            <a:r>
              <a:rPr lang="en-US" sz="3600" dirty="0"/>
              <a:t>z</a:t>
            </a:r>
            <a:r>
              <a:rPr sz="3600" dirty="0"/>
              <a:t>ed Minority class (SMOTE)</a:t>
            </a:r>
          </a:p>
        </p:txBody>
      </p:sp>
      <p:sp>
        <p:nvSpPr>
          <p:cNvPr id="222" name="1."/>
          <p:cNvSpPr/>
          <p:nvPr/>
        </p:nvSpPr>
        <p:spPr>
          <a:xfrm>
            <a:off x="1269899" y="9551921"/>
            <a:ext cx="1055743" cy="1068572"/>
          </a:xfrm>
          <a:prstGeom prst="ellipse">
            <a:avLst/>
          </a:prstGeom>
          <a:solidFill>
            <a:srgbClr val="7826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sz="4000"/>
              <a:t>1</a:t>
            </a:r>
            <a:r>
              <a:t>.</a:t>
            </a:r>
          </a:p>
        </p:txBody>
      </p:sp>
      <p:pic>
        <p:nvPicPr>
          <p:cNvPr id="223" name="Screenshot 2020-05-26 at 9.14.20 PM.png" descr="Screenshot 2020-05-26 at 9.14.20 PM.png"/>
          <p:cNvPicPr>
            <a:picLocks noChangeAspect="1"/>
          </p:cNvPicPr>
          <p:nvPr/>
        </p:nvPicPr>
        <p:blipFill>
          <a:blip r:embed="rId2"/>
          <a:stretch>
            <a:fillRect/>
          </a:stretch>
        </p:blipFill>
        <p:spPr>
          <a:xfrm>
            <a:off x="14607465" y="3574907"/>
            <a:ext cx="7948427" cy="9668474"/>
          </a:xfrm>
          <a:prstGeom prst="rect">
            <a:avLst/>
          </a:prstGeom>
          <a:ln w="12700">
            <a:miter lim="400000"/>
          </a:ln>
        </p:spPr>
      </p:pic>
      <p:pic>
        <p:nvPicPr>
          <p:cNvPr id="224" name="Rounded Rectangle Rounded rectangle" descr="Rounded Rectangle Rounded rectangle"/>
          <p:cNvPicPr>
            <a:picLocks/>
          </p:cNvPicPr>
          <p:nvPr/>
        </p:nvPicPr>
        <p:blipFill>
          <a:blip r:embed="rId3"/>
          <a:stretch>
            <a:fillRect/>
          </a:stretch>
        </p:blipFill>
        <p:spPr>
          <a:xfrm>
            <a:off x="1105158" y="2599118"/>
            <a:ext cx="10766103" cy="6432845"/>
          </a:xfrm>
          <a:prstGeom prst="rect">
            <a:avLst/>
          </a:prstGeom>
        </p:spPr>
      </p:pic>
      <p:sp>
        <p:nvSpPr>
          <p:cNvPr id="226" name="Performed Backward Elimination Techniques"/>
          <p:cNvSpPr/>
          <p:nvPr/>
        </p:nvSpPr>
        <p:spPr>
          <a:xfrm>
            <a:off x="13511244" y="1131488"/>
            <a:ext cx="9714310" cy="2343548"/>
          </a:xfrm>
          <a:custGeom>
            <a:avLst/>
            <a:gdLst/>
            <a:ahLst/>
            <a:cxnLst>
              <a:cxn ang="0">
                <a:pos x="wd2" y="hd2"/>
              </a:cxn>
              <a:cxn ang="5400000">
                <a:pos x="wd2" y="hd2"/>
              </a:cxn>
              <a:cxn ang="10800000">
                <a:pos x="wd2" y="hd2"/>
              </a:cxn>
              <a:cxn ang="16200000">
                <a:pos x="wd2" y="hd2"/>
              </a:cxn>
            </a:cxnLst>
            <a:rect l="0" t="0" r="r" b="b"/>
            <a:pathLst>
              <a:path w="21600" h="21600" extrusionOk="0">
                <a:moveTo>
                  <a:pt x="1671" y="0"/>
                </a:moveTo>
                <a:cubicBezTo>
                  <a:pt x="1578" y="0"/>
                  <a:pt x="1503" y="313"/>
                  <a:pt x="1503" y="699"/>
                </a:cubicBezTo>
                <a:lnTo>
                  <a:pt x="1503" y="5403"/>
                </a:lnTo>
                <a:lnTo>
                  <a:pt x="0" y="6800"/>
                </a:lnTo>
                <a:lnTo>
                  <a:pt x="1503" y="8201"/>
                </a:lnTo>
                <a:lnTo>
                  <a:pt x="1503" y="20901"/>
                </a:lnTo>
                <a:cubicBezTo>
                  <a:pt x="1503" y="21287"/>
                  <a:pt x="1578" y="21600"/>
                  <a:pt x="1671" y="21600"/>
                </a:cubicBezTo>
                <a:lnTo>
                  <a:pt x="21431" y="21600"/>
                </a:lnTo>
                <a:cubicBezTo>
                  <a:pt x="21525" y="21600"/>
                  <a:pt x="21600" y="21287"/>
                  <a:pt x="21600" y="20901"/>
                </a:cubicBezTo>
                <a:lnTo>
                  <a:pt x="21600" y="699"/>
                </a:lnTo>
                <a:cubicBezTo>
                  <a:pt x="21600" y="313"/>
                  <a:pt x="21525" y="0"/>
                  <a:pt x="21431" y="0"/>
                </a:cubicBezTo>
                <a:lnTo>
                  <a:pt x="1671" y="0"/>
                </a:lnTo>
                <a:close/>
              </a:path>
            </a:pathLst>
          </a:custGeom>
          <a:solidFill>
            <a:srgbClr val="0069B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1"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r>
              <a:t>Performed Backward Elimination Techniques</a:t>
            </a:r>
          </a:p>
        </p:txBody>
      </p:sp>
      <p:sp>
        <p:nvSpPr>
          <p:cNvPr id="227" name="2."/>
          <p:cNvSpPr/>
          <p:nvPr/>
        </p:nvSpPr>
        <p:spPr>
          <a:xfrm>
            <a:off x="12983373" y="729434"/>
            <a:ext cx="1055742" cy="1068572"/>
          </a:xfrm>
          <a:prstGeom prst="ellipse">
            <a:avLst/>
          </a:prstGeom>
          <a:solidFill>
            <a:srgbClr val="7826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lvl1pPr>
          </a:lstStyle>
          <a:p>
            <a:r>
              <a:t>2.</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ontinue.."/>
          <p:cNvSpPr txBox="1">
            <a:spLocks noGrp="1"/>
          </p:cNvSpPr>
          <p:nvPr>
            <p:ph type="title"/>
          </p:nvPr>
        </p:nvSpPr>
        <p:spPr>
          <a:xfrm>
            <a:off x="498740" y="779494"/>
            <a:ext cx="22678760" cy="1407246"/>
          </a:xfrm>
          <a:prstGeom prst="rect">
            <a:avLst/>
          </a:prstGeom>
        </p:spPr>
        <p:txBody>
          <a:bodyPr>
            <a:normAutofit fontScale="90000"/>
          </a:bodyPr>
          <a:lstStyle>
            <a:lvl1pPr defTabSz="825500">
              <a:lnSpc>
                <a:spcPct val="100000"/>
              </a:lnSpc>
              <a:defRPr sz="9800" b="0" spc="0">
                <a:solidFill>
                  <a:srgbClr val="16AFFF"/>
                </a:solidFill>
                <a:latin typeface="DIN Condensed Bold"/>
                <a:ea typeface="DIN Condensed Bold"/>
                <a:cs typeface="DIN Condensed Bold"/>
                <a:sym typeface="DIN Condensed Bold"/>
              </a:defRPr>
            </a:lvl1pPr>
          </a:lstStyle>
          <a:p>
            <a:r>
              <a:t>Continue.. </a:t>
            </a:r>
          </a:p>
        </p:txBody>
      </p:sp>
      <p:sp>
        <p:nvSpPr>
          <p:cNvPr id="230" name="Various model are developed and trained before selecting the best one."/>
          <p:cNvSpPr txBox="1">
            <a:spLocks noGrp="1"/>
          </p:cNvSpPr>
          <p:nvPr>
            <p:ph type="body" idx="13"/>
          </p:nvPr>
        </p:nvSpPr>
        <p:spPr>
          <a:xfrm>
            <a:off x="498740" y="2125658"/>
            <a:ext cx="22678760" cy="911453"/>
          </a:xfrm>
          <a:prstGeom prst="rect">
            <a:avLst/>
          </a:prstGeom>
          <a:solidFill>
            <a:srgbClr val="ED220D"/>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4000" b="0">
                <a:solidFill>
                  <a:srgbClr val="FFFFFF"/>
                </a:solidFill>
                <a:latin typeface="Helvetica Neue Medium"/>
                <a:ea typeface="Helvetica Neue Medium"/>
                <a:cs typeface="Helvetica Neue Medium"/>
                <a:sym typeface="Helvetica Neue Medium"/>
              </a:defRPr>
            </a:lvl1pPr>
          </a:lstStyle>
          <a:p>
            <a:r>
              <a:t>Various model are developed and trained before selecting the best one.</a:t>
            </a:r>
          </a:p>
        </p:txBody>
      </p:sp>
      <p:pic>
        <p:nvPicPr>
          <p:cNvPr id="231" name="Screenshot 2020-05-26 at 9.30.09 PM.png" descr="Screenshot 2020-05-26 at 9.30.09 PM.png"/>
          <p:cNvPicPr>
            <a:picLocks noChangeAspect="1"/>
          </p:cNvPicPr>
          <p:nvPr/>
        </p:nvPicPr>
        <p:blipFill>
          <a:blip r:embed="rId2"/>
          <a:stretch>
            <a:fillRect/>
          </a:stretch>
        </p:blipFill>
        <p:spPr>
          <a:xfrm>
            <a:off x="7217732" y="6305846"/>
            <a:ext cx="8451340" cy="5634225"/>
          </a:xfrm>
          <a:prstGeom prst="rect">
            <a:avLst/>
          </a:prstGeom>
          <a:ln w="12700">
            <a:miter lim="400000"/>
          </a:ln>
        </p:spPr>
      </p:pic>
      <p:pic>
        <p:nvPicPr>
          <p:cNvPr id="232" name="Screenshot 2020-05-26 at 9.36.18 PM.png" descr="Screenshot 2020-05-26 at 9.36.18 PM.png"/>
          <p:cNvPicPr>
            <a:picLocks noChangeAspect="1"/>
          </p:cNvPicPr>
          <p:nvPr/>
        </p:nvPicPr>
        <p:blipFill>
          <a:blip r:embed="rId3"/>
          <a:stretch>
            <a:fillRect/>
          </a:stretch>
        </p:blipFill>
        <p:spPr>
          <a:xfrm>
            <a:off x="637937" y="6762479"/>
            <a:ext cx="6004091" cy="4720959"/>
          </a:xfrm>
          <a:prstGeom prst="rect">
            <a:avLst/>
          </a:prstGeom>
          <a:ln w="12700">
            <a:miter lim="400000"/>
          </a:ln>
        </p:spPr>
      </p:pic>
      <p:pic>
        <p:nvPicPr>
          <p:cNvPr id="233" name="xgboost.png" descr="xgboost.png"/>
          <p:cNvPicPr>
            <a:picLocks noChangeAspect="1"/>
          </p:cNvPicPr>
          <p:nvPr/>
        </p:nvPicPr>
        <p:blipFill>
          <a:blip r:embed="rId4"/>
          <a:stretch>
            <a:fillRect/>
          </a:stretch>
        </p:blipFill>
        <p:spPr>
          <a:xfrm>
            <a:off x="16244775" y="7065592"/>
            <a:ext cx="7731905" cy="4114732"/>
          </a:xfrm>
          <a:prstGeom prst="rect">
            <a:avLst/>
          </a:prstGeom>
          <a:ln w="12700">
            <a:miter lim="400000"/>
          </a:ln>
        </p:spPr>
      </p:pic>
      <p:sp>
        <p:nvSpPr>
          <p:cNvPr id="234" name="1. Logistic Regression"/>
          <p:cNvSpPr/>
          <p:nvPr/>
        </p:nvSpPr>
        <p:spPr>
          <a:xfrm>
            <a:off x="606563" y="4096086"/>
            <a:ext cx="6798919" cy="1060160"/>
          </a:xfrm>
          <a:prstGeom prst="roundRect">
            <a:avLst>
              <a:gd name="adj" fmla="val 50000"/>
            </a:avLst>
          </a:prstGeom>
          <a:solidFill>
            <a:srgbClr val="44458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r>
              <a:rPr dirty="0"/>
              <a:t>1. Logistic Regres</a:t>
            </a:r>
            <a:r>
              <a:rPr lang="en-US" dirty="0"/>
              <a:t>sion</a:t>
            </a: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35" name="2. Random Forests"/>
          <p:cNvSpPr/>
          <p:nvPr/>
        </p:nvSpPr>
        <p:spPr>
          <a:xfrm>
            <a:off x="8193082" y="4096087"/>
            <a:ext cx="7290077" cy="1105472"/>
          </a:xfrm>
          <a:prstGeom prst="roundRect">
            <a:avLst>
              <a:gd name="adj" fmla="val 50000"/>
            </a:avLst>
          </a:prstGeom>
          <a:solidFill>
            <a:srgbClr val="44458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r>
              <a:rPr dirty="0"/>
              <a:t>2. Random Forests</a:t>
            </a:r>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36" name="3. Extreme Gradient Boost"/>
          <p:cNvSpPr/>
          <p:nvPr/>
        </p:nvSpPr>
        <p:spPr>
          <a:xfrm>
            <a:off x="16270758" y="4096086"/>
            <a:ext cx="7590082" cy="1105472"/>
          </a:xfrm>
          <a:prstGeom prst="roundRect">
            <a:avLst>
              <a:gd name="adj" fmla="val 50000"/>
            </a:avLst>
          </a:prstGeom>
          <a:solidFill>
            <a:srgbClr val="44458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r>
              <a:rPr dirty="0"/>
              <a:t>3. </a:t>
            </a:r>
            <a:r>
              <a:rPr sz="3800" dirty="0"/>
              <a:t>Extreme Gradient Boost</a:t>
            </a:r>
          </a:p>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endParaRPr sz="38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38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38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38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38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Model Evaluation"/>
          <p:cNvSpPr txBox="1">
            <a:spLocks noGrp="1"/>
          </p:cNvSpPr>
          <p:nvPr>
            <p:ph type="title"/>
          </p:nvPr>
        </p:nvSpPr>
        <p:spPr>
          <a:xfrm>
            <a:off x="914400" y="521283"/>
            <a:ext cx="9618133" cy="1285429"/>
          </a:xfrm>
          <a:prstGeom prst="rect">
            <a:avLst/>
          </a:prstGeom>
        </p:spPr>
        <p:txBody>
          <a:bodyPr>
            <a:normAutofit fontScale="90000"/>
          </a:bodyPr>
          <a:lstStyle>
            <a:lvl1pPr defTabSz="800735">
              <a:lnSpc>
                <a:spcPct val="100000"/>
              </a:lnSpc>
              <a:defRPr sz="9215" b="0" spc="0">
                <a:solidFill>
                  <a:srgbClr val="16AFFF"/>
                </a:solidFill>
                <a:latin typeface="DIN Condensed Bold"/>
                <a:ea typeface="DIN Condensed Bold"/>
                <a:cs typeface="DIN Condensed Bold"/>
                <a:sym typeface="DIN Condensed Bold"/>
              </a:defRPr>
            </a:lvl1pPr>
          </a:lstStyle>
          <a:p>
            <a:r>
              <a:rPr dirty="0"/>
              <a:t>Model Evaluation</a:t>
            </a:r>
          </a:p>
        </p:txBody>
      </p:sp>
      <p:sp>
        <p:nvSpPr>
          <p:cNvPr id="239" name="Model Evaluation metrics are required to…"/>
          <p:cNvSpPr txBox="1">
            <a:spLocks noGrp="1"/>
          </p:cNvSpPr>
          <p:nvPr>
            <p:ph type="body" idx="13"/>
          </p:nvPr>
        </p:nvSpPr>
        <p:spPr>
          <a:xfrm>
            <a:off x="1206500" y="2022313"/>
            <a:ext cx="8843023" cy="1585772"/>
          </a:xfrm>
          <a:prstGeom prst="rect">
            <a:avLst/>
          </a:prstGeom>
          <a:solidFill>
            <a:srgbClr val="EB8020"/>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sz="3400" b="0">
                <a:solidFill>
                  <a:srgbClr val="FFFFFF"/>
                </a:solidFill>
                <a:latin typeface="Helvetica Neue Medium"/>
                <a:ea typeface="Helvetica Neue Medium"/>
                <a:cs typeface="Helvetica Neue Medium"/>
                <a:sym typeface="Helvetica Neue Medium"/>
              </a:defRPr>
            </a:pPr>
            <a:r>
              <a:rPr dirty="0"/>
              <a:t>Model Evaluation metrics are required to</a:t>
            </a:r>
          </a:p>
          <a:p>
            <a:pPr>
              <a:defRPr sz="3400" b="0">
                <a:solidFill>
                  <a:srgbClr val="FFFFFF"/>
                </a:solidFill>
                <a:latin typeface="Helvetica Neue Medium"/>
                <a:ea typeface="Helvetica Neue Medium"/>
                <a:cs typeface="Helvetica Neue Medium"/>
                <a:sym typeface="Helvetica Neue Medium"/>
              </a:defRPr>
            </a:pPr>
            <a:r>
              <a:rPr dirty="0"/>
              <a:t> quantify model performance.</a:t>
            </a:r>
          </a:p>
        </p:txBody>
      </p:sp>
      <p:sp>
        <p:nvSpPr>
          <p:cNvPr id="240" name="2. Confusion matrix"/>
          <p:cNvSpPr/>
          <p:nvPr/>
        </p:nvSpPr>
        <p:spPr>
          <a:xfrm>
            <a:off x="1593117" y="7855993"/>
            <a:ext cx="7339755" cy="1210276"/>
          </a:xfrm>
          <a:prstGeom prst="roundRect">
            <a:avLst>
              <a:gd name="adj" fmla="val 50000"/>
            </a:avLst>
          </a:prstGeom>
          <a:solidFill>
            <a:srgbClr val="44458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r>
              <a:t>2. Confusion matrix</a:t>
            </a:r>
          </a:p>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endParaRPr/>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241" name="1. Classification Accuracy"/>
          <p:cNvSpPr/>
          <p:nvPr/>
        </p:nvSpPr>
        <p:spPr>
          <a:xfrm>
            <a:off x="1593117" y="6302176"/>
            <a:ext cx="7339755" cy="1210276"/>
          </a:xfrm>
          <a:prstGeom prst="roundRect">
            <a:avLst>
              <a:gd name="adj" fmla="val 50000"/>
            </a:avLst>
          </a:prstGeom>
          <a:solidFill>
            <a:srgbClr val="44458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3800">
                <a:solidFill>
                  <a:srgbClr val="FFFFFF"/>
                </a:solidFill>
                <a:latin typeface="Helvetica Neue Medium"/>
                <a:ea typeface="Helvetica Neue Medium"/>
                <a:cs typeface="Helvetica Neue Medium"/>
                <a:sym typeface="Helvetica Neue Medium"/>
              </a:defRPr>
            </a:pPr>
            <a:r>
              <a:rPr dirty="0"/>
              <a:t>1. Classification Accuracy</a:t>
            </a:r>
            <a:endParaRPr sz="37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37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37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lang="en-US" sz="37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3700" dirty="0"/>
          </a:p>
        </p:txBody>
      </p:sp>
      <p:sp>
        <p:nvSpPr>
          <p:cNvPr id="242" name="3. Area Under Curve (AUC)"/>
          <p:cNvSpPr/>
          <p:nvPr/>
        </p:nvSpPr>
        <p:spPr>
          <a:xfrm>
            <a:off x="1593117" y="9409809"/>
            <a:ext cx="7339755" cy="1210276"/>
          </a:xfrm>
          <a:prstGeom prst="roundRect">
            <a:avLst>
              <a:gd name="adj" fmla="val 50000"/>
            </a:avLst>
          </a:prstGeom>
          <a:solidFill>
            <a:srgbClr val="44458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700">
                <a:solidFill>
                  <a:srgbClr val="FFFFFF"/>
                </a:solidFill>
                <a:latin typeface="Helvetica Neue Medium"/>
                <a:ea typeface="Helvetica Neue Medium"/>
                <a:cs typeface="Helvetica Neue Medium"/>
                <a:sym typeface="Helvetica Neue Medium"/>
              </a:defRPr>
            </a:pPr>
            <a:endParaRPr lang="en-US" sz="3800" dirty="0"/>
          </a:p>
          <a:p>
            <a:pPr algn="ctr" defTabSz="825500">
              <a:lnSpc>
                <a:spcPct val="100000"/>
              </a:lnSpc>
              <a:spcBef>
                <a:spcPts val="0"/>
              </a:spcBef>
              <a:defRPr sz="3700">
                <a:solidFill>
                  <a:srgbClr val="FFFFFF"/>
                </a:solidFill>
                <a:latin typeface="Helvetica Neue Medium"/>
                <a:ea typeface="Helvetica Neue Medium"/>
                <a:cs typeface="Helvetica Neue Medium"/>
                <a:sym typeface="Helvetica Neue Medium"/>
              </a:defRPr>
            </a:pPr>
            <a:endParaRPr lang="en-IN" sz="3800" dirty="0"/>
          </a:p>
          <a:p>
            <a:pPr algn="ctr" defTabSz="825500">
              <a:lnSpc>
                <a:spcPct val="100000"/>
              </a:lnSpc>
              <a:spcBef>
                <a:spcPts val="0"/>
              </a:spcBef>
              <a:defRPr sz="3700">
                <a:solidFill>
                  <a:srgbClr val="FFFFFF"/>
                </a:solidFill>
                <a:latin typeface="Helvetica Neue Medium"/>
                <a:ea typeface="Helvetica Neue Medium"/>
                <a:cs typeface="Helvetica Neue Medium"/>
                <a:sym typeface="Helvetica Neue Medium"/>
              </a:defRPr>
            </a:pPr>
            <a:r>
              <a:rPr lang="en-IN" sz="3800" dirty="0"/>
              <a:t>2. Confusion Matrix</a:t>
            </a:r>
          </a:p>
          <a:p>
            <a:pPr algn="ctr" defTabSz="825500">
              <a:lnSpc>
                <a:spcPct val="100000"/>
              </a:lnSpc>
              <a:spcBef>
                <a:spcPts val="0"/>
              </a:spcBef>
              <a:defRPr sz="3700">
                <a:solidFill>
                  <a:srgbClr val="FFFFFF"/>
                </a:solidFill>
                <a:latin typeface="Helvetica Neue Medium"/>
                <a:ea typeface="Helvetica Neue Medium"/>
                <a:cs typeface="Helvetica Neue Medium"/>
                <a:sym typeface="Helvetica Neue Medium"/>
              </a:defRPr>
            </a:pPr>
            <a:endParaRPr lang="en-IN" sz="3800" dirty="0"/>
          </a:p>
          <a:p>
            <a:pPr algn="ctr" defTabSz="825500">
              <a:lnSpc>
                <a:spcPct val="100000"/>
              </a:lnSpc>
              <a:spcBef>
                <a:spcPts val="0"/>
              </a:spcBef>
              <a:defRPr sz="3700">
                <a:solidFill>
                  <a:srgbClr val="FFFFFF"/>
                </a:solidFill>
                <a:latin typeface="Helvetica Neue Medium"/>
                <a:ea typeface="Helvetica Neue Medium"/>
                <a:cs typeface="Helvetica Neue Medium"/>
                <a:sym typeface="Helvetica Neue Medium"/>
              </a:defRPr>
            </a:pPr>
            <a:endParaRPr lang="en-IN" sz="3800" dirty="0"/>
          </a:p>
          <a:p>
            <a:pPr algn="ctr" defTabSz="825500">
              <a:lnSpc>
                <a:spcPct val="100000"/>
              </a:lnSpc>
              <a:spcBef>
                <a:spcPts val="0"/>
              </a:spcBef>
              <a:defRPr sz="3700">
                <a:solidFill>
                  <a:srgbClr val="FFFFFF"/>
                </a:solidFill>
                <a:latin typeface="Helvetica Neue Medium"/>
                <a:ea typeface="Helvetica Neue Medium"/>
                <a:cs typeface="Helvetica Neue Medium"/>
                <a:sym typeface="Helvetica Neue Medium"/>
              </a:defRPr>
            </a:pPr>
            <a:r>
              <a:rPr sz="3800" dirty="0"/>
              <a:t>3. Area Under Curve (AUC)</a:t>
            </a:r>
            <a:r>
              <a:rPr dirty="0"/>
              <a:t> </a:t>
            </a:r>
          </a:p>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43" name="Evaluation metrics"/>
          <p:cNvSpPr txBox="1"/>
          <p:nvPr/>
        </p:nvSpPr>
        <p:spPr>
          <a:xfrm>
            <a:off x="1593117" y="4818360"/>
            <a:ext cx="7339755" cy="1106079"/>
          </a:xfrm>
          <a:prstGeom prst="rect">
            <a:avLst/>
          </a:prstGeom>
          <a:solidFill>
            <a:srgbClr val="1FBF8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defTabSz="825500">
              <a:lnSpc>
                <a:spcPct val="100000"/>
              </a:lnSpc>
              <a:spcBef>
                <a:spcPts val="0"/>
              </a:spcBef>
              <a:defRPr sz="5000">
                <a:solidFill>
                  <a:srgbClr val="FFFFFF"/>
                </a:solidFill>
                <a:latin typeface="Helvetica Neue Medium"/>
                <a:ea typeface="Helvetica Neue Medium"/>
                <a:cs typeface="Helvetica Neue Medium"/>
                <a:sym typeface="Helvetica Neue Medium"/>
              </a:defRPr>
            </a:lvl1pPr>
          </a:lstStyle>
          <a:p>
            <a:r>
              <a:t>Evaluation metrics</a:t>
            </a:r>
          </a:p>
        </p:txBody>
      </p:sp>
      <p:pic>
        <p:nvPicPr>
          <p:cNvPr id="244" name="Rounded Rectangle Rounded rectangle" descr="Rounded Rectangle Rounded rectangle"/>
          <p:cNvPicPr>
            <a:picLocks/>
          </p:cNvPicPr>
          <p:nvPr/>
        </p:nvPicPr>
        <p:blipFill>
          <a:blip r:embed="rId2"/>
          <a:stretch>
            <a:fillRect/>
          </a:stretch>
        </p:blipFill>
        <p:spPr>
          <a:xfrm>
            <a:off x="1138225" y="4306191"/>
            <a:ext cx="8249537" cy="7387496"/>
          </a:xfrm>
          <a:prstGeom prst="rect">
            <a:avLst/>
          </a:prstGeom>
        </p:spPr>
      </p:pic>
      <p:pic>
        <p:nvPicPr>
          <p:cNvPr id="246" name="Image" descr="Image"/>
          <p:cNvPicPr>
            <a:picLocks noChangeAspect="1"/>
          </p:cNvPicPr>
          <p:nvPr/>
        </p:nvPicPr>
        <p:blipFill>
          <a:blip r:embed="rId3"/>
          <a:stretch>
            <a:fillRect/>
          </a:stretch>
        </p:blipFill>
        <p:spPr>
          <a:xfrm>
            <a:off x="11616803" y="3254924"/>
            <a:ext cx="9630983" cy="10457411"/>
          </a:xfrm>
          <a:prstGeom prst="rect">
            <a:avLst/>
          </a:prstGeom>
          <a:ln w="12700">
            <a:miter lim="400000"/>
          </a:ln>
        </p:spPr>
      </p:pic>
      <p:sp>
        <p:nvSpPr>
          <p:cNvPr id="247" name="XGBoost Model"/>
          <p:cNvSpPr/>
          <p:nvPr/>
        </p:nvSpPr>
        <p:spPr>
          <a:xfrm>
            <a:off x="11820452" y="1849684"/>
            <a:ext cx="9099936" cy="965515"/>
          </a:xfrm>
          <a:prstGeom prst="roundRect">
            <a:avLst>
              <a:gd name="adj" fmla="val 50000"/>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r>
              <a:rPr sz="4400" dirty="0" err="1"/>
              <a:t>XGBoost</a:t>
            </a:r>
            <a:r>
              <a:rPr sz="4400" dirty="0"/>
              <a:t> Model</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pic>
        <p:nvPicPr>
          <p:cNvPr id="248" name="12023784-blue-ribbon-award-labeled-the-best-choice.jpg" descr="12023784-blue-ribbon-award-labeled-the-best-choice.jpg"/>
          <p:cNvPicPr>
            <a:picLocks noChangeAspect="1"/>
          </p:cNvPicPr>
          <p:nvPr/>
        </p:nvPicPr>
        <p:blipFill>
          <a:blip r:embed="rId4"/>
          <a:stretch>
            <a:fillRect/>
          </a:stretch>
        </p:blipFill>
        <p:spPr>
          <a:xfrm>
            <a:off x="20920388" y="1409959"/>
            <a:ext cx="3411467" cy="3411467"/>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Observations &amp; Retention Policies"/>
          <p:cNvSpPr txBox="1">
            <a:spLocks noGrp="1"/>
          </p:cNvSpPr>
          <p:nvPr>
            <p:ph type="title"/>
          </p:nvPr>
        </p:nvSpPr>
        <p:spPr>
          <a:xfrm>
            <a:off x="1206500" y="635431"/>
            <a:ext cx="21971000" cy="1207458"/>
          </a:xfrm>
          <a:prstGeom prst="rect">
            <a:avLst/>
          </a:prstGeom>
        </p:spPr>
        <p:txBody>
          <a:bodyPr>
            <a:normAutofit fontScale="90000"/>
          </a:bodyPr>
          <a:lstStyle>
            <a:lvl1pPr defTabSz="759459">
              <a:lnSpc>
                <a:spcPct val="100000"/>
              </a:lnSpc>
              <a:defRPr sz="8740" b="0" spc="0">
                <a:solidFill>
                  <a:srgbClr val="16AFFF"/>
                </a:solidFill>
                <a:latin typeface="DIN Condensed Bold"/>
                <a:ea typeface="DIN Condensed Bold"/>
                <a:cs typeface="DIN Condensed Bold"/>
                <a:sym typeface="DIN Condensed Bold"/>
              </a:defRPr>
            </a:lvl1pPr>
          </a:lstStyle>
          <a:p>
            <a:r>
              <a:rPr dirty="0"/>
              <a:t>Observations &amp; Retention Policies</a:t>
            </a:r>
          </a:p>
        </p:txBody>
      </p:sp>
      <p:sp>
        <p:nvSpPr>
          <p:cNvPr id="251" name="The graph shows the positive and negative correlation of all the variables (after feature selection) with churn (target variable) of the group of customers that are likely to churn."/>
          <p:cNvSpPr txBox="1">
            <a:spLocks noGrp="1"/>
          </p:cNvSpPr>
          <p:nvPr>
            <p:ph type="body" idx="13"/>
          </p:nvPr>
        </p:nvSpPr>
        <p:spPr>
          <a:xfrm>
            <a:off x="1206500" y="1959240"/>
            <a:ext cx="13223443" cy="180646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sz="3700" b="0"/>
            </a:pPr>
            <a:r>
              <a:t>The graph shows the </a:t>
            </a:r>
            <a:r>
              <a:rPr b="1"/>
              <a:t>positive</a:t>
            </a:r>
            <a:r>
              <a:t> and </a:t>
            </a:r>
            <a:r>
              <a:rPr b="1"/>
              <a:t>negative correlation</a:t>
            </a:r>
            <a:r>
              <a:t> of all the variables (after feature selection) with churn (target variable) of the group of customers that are likely to churn.</a:t>
            </a:r>
          </a:p>
        </p:txBody>
      </p:sp>
      <p:pic>
        <p:nvPicPr>
          <p:cNvPr id="252" name="Image" descr="Image"/>
          <p:cNvPicPr>
            <a:picLocks noChangeAspect="1"/>
          </p:cNvPicPr>
          <p:nvPr/>
        </p:nvPicPr>
        <p:blipFill>
          <a:blip r:embed="rId2"/>
          <a:stretch>
            <a:fillRect/>
          </a:stretch>
        </p:blipFill>
        <p:spPr>
          <a:xfrm>
            <a:off x="14692504" y="206051"/>
            <a:ext cx="9184103" cy="6794361"/>
          </a:xfrm>
          <a:prstGeom prst="rect">
            <a:avLst/>
          </a:prstGeom>
          <a:ln w="12700">
            <a:miter lim="400000"/>
          </a:ln>
        </p:spPr>
      </p:pic>
      <p:pic>
        <p:nvPicPr>
          <p:cNvPr id="253" name="Image" descr="Image"/>
          <p:cNvPicPr>
            <a:picLocks noChangeAspect="1"/>
          </p:cNvPicPr>
          <p:nvPr/>
        </p:nvPicPr>
        <p:blipFill>
          <a:blip r:embed="rId3"/>
          <a:stretch>
            <a:fillRect/>
          </a:stretch>
        </p:blipFill>
        <p:spPr>
          <a:xfrm>
            <a:off x="14598769" y="7234161"/>
            <a:ext cx="9371575" cy="6232662"/>
          </a:xfrm>
          <a:prstGeom prst="rect">
            <a:avLst/>
          </a:prstGeom>
          <a:ln w="12700">
            <a:miter lim="400000"/>
          </a:ln>
        </p:spPr>
      </p:pic>
      <p:grpSp>
        <p:nvGrpSpPr>
          <p:cNvPr id="256" name="Two_year contract reduces chances of churn…"/>
          <p:cNvGrpSpPr/>
          <p:nvPr/>
        </p:nvGrpSpPr>
        <p:grpSpPr>
          <a:xfrm>
            <a:off x="606217" y="3897381"/>
            <a:ext cx="13861273" cy="11918352"/>
            <a:chOff x="0" y="101600"/>
            <a:chExt cx="13861272" cy="9195837"/>
          </a:xfrm>
        </p:grpSpPr>
        <p:sp>
          <p:nvSpPr>
            <p:cNvPr id="255" name="Two_year contract reduces chances of churn…"/>
            <p:cNvSpPr/>
            <p:nvPr/>
          </p:nvSpPr>
          <p:spPr>
            <a:xfrm>
              <a:off x="101600" y="101600"/>
              <a:ext cx="13645372" cy="9195837"/>
            </a:xfrm>
            <a:prstGeom prst="roundRect">
              <a:avLst>
                <a:gd name="adj" fmla="val 15000"/>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marL="406400" indent="-406400" defTabSz="825500">
                <a:lnSpc>
                  <a:spcPct val="100000"/>
                </a:lnSpc>
                <a:spcBef>
                  <a:spcPts val="0"/>
                </a:spcBef>
                <a:buSzPct val="123000"/>
                <a:buChar char="•"/>
                <a:defRPr sz="3700">
                  <a:latin typeface="Helvetica Neue Medium"/>
                  <a:ea typeface="Helvetica Neue Medium"/>
                  <a:cs typeface="Helvetica Neue Medium"/>
                  <a:sym typeface="Helvetica Neue Medium"/>
                </a:defRPr>
              </a:pPr>
              <a:endParaRPr/>
            </a:p>
            <a:p>
              <a:pPr defTabSz="825500">
                <a:lnSpc>
                  <a:spcPct val="100000"/>
                </a:lnSpc>
                <a:spcBef>
                  <a:spcPts val="0"/>
                </a:spcBef>
                <a:defRPr sz="3700">
                  <a:latin typeface="Helvetica Neue Medium"/>
                  <a:ea typeface="Helvetica Neue Medium"/>
                  <a:cs typeface="Helvetica Neue Medium"/>
                  <a:sym typeface="Helvetica Neue Medium"/>
                </a:defRPr>
              </a:pPr>
              <a:endParaRPr/>
            </a:p>
            <a:p>
              <a:pPr marL="406400" indent="-406400" defTabSz="825500">
                <a:lnSpc>
                  <a:spcPct val="100000"/>
                </a:lnSpc>
                <a:spcBef>
                  <a:spcPts val="0"/>
                </a:spcBef>
                <a:buSzPct val="123000"/>
                <a:buChar char="•"/>
                <a:defRPr sz="3700">
                  <a:latin typeface="Helvetica Neue Medium"/>
                  <a:ea typeface="Helvetica Neue Medium"/>
                  <a:cs typeface="Helvetica Neue Medium"/>
                  <a:sym typeface="Helvetica Neue Medium"/>
                </a:defRPr>
              </a:pPr>
              <a:r>
                <a:rPr b="1">
                  <a:latin typeface="+mn-lt"/>
                  <a:ea typeface="+mn-ea"/>
                  <a:cs typeface="+mn-cs"/>
                  <a:sym typeface="Helvetica Neue"/>
                </a:rPr>
                <a:t>Two_year</a:t>
              </a:r>
              <a:r>
                <a:t> contract reduces chances of churn</a:t>
              </a:r>
            </a:p>
            <a:p>
              <a:pPr marL="406400" indent="-406400" defTabSz="825500">
                <a:lnSpc>
                  <a:spcPct val="100000"/>
                </a:lnSpc>
                <a:spcBef>
                  <a:spcPts val="0"/>
                </a:spcBef>
                <a:buSzPct val="123000"/>
                <a:buChar char="•"/>
                <a:defRPr sz="3700">
                  <a:latin typeface="Helvetica Neue Medium"/>
                  <a:ea typeface="Helvetica Neue Medium"/>
                  <a:cs typeface="Helvetica Neue Medium"/>
                  <a:sym typeface="Helvetica Neue Medium"/>
                </a:defRPr>
              </a:pPr>
              <a:endParaRPr/>
            </a:p>
            <a:p>
              <a:pPr marL="406400" indent="-406400" defTabSz="825500">
                <a:lnSpc>
                  <a:spcPct val="100000"/>
                </a:lnSpc>
                <a:spcBef>
                  <a:spcPts val="0"/>
                </a:spcBef>
                <a:buSzPct val="123000"/>
                <a:buChar char="•"/>
                <a:defRPr sz="3700">
                  <a:latin typeface="Helvetica Neue Medium"/>
                  <a:ea typeface="Helvetica Neue Medium"/>
                  <a:cs typeface="Helvetica Neue Medium"/>
                  <a:sym typeface="Helvetica Neue Medium"/>
                </a:defRPr>
              </a:pPr>
              <a:r>
                <a:t> </a:t>
              </a:r>
              <a:r>
                <a:rPr b="1">
                  <a:latin typeface="+mn-lt"/>
                  <a:ea typeface="+mn-ea"/>
                  <a:cs typeface="+mn-cs"/>
                  <a:sym typeface="Helvetica Neue"/>
                </a:rPr>
                <a:t>Two_year</a:t>
              </a:r>
              <a:r>
                <a:t> contract along with </a:t>
              </a:r>
              <a:r>
                <a:rPr b="1">
                  <a:latin typeface="+mn-lt"/>
                  <a:ea typeface="+mn-ea"/>
                  <a:cs typeface="+mn-cs"/>
                  <a:sym typeface="Helvetica Neue"/>
                </a:rPr>
                <a:t>tenure</a:t>
              </a:r>
              <a:r>
                <a:t> has the most negative relation with churn </a:t>
              </a:r>
            </a:p>
            <a:p>
              <a:pPr defTabSz="825500">
                <a:lnSpc>
                  <a:spcPct val="100000"/>
                </a:lnSpc>
                <a:spcBef>
                  <a:spcPts val="0"/>
                </a:spcBef>
                <a:defRPr sz="3700">
                  <a:latin typeface="Helvetica Neue Medium"/>
                  <a:ea typeface="Helvetica Neue Medium"/>
                  <a:cs typeface="Helvetica Neue Medium"/>
                  <a:sym typeface="Helvetica Neue Medium"/>
                </a:defRPr>
              </a:pPr>
              <a:endParaRPr/>
            </a:p>
            <a:p>
              <a:pPr marL="406400" indent="-406400" defTabSz="825500">
                <a:lnSpc>
                  <a:spcPct val="100000"/>
                </a:lnSpc>
                <a:spcBef>
                  <a:spcPts val="0"/>
                </a:spcBef>
                <a:buSzPct val="123000"/>
                <a:buChar char="•"/>
                <a:defRPr sz="3700">
                  <a:latin typeface="Helvetica Neue Medium"/>
                  <a:ea typeface="Helvetica Neue Medium"/>
                  <a:cs typeface="Helvetica Neue Medium"/>
                  <a:sym typeface="Helvetica Neue Medium"/>
                </a:defRPr>
              </a:pPr>
              <a:r>
                <a:t> </a:t>
              </a:r>
              <a:r>
                <a:rPr b="1">
                  <a:latin typeface="+mn-lt"/>
                  <a:ea typeface="+mn-ea"/>
                  <a:cs typeface="+mn-cs"/>
                  <a:sym typeface="Helvetica Neue"/>
                </a:rPr>
                <a:t>DSL Internet service</a:t>
              </a:r>
              <a:r>
                <a:t> is negatively correlated</a:t>
              </a:r>
            </a:p>
            <a:p>
              <a:pPr defTabSz="825500">
                <a:lnSpc>
                  <a:spcPct val="100000"/>
                </a:lnSpc>
                <a:spcBef>
                  <a:spcPts val="0"/>
                </a:spcBef>
                <a:defRPr sz="3700">
                  <a:latin typeface="Helvetica Neue Medium"/>
                  <a:ea typeface="Helvetica Neue Medium"/>
                  <a:cs typeface="Helvetica Neue Medium"/>
                  <a:sym typeface="Helvetica Neue Medium"/>
                </a:defRPr>
              </a:pPr>
              <a:endParaRPr/>
            </a:p>
            <a:p>
              <a:pPr marL="406400" indent="-406400" defTabSz="825500">
                <a:lnSpc>
                  <a:spcPct val="100000"/>
                </a:lnSpc>
                <a:spcBef>
                  <a:spcPts val="0"/>
                </a:spcBef>
                <a:buSzPct val="123000"/>
                <a:buChar char="•"/>
                <a:defRPr sz="3700">
                  <a:latin typeface="Helvetica Neue Medium"/>
                  <a:ea typeface="Helvetica Neue Medium"/>
                  <a:cs typeface="Helvetica Neue Medium"/>
                  <a:sym typeface="Helvetica Neue Medium"/>
                </a:defRPr>
              </a:pPr>
              <a:r>
                <a:t> </a:t>
              </a:r>
              <a:r>
                <a:rPr b="1">
                  <a:latin typeface="+mn-lt"/>
                  <a:ea typeface="+mn-ea"/>
                  <a:cs typeface="+mn-cs"/>
                  <a:sym typeface="Helvetica Neue"/>
                </a:rPr>
                <a:t>Total_charges</a:t>
              </a:r>
              <a:r>
                <a:t>, </a:t>
              </a:r>
              <a:r>
                <a:rPr b="1">
                  <a:latin typeface="+mn-lt"/>
                  <a:ea typeface="+mn-ea"/>
                  <a:cs typeface="+mn-cs"/>
                  <a:sym typeface="Helvetica Neue"/>
                </a:rPr>
                <a:t>monthly contracts</a:t>
              </a:r>
              <a:r>
                <a:t>, </a:t>
              </a:r>
              <a:r>
                <a:rPr b="1">
                  <a:latin typeface="+mn-lt"/>
                  <a:ea typeface="+mn-ea"/>
                  <a:cs typeface="+mn-cs"/>
                  <a:sym typeface="Helvetica Neue"/>
                </a:rPr>
                <a:t>fibre optics </a:t>
              </a:r>
              <a:r>
                <a:t>can lead to higher churn</a:t>
              </a:r>
            </a:p>
            <a:p>
              <a:pPr defTabSz="825500">
                <a:lnSpc>
                  <a:spcPct val="100000"/>
                </a:lnSpc>
                <a:spcBef>
                  <a:spcPts val="0"/>
                </a:spcBef>
                <a:defRPr sz="3700">
                  <a:latin typeface="Helvetica Neue Medium"/>
                  <a:ea typeface="Helvetica Neue Medium"/>
                  <a:cs typeface="Helvetica Neue Medium"/>
                  <a:sym typeface="Helvetica Neue Medium"/>
                </a:defRPr>
              </a:pPr>
              <a:endParaRPr/>
            </a:p>
            <a:p>
              <a:pPr marL="406400" indent="-406400" defTabSz="825500">
                <a:lnSpc>
                  <a:spcPct val="100000"/>
                </a:lnSpc>
                <a:spcBef>
                  <a:spcPts val="0"/>
                </a:spcBef>
                <a:buSzPct val="123000"/>
                <a:buChar char="•"/>
                <a:defRPr sz="3700">
                  <a:latin typeface="Helvetica Neue Medium"/>
                  <a:ea typeface="Helvetica Neue Medium"/>
                  <a:cs typeface="Helvetica Neue Medium"/>
                  <a:sym typeface="Helvetica Neue Medium"/>
                </a:defRPr>
              </a:pPr>
              <a:r>
                <a:t> </a:t>
              </a:r>
              <a:r>
                <a:rPr b="1">
                  <a:latin typeface="+mn-lt"/>
                  <a:ea typeface="+mn-ea"/>
                  <a:cs typeface="+mn-cs"/>
                  <a:sym typeface="Helvetica Neue"/>
                </a:rPr>
                <a:t>Monthly contracts</a:t>
              </a:r>
              <a:r>
                <a:t>,</a:t>
              </a:r>
              <a:r>
                <a:rPr b="1">
                  <a:latin typeface="+mn-lt"/>
                  <a:ea typeface="+mn-ea"/>
                  <a:cs typeface="+mn-cs"/>
                  <a:sym typeface="Helvetica Neue"/>
                </a:rPr>
                <a:t>TotalCharges</a:t>
              </a:r>
              <a:r>
                <a:t> and </a:t>
              </a:r>
              <a:r>
                <a:rPr b="1">
                  <a:latin typeface="+mn-lt"/>
                  <a:ea typeface="+mn-ea"/>
                  <a:cs typeface="+mn-cs"/>
                  <a:sym typeface="Helvetica Neue"/>
                </a:rPr>
                <a:t>tenure</a:t>
              </a:r>
              <a:r>
                <a:t> are the most important predictor variables to predict churn</a:t>
              </a:r>
            </a:p>
            <a:p>
              <a:pPr defTabSz="825500">
                <a:lnSpc>
                  <a:spcPct val="100000"/>
                </a:lnSpc>
                <a:spcBef>
                  <a:spcPts val="0"/>
                </a:spcBef>
                <a:defRPr sz="3200">
                  <a:latin typeface="Helvetica Neue Medium"/>
                  <a:ea typeface="Helvetica Neue Medium"/>
                  <a:cs typeface="Helvetica Neue Medium"/>
                  <a:sym typeface="Helvetica Neue Medium"/>
                </a:defRPr>
              </a:pPr>
              <a:endParaRPr/>
            </a:p>
            <a:p>
              <a:pPr defTabSz="825500">
                <a:lnSpc>
                  <a:spcPct val="100000"/>
                </a:lnSpc>
                <a:spcBef>
                  <a:spcPts val="0"/>
                </a:spcBef>
                <a:defRPr sz="3200">
                  <a:latin typeface="Helvetica Neue Medium"/>
                  <a:ea typeface="Helvetica Neue Medium"/>
                  <a:cs typeface="Helvetica Neue Medium"/>
                  <a:sym typeface="Helvetica Neue Medium"/>
                </a:defRPr>
              </a:pPr>
              <a:endParaRPr/>
            </a:p>
            <a:p>
              <a:pPr defTabSz="825500">
                <a:lnSpc>
                  <a:spcPct val="100000"/>
                </a:lnSpc>
                <a:spcBef>
                  <a:spcPts val="0"/>
                </a:spcBef>
                <a:defRPr sz="3200">
                  <a:latin typeface="Helvetica Neue Medium"/>
                  <a:ea typeface="Helvetica Neue Medium"/>
                  <a:cs typeface="Helvetica Neue Medium"/>
                  <a:sym typeface="Helvetica Neue Medium"/>
                </a:defRPr>
              </a:pPr>
              <a:endParaRPr/>
            </a:p>
            <a:p>
              <a:pPr defTabSz="825500">
                <a:lnSpc>
                  <a:spcPct val="100000"/>
                </a:lnSpc>
                <a:spcBef>
                  <a:spcPts val="0"/>
                </a:spcBef>
                <a:defRPr sz="3200">
                  <a:latin typeface="Helvetica Neue Medium"/>
                  <a:ea typeface="Helvetica Neue Medium"/>
                  <a:cs typeface="Helvetica Neue Medium"/>
                  <a:sym typeface="Helvetica Neue Medium"/>
                </a:defRPr>
              </a:pPr>
              <a:endParaRPr/>
            </a:p>
            <a:p>
              <a:pPr defTabSz="825500">
                <a:lnSpc>
                  <a:spcPct val="100000"/>
                </a:lnSpc>
                <a:spcBef>
                  <a:spcPts val="0"/>
                </a:spcBef>
                <a:defRPr sz="3200">
                  <a:latin typeface="Helvetica Neue Medium"/>
                  <a:ea typeface="Helvetica Neue Medium"/>
                  <a:cs typeface="Helvetica Neue Medium"/>
                  <a:sym typeface="Helvetica Neue Medium"/>
                </a:defRPr>
              </a:pPr>
              <a:endParaRPr/>
            </a:p>
            <a:p>
              <a:pPr defTabSz="825500">
                <a:lnSpc>
                  <a:spcPct val="100000"/>
                </a:lnSpc>
                <a:spcBef>
                  <a:spcPts val="0"/>
                </a:spcBef>
                <a:defRPr sz="3200">
                  <a:latin typeface="Helvetica Neue Medium"/>
                  <a:ea typeface="Helvetica Neue Medium"/>
                  <a:cs typeface="Helvetica Neue Medium"/>
                  <a:sym typeface="Helvetica Neue Medium"/>
                </a:defRPr>
              </a:pPr>
              <a:endParaRPr/>
            </a:p>
          </p:txBody>
        </p:sp>
        <p:pic>
          <p:nvPicPr>
            <p:cNvPr id="254" name="Two_year contract reduces chances of churn… Two_year contract reduces chances of churn Two_year contract along with tenure has the most negative relation with churn  DSL Internet service is negatively correlated Total_charges, monthly contracts, fibre op" descr="Two_year contract reduces chances of churn… Two_year contract reduces chances of churn Two_year contract along with tenure has the most negative relation with churn  DSL Internet service is negatively correlated Total_charges, monthly contracts, fibre optics can lead to higher churn Monthly contracts,TotalCharges and tenure are the most important predictor variables to predict churn"/>
            <p:cNvPicPr>
              <a:picLocks/>
            </p:cNvPicPr>
            <p:nvPr/>
          </p:nvPicPr>
          <p:blipFill>
            <a:blip r:embed="rId4"/>
            <a:stretch>
              <a:fillRect/>
            </a:stretch>
          </p:blipFill>
          <p:spPr>
            <a:xfrm>
              <a:off x="0" y="1045333"/>
              <a:ext cx="13861272" cy="6829633"/>
            </a:xfrm>
            <a:prstGeom prst="rect">
              <a:avLst/>
            </a:prstGeom>
            <a:effectLst/>
          </p:spPr>
        </p:pic>
      </p:grpSp>
      <p:sp>
        <p:nvSpPr>
          <p:cNvPr id="257" name="Policies guidelines"/>
          <p:cNvSpPr txBox="1"/>
          <p:nvPr/>
        </p:nvSpPr>
        <p:spPr>
          <a:xfrm>
            <a:off x="3011943" y="4155000"/>
            <a:ext cx="9184104" cy="965516"/>
          </a:xfrm>
          <a:prstGeom prst="rect">
            <a:avLst/>
          </a:prstGeom>
          <a:solidFill>
            <a:srgbClr val="1FBF8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defTabSz="825500">
              <a:lnSpc>
                <a:spcPct val="100000"/>
              </a:lnSpc>
              <a:spcBef>
                <a:spcPts val="0"/>
              </a:spcBef>
              <a:defRPr sz="5000">
                <a:solidFill>
                  <a:srgbClr val="FFFFFF"/>
                </a:solidFill>
                <a:latin typeface="Helvetica Neue Medium"/>
                <a:ea typeface="Helvetica Neue Medium"/>
                <a:cs typeface="Helvetica Neue Medium"/>
                <a:sym typeface="Helvetica Neue Medium"/>
              </a:defRPr>
            </a:lvl1pPr>
          </a:lstStyle>
          <a:p>
            <a:r>
              <a:t>Policies guidelines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Future Scope.."/>
          <p:cNvSpPr txBox="1">
            <a:spLocks noGrp="1"/>
          </p:cNvSpPr>
          <p:nvPr>
            <p:ph type="body" sz="quarter" idx="1"/>
          </p:nvPr>
        </p:nvSpPr>
        <p:spPr>
          <a:xfrm>
            <a:off x="637070" y="622629"/>
            <a:ext cx="22905408" cy="1344289"/>
          </a:xfrm>
          <a:prstGeom prst="rect">
            <a:avLst/>
          </a:prstGeom>
        </p:spPr>
        <p:txBody>
          <a:bodyPr>
            <a:normAutofit fontScale="92500" lnSpcReduction="10000"/>
          </a:bodyPr>
          <a:lstStyle>
            <a:lvl1pPr marL="0" indent="0" defTabSz="767715">
              <a:lnSpc>
                <a:spcPct val="100000"/>
              </a:lnSpc>
              <a:defRPr sz="9672" spc="0">
                <a:solidFill>
                  <a:srgbClr val="16AFFF"/>
                </a:solidFill>
                <a:latin typeface="DIN Condensed Bold"/>
                <a:ea typeface="DIN Condensed Bold"/>
                <a:cs typeface="DIN Condensed Bold"/>
                <a:sym typeface="DIN Condensed Bold"/>
              </a:defRPr>
            </a:lvl1pPr>
          </a:lstStyle>
          <a:p>
            <a:r>
              <a:rPr dirty="0"/>
              <a:t>Future Scope..</a:t>
            </a:r>
          </a:p>
        </p:txBody>
      </p:sp>
      <p:sp>
        <p:nvSpPr>
          <p:cNvPr id="260" name="Dataset: Including features that portrays customer usage details such as, calling minutes (nationally/ internationally), Data usage, text usage etc.  will help in building more efficient model.…"/>
          <p:cNvSpPr/>
          <p:nvPr/>
        </p:nvSpPr>
        <p:spPr>
          <a:xfrm>
            <a:off x="419671" y="2377954"/>
            <a:ext cx="22534041" cy="8437371"/>
          </a:xfrm>
          <a:prstGeom prst="roundRect">
            <a:avLst>
              <a:gd name="adj" fmla="val 18205"/>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marL="685800" indent="-685800" defTabSz="457200">
              <a:lnSpc>
                <a:spcPct val="100000"/>
              </a:lnSpc>
              <a:spcBef>
                <a:spcPts val="0"/>
              </a:spcBef>
              <a:buSzPct val="123000"/>
              <a:buChar char="•"/>
              <a:defRPr sz="4400">
                <a:solidFill>
                  <a:srgbClr val="000000">
                    <a:alpha val="90196"/>
                  </a:srgbClr>
                </a:solidFill>
              </a:defRPr>
            </a:pPr>
            <a:r>
              <a:rPr b="1"/>
              <a:t>Dataset:</a:t>
            </a:r>
            <a:r>
              <a:t> Including features that portrays customer usage details such as, calling minutes (nationally/ internationally), Data usage, text usage etc.  will help in building more efficient model.</a:t>
            </a:r>
          </a:p>
          <a:p>
            <a:pPr marL="685800" indent="-685800" defTabSz="457200">
              <a:lnSpc>
                <a:spcPct val="100000"/>
              </a:lnSpc>
              <a:spcBef>
                <a:spcPts val="0"/>
              </a:spcBef>
              <a:buSzPct val="123000"/>
              <a:buChar char="•"/>
              <a:defRPr sz="4400">
                <a:solidFill>
                  <a:srgbClr val="000000">
                    <a:alpha val="90196"/>
                  </a:srgbClr>
                </a:solidFill>
              </a:defRPr>
            </a:pPr>
            <a:endParaRPr/>
          </a:p>
          <a:p>
            <a:pPr marL="685800" indent="-685800" defTabSz="457200">
              <a:lnSpc>
                <a:spcPct val="100000"/>
              </a:lnSpc>
              <a:spcBef>
                <a:spcPts val="0"/>
              </a:spcBef>
              <a:buSzPct val="123000"/>
              <a:buChar char="•"/>
              <a:defRPr sz="4400">
                <a:solidFill>
                  <a:srgbClr val="000000">
                    <a:alpha val="90196"/>
                  </a:srgbClr>
                </a:solidFill>
              </a:defRPr>
            </a:pPr>
            <a:r>
              <a:t>Implementing </a:t>
            </a:r>
            <a:r>
              <a:rPr b="1"/>
              <a:t>Artificial Neural Networks</a:t>
            </a:r>
            <a:r>
              <a:t> will improve the prediction. Using hybrid neural network models to predict churn. </a:t>
            </a:r>
          </a:p>
          <a:p>
            <a:pPr defTabSz="457200">
              <a:lnSpc>
                <a:spcPct val="100000"/>
              </a:lnSpc>
              <a:spcBef>
                <a:spcPts val="0"/>
              </a:spcBef>
              <a:defRPr sz="4400">
                <a:solidFill>
                  <a:srgbClr val="000000">
                    <a:alpha val="90196"/>
                  </a:srgbClr>
                </a:solidFill>
              </a:defRPr>
            </a:pPr>
            <a:endParaRPr/>
          </a:p>
          <a:p>
            <a:pPr lvl="1" defTabSz="457200">
              <a:lnSpc>
                <a:spcPct val="100000"/>
              </a:lnSpc>
              <a:spcBef>
                <a:spcPts val="0"/>
              </a:spcBef>
              <a:defRPr sz="4400">
                <a:solidFill>
                  <a:srgbClr val="000000">
                    <a:alpha val="90196"/>
                  </a:srgbClr>
                </a:solidFill>
              </a:defRPr>
            </a:pPr>
            <a:r>
              <a:rPr b="1"/>
              <a:t>In conclusion,</a:t>
            </a:r>
            <a:r>
              <a:t> Experimenting more with Deep Neural Networks on a large dataset will be an efficient way to predict churn.</a:t>
            </a:r>
          </a:p>
        </p:txBody>
      </p:sp>
      <p:pic>
        <p:nvPicPr>
          <p:cNvPr id="261" name="Unknown.jpg" descr="Unknown.jpg"/>
          <p:cNvPicPr>
            <a:picLocks noChangeAspect="1"/>
          </p:cNvPicPr>
          <p:nvPr/>
        </p:nvPicPr>
        <p:blipFill>
          <a:blip r:embed="rId2"/>
          <a:stretch>
            <a:fillRect/>
          </a:stretch>
        </p:blipFill>
        <p:spPr>
          <a:xfrm>
            <a:off x="17460303" y="364059"/>
            <a:ext cx="5891482" cy="294574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7F436-8C84-E244-9239-760C0A96DE03}"/>
              </a:ext>
            </a:extLst>
          </p:cNvPr>
          <p:cNvSpPr>
            <a:spLocks noGrp="1"/>
          </p:cNvSpPr>
          <p:nvPr>
            <p:ph type="body" sz="quarter" idx="13"/>
          </p:nvPr>
        </p:nvSpPr>
        <p:spPr>
          <a:xfrm>
            <a:off x="600075" y="600074"/>
            <a:ext cx="22577425" cy="1314451"/>
          </a:xfrm>
        </p:spPr>
        <p:txBody>
          <a:bodyPr>
            <a:normAutofit/>
          </a:bodyPr>
          <a:lstStyle/>
          <a:p>
            <a:pPr defTabSz="767715">
              <a:lnSpc>
                <a:spcPct val="90000"/>
              </a:lnSpc>
            </a:pPr>
            <a:r>
              <a:rPr lang="en-IN" sz="8900" b="0" dirty="0">
                <a:solidFill>
                  <a:srgbClr val="16AFFF"/>
                </a:solidFill>
                <a:latin typeface="DIN Condensed Bold"/>
                <a:sym typeface="DIN Condensed Bold"/>
              </a:rPr>
              <a:t>Project Code..</a:t>
            </a:r>
          </a:p>
        </p:txBody>
      </p:sp>
      <p:sp>
        <p:nvSpPr>
          <p:cNvPr id="4" name="Text Placeholder 3">
            <a:extLst>
              <a:ext uri="{FF2B5EF4-FFF2-40B4-BE49-F238E27FC236}">
                <a16:creationId xmlns:a16="http://schemas.microsoft.com/office/drawing/2014/main" id="{76ED7B42-2018-4740-8A82-05D7B7AF5675}"/>
              </a:ext>
            </a:extLst>
          </p:cNvPr>
          <p:cNvSpPr>
            <a:spLocks noGrp="1"/>
          </p:cNvSpPr>
          <p:nvPr>
            <p:ph type="body" idx="1"/>
          </p:nvPr>
        </p:nvSpPr>
        <p:spPr>
          <a:xfrm>
            <a:off x="1206500" y="4029075"/>
            <a:ext cx="21024850" cy="9086850"/>
          </a:xfrm>
        </p:spPr>
        <p:txBody>
          <a:bodyPr>
            <a:normAutofit/>
          </a:bodyPr>
          <a:lstStyle/>
          <a:p>
            <a:r>
              <a:rPr lang="en-US" sz="4000" b="1" dirty="0"/>
              <a:t>Working Environment: </a:t>
            </a:r>
            <a:r>
              <a:rPr lang="en-US" sz="4000" dirty="0"/>
              <a:t>The below file is best fit for </a:t>
            </a:r>
            <a:r>
              <a:rPr lang="en-US" sz="4000" dirty="0">
                <a:highlight>
                  <a:srgbClr val="FFFF00"/>
                </a:highlight>
              </a:rPr>
              <a:t>Jupyter Notebook</a:t>
            </a:r>
            <a:r>
              <a:rPr lang="en-US" sz="4000" dirty="0"/>
              <a:t> IDE</a:t>
            </a:r>
          </a:p>
          <a:p>
            <a:pPr marL="685800" indent="-685800">
              <a:buFont typeface="Arial" panose="020B0604020202020204" pitchFamily="34" charset="0"/>
              <a:buChar char="•"/>
            </a:pPr>
            <a:r>
              <a:rPr lang="en-US" sz="4000" dirty="0"/>
              <a:t>The project includes:</a:t>
            </a:r>
          </a:p>
          <a:p>
            <a:pPr marL="571500" indent="-571500">
              <a:buFont typeface="Wingdings" pitchFamily="2" charset="2"/>
              <a:buChar char="q"/>
            </a:pPr>
            <a:r>
              <a:rPr lang="en-US" sz="3600" dirty="0"/>
              <a:t> Readme file – readme.txt</a:t>
            </a:r>
          </a:p>
          <a:p>
            <a:pPr marL="571500" indent="-571500">
              <a:buFont typeface="Wingdings" pitchFamily="2" charset="2"/>
              <a:buChar char="q"/>
            </a:pPr>
            <a:r>
              <a:rPr lang="en-US" sz="3600" dirty="0"/>
              <a:t>Python code file – </a:t>
            </a:r>
            <a:r>
              <a:rPr lang="en-US" sz="3600" dirty="0" err="1"/>
              <a:t>code.ipynb</a:t>
            </a:r>
            <a:endParaRPr lang="en-US" sz="3600" dirty="0"/>
          </a:p>
          <a:p>
            <a:pPr marL="571500" indent="-571500">
              <a:buFont typeface="Wingdings" pitchFamily="2" charset="2"/>
              <a:buChar char="q"/>
            </a:pPr>
            <a:r>
              <a:rPr lang="en-US" sz="3600" dirty="0"/>
              <a:t>Presentation – </a:t>
            </a:r>
            <a:r>
              <a:rPr lang="en-US" sz="3600" dirty="0" err="1"/>
              <a:t>Presentation.ppt</a:t>
            </a:r>
            <a:r>
              <a:rPr lang="en-US" sz="3600" dirty="0"/>
              <a:t>  </a:t>
            </a:r>
          </a:p>
          <a:p>
            <a:pPr marL="571500" indent="-571500">
              <a:buFont typeface="Wingdings" pitchFamily="2" charset="2"/>
              <a:buChar char="q"/>
            </a:pPr>
            <a:endParaRPr lang="en-US" sz="3600" dirty="0"/>
          </a:p>
          <a:p>
            <a:r>
              <a:rPr lang="en-US" sz="3600" dirty="0"/>
              <a:t>Link : </a:t>
            </a:r>
            <a:r>
              <a:rPr lang="en-US" sz="3600" dirty="0">
                <a:hlinkClick r:id="rId2"/>
              </a:rPr>
              <a:t>https://github.com/PoojaTyagi-AI/Masters_Project.git</a:t>
            </a:r>
            <a:endParaRPr lang="en-US" sz="3600" dirty="0"/>
          </a:p>
          <a:p>
            <a:endParaRPr lang="en-US" sz="3600" dirty="0"/>
          </a:p>
          <a:p>
            <a:endParaRPr lang="en-US" sz="3600" dirty="0"/>
          </a:p>
        </p:txBody>
      </p:sp>
      <p:sp>
        <p:nvSpPr>
          <p:cNvPr id="9" name="XGBoost Model">
            <a:extLst>
              <a:ext uri="{FF2B5EF4-FFF2-40B4-BE49-F238E27FC236}">
                <a16:creationId xmlns:a16="http://schemas.microsoft.com/office/drawing/2014/main" id="{E19DA159-27BD-2E45-9369-A719F6AD906F}"/>
              </a:ext>
            </a:extLst>
          </p:cNvPr>
          <p:cNvSpPr/>
          <p:nvPr/>
        </p:nvSpPr>
        <p:spPr>
          <a:xfrm>
            <a:off x="1006475" y="2489042"/>
            <a:ext cx="9099936" cy="965515"/>
          </a:xfrm>
          <a:prstGeom prst="roundRect">
            <a:avLst>
              <a:gd name="adj" fmla="val 50000"/>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r>
              <a:rPr lang="en-US" sz="4400" dirty="0"/>
              <a:t>Implementation Instructions</a:t>
            </a:r>
            <a:endParaRPr lang="en-IN" sz="4400" dirty="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lang="en-IN" dirty="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lang="en-US" dirty="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Tree>
    <p:extLst>
      <p:ext uri="{BB962C8B-B14F-4D97-AF65-F5344CB8AC3E}">
        <p14:creationId xmlns:p14="http://schemas.microsoft.com/office/powerpoint/2010/main" val="24902158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Background"/>
          <p:cNvSpPr txBox="1">
            <a:spLocks noGrp="1"/>
          </p:cNvSpPr>
          <p:nvPr>
            <p:ph type="ctrTitle"/>
          </p:nvPr>
        </p:nvSpPr>
        <p:spPr>
          <a:xfrm>
            <a:off x="1206496" y="1166003"/>
            <a:ext cx="21971004" cy="1320283"/>
          </a:xfrm>
          <a:prstGeom prst="rect">
            <a:avLst/>
          </a:prstGeom>
        </p:spPr>
        <p:txBody>
          <a:bodyPr>
            <a:normAutofit fontScale="90000"/>
          </a:bodyPr>
          <a:lstStyle>
            <a:lvl1pPr defTabSz="825500">
              <a:lnSpc>
                <a:spcPct val="100000"/>
              </a:lnSpc>
              <a:defRPr sz="9500" b="0" spc="0">
                <a:solidFill>
                  <a:srgbClr val="16AFFF"/>
                </a:solidFill>
                <a:latin typeface="DIN Condensed Bold"/>
                <a:ea typeface="DIN Condensed Bold"/>
                <a:cs typeface="DIN Condensed Bold"/>
                <a:sym typeface="DIN Condensed Bold"/>
              </a:defRPr>
            </a:lvl1pPr>
          </a:lstStyle>
          <a:p>
            <a:r>
              <a:t>Background</a:t>
            </a:r>
          </a:p>
        </p:txBody>
      </p:sp>
      <p:sp>
        <p:nvSpPr>
          <p:cNvPr id="161" name="Professional experience of  2 years in Industry…"/>
          <p:cNvSpPr txBox="1">
            <a:spLocks noGrp="1"/>
          </p:cNvSpPr>
          <p:nvPr>
            <p:ph type="subTitle" idx="1"/>
          </p:nvPr>
        </p:nvSpPr>
        <p:spPr>
          <a:xfrm>
            <a:off x="1201342" y="3004544"/>
            <a:ext cx="21971001" cy="9240979"/>
          </a:xfrm>
          <a:prstGeom prst="rect">
            <a:avLst/>
          </a:prstGeom>
        </p:spPr>
        <p:txBody>
          <a:bodyPr/>
          <a:lstStyle/>
          <a:p>
            <a:pPr marL="635000" indent="-635000">
              <a:buSzPct val="123000"/>
              <a:buChar char="•"/>
              <a:defRPr sz="5000" b="0"/>
            </a:pPr>
            <a:r>
              <a:t>Professional experience of  2 years in Industry</a:t>
            </a:r>
          </a:p>
          <a:p>
            <a:pPr marL="635000" indent="-635000">
              <a:buSzPct val="123000"/>
              <a:buChar char="•"/>
              <a:defRPr sz="5000" b="0"/>
            </a:pPr>
            <a:endParaRPr/>
          </a:p>
          <a:p>
            <a:pPr marL="635000" indent="-635000">
              <a:buSzPct val="123000"/>
              <a:buChar char="•"/>
              <a:defRPr sz="5000" b="0"/>
            </a:pPr>
            <a:r>
              <a:t>Masters graduate in Artificial intelligence at CIT (2018-19)</a:t>
            </a:r>
          </a:p>
          <a:p>
            <a:pPr marL="635000" indent="-635000">
              <a:buSzPct val="123000"/>
              <a:buChar char="•"/>
              <a:defRPr sz="5000" b="0"/>
            </a:pPr>
            <a:endParaRPr/>
          </a:p>
          <a:p>
            <a:pPr marL="635000" indent="-635000">
              <a:buSzPct val="123000"/>
              <a:buChar char="•"/>
              <a:defRPr sz="5000" b="0"/>
            </a:pPr>
            <a:r>
              <a:t>Bachelors graduate in Computer Science and Engineering at Dr. APJ Abdul Kalam Technical University (2013-17)</a:t>
            </a:r>
          </a:p>
          <a:p>
            <a:pPr marL="635000" indent="-635000">
              <a:buSzPct val="123000"/>
              <a:buChar char="•"/>
              <a:defRPr sz="5000" b="0"/>
            </a:pPr>
            <a:endParaRPr/>
          </a:p>
          <a:p>
            <a:pPr marL="635000" indent="-635000">
              <a:buSzPct val="123000"/>
              <a:buChar char="•"/>
              <a:defRPr sz="5000" b="0"/>
            </a:pPr>
            <a:r>
              <a:t>Customer Churn Analysis: Prediction &amp; Retention (</a:t>
            </a:r>
            <a:r>
              <a:rPr u="sng"/>
              <a:t>Master’s Dissertation</a:t>
            </a:r>
            <a:r>
              <a:t>)</a:t>
            </a:r>
          </a:p>
        </p:txBody>
      </p:sp>
      <p:pic>
        <p:nvPicPr>
          <p:cNvPr id="162" name="704-400x300_4757.jpg" descr="704-400x300_4757.jpg"/>
          <p:cNvPicPr>
            <a:picLocks noChangeAspect="1"/>
          </p:cNvPicPr>
          <p:nvPr/>
        </p:nvPicPr>
        <p:blipFill>
          <a:blip r:embed="rId2"/>
          <a:stretch>
            <a:fillRect/>
          </a:stretch>
        </p:blipFill>
        <p:spPr>
          <a:xfrm>
            <a:off x="17975195" y="277669"/>
            <a:ext cx="5409518" cy="309695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Why this topic?"/>
          <p:cNvSpPr txBox="1">
            <a:spLocks noGrp="1"/>
          </p:cNvSpPr>
          <p:nvPr>
            <p:ph type="title"/>
          </p:nvPr>
        </p:nvSpPr>
        <p:spPr>
          <a:xfrm>
            <a:off x="744289" y="677765"/>
            <a:ext cx="22433211" cy="1540293"/>
          </a:xfrm>
          <a:prstGeom prst="rect">
            <a:avLst/>
          </a:prstGeom>
        </p:spPr>
        <p:txBody>
          <a:bodyPr>
            <a:normAutofit fontScale="90000"/>
          </a:bodyPr>
          <a:lstStyle>
            <a:lvl1pPr defTabSz="825500">
              <a:lnSpc>
                <a:spcPct val="100000"/>
              </a:lnSpc>
              <a:defRPr sz="9500" b="0" spc="0">
                <a:solidFill>
                  <a:srgbClr val="16AFFF"/>
                </a:solidFill>
                <a:latin typeface="DIN Condensed Bold"/>
                <a:ea typeface="DIN Condensed Bold"/>
                <a:cs typeface="DIN Condensed Bold"/>
                <a:sym typeface="DIN Condensed Bold"/>
              </a:defRPr>
            </a:lvl1pPr>
          </a:lstStyle>
          <a:p>
            <a:r>
              <a:t>Why this topic?</a:t>
            </a:r>
          </a:p>
        </p:txBody>
      </p:sp>
      <p:sp>
        <p:nvSpPr>
          <p:cNvPr id="165" name="In the competitive world of telecommunication carriers, customer retention is key…"/>
          <p:cNvSpPr txBox="1">
            <a:spLocks noGrp="1"/>
          </p:cNvSpPr>
          <p:nvPr>
            <p:ph type="body" idx="1"/>
          </p:nvPr>
        </p:nvSpPr>
        <p:spPr>
          <a:xfrm>
            <a:off x="1206500" y="3092221"/>
            <a:ext cx="21971000" cy="9439941"/>
          </a:xfrm>
          <a:prstGeom prst="rect">
            <a:avLst/>
          </a:prstGeom>
        </p:spPr>
        <p:txBody>
          <a:bodyPr/>
          <a:lstStyle/>
          <a:p>
            <a:pPr marL="513080" indent="-513080" defTabSz="457200">
              <a:lnSpc>
                <a:spcPct val="100000"/>
              </a:lnSpc>
              <a:spcBef>
                <a:spcPts val="0"/>
              </a:spcBef>
              <a:defRPr sz="4040">
                <a:latin typeface="Helvetica"/>
                <a:ea typeface="Helvetica"/>
                <a:cs typeface="Helvetica"/>
                <a:sym typeface="Helvetica"/>
              </a:defRPr>
            </a:pPr>
            <a:r>
              <a:t>In the competitive world of telecommunication carriers, customer retention is key</a:t>
            </a:r>
          </a:p>
          <a:p>
            <a:pPr marL="0" indent="0" defTabSz="457200">
              <a:lnSpc>
                <a:spcPct val="100000"/>
              </a:lnSpc>
              <a:spcBef>
                <a:spcPts val="0"/>
              </a:spcBef>
              <a:buSzTx/>
              <a:buNone/>
              <a:defRPr sz="4040">
                <a:solidFill>
                  <a:srgbClr val="212529"/>
                </a:solidFill>
                <a:latin typeface="Helvetica"/>
                <a:ea typeface="Helvetica"/>
                <a:cs typeface="Helvetica"/>
                <a:sym typeface="Helvetica"/>
              </a:defRPr>
            </a:pPr>
            <a:endParaRPr/>
          </a:p>
          <a:p>
            <a:pPr marL="513080" indent="-513080" defTabSz="457200">
              <a:lnSpc>
                <a:spcPct val="100000"/>
              </a:lnSpc>
              <a:spcBef>
                <a:spcPts val="0"/>
              </a:spcBef>
              <a:defRPr sz="4040">
                <a:latin typeface="Helvetica"/>
                <a:ea typeface="Helvetica"/>
                <a:cs typeface="Helvetica"/>
                <a:sym typeface="Helvetica"/>
              </a:defRPr>
            </a:pPr>
            <a:r>
              <a:t>Acquiring new customers can cost up to 25 times more than retaining existing customers.</a:t>
            </a:r>
          </a:p>
          <a:p>
            <a:pPr marL="513080" indent="-513080" defTabSz="457200">
              <a:lnSpc>
                <a:spcPct val="100000"/>
              </a:lnSpc>
              <a:spcBef>
                <a:spcPts val="0"/>
              </a:spcBef>
              <a:defRPr sz="4040">
                <a:solidFill>
                  <a:srgbClr val="212529"/>
                </a:solidFill>
                <a:latin typeface="Helvetica"/>
                <a:ea typeface="Helvetica"/>
                <a:cs typeface="Helvetica"/>
                <a:sym typeface="Helvetica"/>
              </a:defRPr>
            </a:pPr>
            <a:endParaRPr/>
          </a:p>
          <a:p>
            <a:pPr marL="487680" indent="-487680" defTabSz="457200">
              <a:lnSpc>
                <a:spcPct val="100000"/>
              </a:lnSpc>
              <a:spcBef>
                <a:spcPts val="0"/>
              </a:spcBef>
              <a:defRPr sz="3840">
                <a:latin typeface="Helvetica"/>
                <a:ea typeface="Helvetica"/>
                <a:cs typeface="Helvetica"/>
                <a:sym typeface="Helvetica"/>
              </a:defRPr>
            </a:pPr>
            <a:r>
              <a:t>80% of the company profit may come from  just 20% of existing customers.</a:t>
            </a:r>
          </a:p>
          <a:p>
            <a:pPr marL="508000" indent="-508000" defTabSz="457200">
              <a:lnSpc>
                <a:spcPct val="100000"/>
              </a:lnSpc>
              <a:spcBef>
                <a:spcPts val="0"/>
              </a:spcBef>
              <a:defRPr sz="4000">
                <a:latin typeface="Helvetica"/>
                <a:ea typeface="Helvetica"/>
                <a:cs typeface="Helvetica"/>
                <a:sym typeface="Helvetica"/>
              </a:defRPr>
            </a:pPr>
            <a:endParaRPr/>
          </a:p>
          <a:p>
            <a:pPr marL="495300" indent="-495300" defTabSz="457200">
              <a:lnSpc>
                <a:spcPct val="100000"/>
              </a:lnSpc>
              <a:spcBef>
                <a:spcPts val="0"/>
              </a:spcBef>
              <a:defRPr sz="4000">
                <a:latin typeface="Helvetica"/>
                <a:ea typeface="Helvetica"/>
                <a:cs typeface="Helvetica"/>
                <a:sym typeface="Helvetica"/>
              </a:defRPr>
            </a:pPr>
            <a:r>
              <a:rPr sz="3900"/>
              <a:t>Churn rates are often used to indicate the strength of a company’s customer service division and its overall growth prospects. Lower churn rates suggest a company is, or will be, in a better or stronger competitive state</a:t>
            </a:r>
            <a:r>
              <a:t>.</a:t>
            </a:r>
          </a:p>
          <a:p>
            <a:pPr marL="508000" indent="-508000" defTabSz="457200">
              <a:lnSpc>
                <a:spcPct val="100000"/>
              </a:lnSpc>
              <a:spcBef>
                <a:spcPts val="0"/>
              </a:spcBef>
              <a:defRPr sz="4000">
                <a:latin typeface="Helvetica"/>
                <a:ea typeface="Helvetica"/>
                <a:cs typeface="Helvetica"/>
                <a:sym typeface="Helvetica"/>
              </a:defRPr>
            </a:pPr>
            <a:endParaRPr/>
          </a:p>
          <a:p>
            <a:pPr marL="508000" indent="-508000" defTabSz="457200">
              <a:lnSpc>
                <a:spcPct val="100000"/>
              </a:lnSpc>
              <a:spcBef>
                <a:spcPts val="0"/>
              </a:spcBef>
              <a:defRPr sz="4000">
                <a:latin typeface="Helvetica"/>
                <a:ea typeface="Helvetica"/>
                <a:cs typeface="Helvetica"/>
                <a:sym typeface="Helvetica"/>
              </a:defRPr>
            </a:pPr>
            <a:r>
              <a:t>This project deals with churn analysis to strategise retention policies to reduce churn rates.</a:t>
            </a:r>
          </a:p>
        </p:txBody>
      </p:sp>
      <p:pic>
        <p:nvPicPr>
          <p:cNvPr id="166" name="Screenshot 2020-05-28 at 12.02.55 AM.png" descr="Screenshot 2020-05-28 at 12.02.55 AM.png"/>
          <p:cNvPicPr>
            <a:picLocks noChangeAspect="1"/>
          </p:cNvPicPr>
          <p:nvPr/>
        </p:nvPicPr>
        <p:blipFill>
          <a:blip r:embed="rId2"/>
          <a:stretch>
            <a:fillRect/>
          </a:stretch>
        </p:blipFill>
        <p:spPr>
          <a:xfrm>
            <a:off x="20097312" y="450850"/>
            <a:ext cx="4104266" cy="3684852"/>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AIM:…"/>
          <p:cNvSpPr txBox="1">
            <a:spLocks noGrp="1"/>
          </p:cNvSpPr>
          <p:nvPr>
            <p:ph type="body" idx="13"/>
          </p:nvPr>
        </p:nvSpPr>
        <p:spPr>
          <a:xfrm>
            <a:off x="1201340" y="2673506"/>
            <a:ext cx="21971003" cy="102195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defTabSz="709930">
              <a:defRPr sz="3784"/>
            </a:pPr>
            <a:r>
              <a:t>AIM:</a:t>
            </a:r>
          </a:p>
          <a:p>
            <a:pPr defTabSz="709930">
              <a:defRPr sz="3096" b="0"/>
            </a:pPr>
            <a:endParaRPr/>
          </a:p>
          <a:p>
            <a:pPr defTabSz="709930">
              <a:defRPr sz="3612" b="0"/>
            </a:pPr>
            <a:r>
              <a:t>To explore Predictive Technology to forecast Telco customers who are likely to churn, targeting them and, creating policies to retain them. Logistic Regression, Random Forests and XGBoost are three important techniques that are applied. </a:t>
            </a:r>
          </a:p>
          <a:p>
            <a:pPr defTabSz="709930">
              <a:defRPr sz="3096" b="0"/>
            </a:pPr>
            <a:endParaRPr/>
          </a:p>
          <a:p>
            <a:pPr defTabSz="709930">
              <a:defRPr sz="3612"/>
            </a:pPr>
            <a:r>
              <a:t>OBJECTIVES:</a:t>
            </a:r>
          </a:p>
          <a:p>
            <a:pPr defTabSz="709930">
              <a:defRPr sz="3096"/>
            </a:pPr>
            <a:endParaRPr/>
          </a:p>
          <a:p>
            <a:pPr marL="436880" indent="-436880" defTabSz="305815">
              <a:buSzPct val="123000"/>
              <a:buChar char="•"/>
              <a:defRPr sz="3612" b="0"/>
            </a:pPr>
            <a:r>
              <a:rPr b="1"/>
              <a:t>Business Challenge:</a:t>
            </a:r>
            <a:r>
              <a:t> This initial phase of Project focuses on understanding the requirements from a business perspective, and then converting this knowledge into a Predictive modelling problem definition</a:t>
            </a:r>
          </a:p>
          <a:p>
            <a:pPr marL="436880" indent="-436880" defTabSz="305815">
              <a:buSzPct val="123000"/>
              <a:buChar char="•"/>
              <a:defRPr sz="3612" b="0"/>
            </a:pPr>
            <a:endParaRPr/>
          </a:p>
          <a:p>
            <a:pPr marL="436880" indent="-436880" defTabSz="305815">
              <a:buSzPct val="123000"/>
              <a:buChar char="•"/>
              <a:defRPr sz="3612" b="0"/>
            </a:pPr>
            <a:r>
              <a:t>Performing </a:t>
            </a:r>
            <a:r>
              <a:rPr b="1"/>
              <a:t>deep research and experiments </a:t>
            </a:r>
            <a:r>
              <a:t>to find best fit ML algorithm for this specific problem. Gaining more insights into the customer forecast model.</a:t>
            </a:r>
          </a:p>
          <a:p>
            <a:pPr defTabSz="709930">
              <a:defRPr sz="3612" b="0"/>
            </a:pPr>
            <a:endParaRPr/>
          </a:p>
          <a:p>
            <a:pPr marL="436880" indent="-436880" defTabSz="709930">
              <a:buSzPct val="123000"/>
              <a:buChar char="•"/>
              <a:defRPr sz="3612" b="0"/>
            </a:pPr>
            <a:r>
              <a:t>Creating </a:t>
            </a:r>
            <a:r>
              <a:rPr b="1"/>
              <a:t>Retention Policies</a:t>
            </a:r>
            <a:r>
              <a:t> to strategise their marketing initiatives to improve revenue.</a:t>
            </a:r>
          </a:p>
          <a:p>
            <a:pPr defTabSz="709930">
              <a:defRPr sz="3096" b="0"/>
            </a:pPr>
            <a:endParaRPr/>
          </a:p>
          <a:p>
            <a:pPr defTabSz="709930">
              <a:defRPr sz="3096" b="0"/>
            </a:pPr>
            <a:r>
              <a:t> </a:t>
            </a:r>
          </a:p>
          <a:p>
            <a:pPr defTabSz="709930">
              <a:defRPr sz="3096"/>
            </a:pPr>
            <a:endParaRPr/>
          </a:p>
        </p:txBody>
      </p:sp>
      <p:sp>
        <p:nvSpPr>
          <p:cNvPr id="169" name="Aim &amp; Objectives"/>
          <p:cNvSpPr txBox="1">
            <a:spLocks noGrp="1"/>
          </p:cNvSpPr>
          <p:nvPr>
            <p:ph type="subTitle" sz="quarter" idx="1"/>
          </p:nvPr>
        </p:nvSpPr>
        <p:spPr>
          <a:xfrm>
            <a:off x="686214" y="973428"/>
            <a:ext cx="22486129" cy="1641526"/>
          </a:xfrm>
          <a:prstGeom prst="rect">
            <a:avLst/>
          </a:prstGeom>
        </p:spPr>
        <p:txBody>
          <a:bodyPr/>
          <a:lstStyle>
            <a:lvl1pPr>
              <a:defRPr sz="9500" b="0">
                <a:solidFill>
                  <a:srgbClr val="16AFFF"/>
                </a:solidFill>
                <a:latin typeface="DIN Condensed Bold"/>
                <a:ea typeface="DIN Condensed Bold"/>
                <a:cs typeface="DIN Condensed Bold"/>
                <a:sym typeface="DIN Condensed Bold"/>
              </a:defRPr>
            </a:lvl1pPr>
          </a:lstStyle>
          <a:p>
            <a:r>
              <a:t>Aim &amp; Objectives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esearch &amp; Findings"/>
          <p:cNvSpPr txBox="1">
            <a:spLocks noGrp="1"/>
          </p:cNvSpPr>
          <p:nvPr>
            <p:ph type="title"/>
          </p:nvPr>
        </p:nvSpPr>
        <p:spPr>
          <a:xfrm>
            <a:off x="580139" y="554221"/>
            <a:ext cx="22597361" cy="1363393"/>
          </a:xfrm>
          <a:prstGeom prst="rect">
            <a:avLst/>
          </a:prstGeom>
        </p:spPr>
        <p:txBody>
          <a:bodyPr>
            <a:normAutofit fontScale="90000"/>
          </a:bodyPr>
          <a:lstStyle>
            <a:lvl1pPr defTabSz="825500">
              <a:lnSpc>
                <a:spcPct val="100000"/>
              </a:lnSpc>
              <a:defRPr sz="9500" b="0" spc="0">
                <a:solidFill>
                  <a:srgbClr val="16AFFF"/>
                </a:solidFill>
                <a:latin typeface="DIN Condensed Bold"/>
                <a:ea typeface="DIN Condensed Bold"/>
                <a:cs typeface="DIN Condensed Bold"/>
                <a:sym typeface="DIN Condensed Bold"/>
              </a:defRPr>
            </a:lvl1pPr>
          </a:lstStyle>
          <a:p>
            <a:r>
              <a:rPr dirty="0"/>
              <a:t>Research &amp; Findings</a:t>
            </a:r>
          </a:p>
        </p:txBody>
      </p:sp>
      <p:sp>
        <p:nvSpPr>
          <p:cNvPr id="172" name="[1]. S. Daskalaki, et al., Data Mining for Decision Support on Customer Insolvency in Telecommunications Business. European Journal of Operational Research. 145, 239-255 (2003).…"/>
          <p:cNvSpPr txBox="1"/>
          <p:nvPr/>
        </p:nvSpPr>
        <p:spPr>
          <a:xfrm>
            <a:off x="807469" y="2264054"/>
            <a:ext cx="22769061" cy="10603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ts val="5200"/>
              </a:lnSpc>
              <a:spcBef>
                <a:spcPts val="1200"/>
              </a:spcBef>
              <a:defRPr sz="3033">
                <a:latin typeface="Verdana"/>
                <a:ea typeface="Verdana"/>
                <a:cs typeface="Verdana"/>
                <a:sym typeface="Verdana"/>
              </a:defRPr>
            </a:pPr>
            <a:r>
              <a:rPr dirty="0"/>
              <a:t>[1]. S. </a:t>
            </a:r>
            <a:r>
              <a:rPr dirty="0" err="1"/>
              <a:t>Daskalaki</a:t>
            </a:r>
            <a:r>
              <a:rPr dirty="0"/>
              <a:t>, et al., Data Mining for Decision Support on Customer Insolvency in Telecommunications Business. </a:t>
            </a:r>
            <a:r>
              <a:rPr i="1" dirty="0"/>
              <a:t>European Journal of Operational Research</a:t>
            </a:r>
            <a:r>
              <a:rPr dirty="0"/>
              <a:t>. 145, 239-255 (2003). </a:t>
            </a:r>
            <a:endParaRPr dirty="0">
              <a:latin typeface="Times Roman"/>
              <a:ea typeface="Times Roman"/>
              <a:cs typeface="Times Roman"/>
              <a:sym typeface="Times Roman"/>
            </a:endParaRPr>
          </a:p>
          <a:p>
            <a:pPr defTabSz="457200">
              <a:lnSpc>
                <a:spcPts val="5200"/>
              </a:lnSpc>
              <a:spcBef>
                <a:spcPts val="1200"/>
              </a:spcBef>
              <a:defRPr sz="3033">
                <a:latin typeface="Verdana"/>
                <a:ea typeface="Verdana"/>
                <a:cs typeface="Verdana"/>
                <a:sym typeface="Verdana"/>
              </a:defRPr>
            </a:pPr>
            <a:r>
              <a:rPr dirty="0">
                <a:latin typeface="Times Roman"/>
                <a:ea typeface="Times Roman"/>
                <a:cs typeface="Times Roman"/>
                <a:sym typeface="Times Roman"/>
              </a:rPr>
              <a:t>Observations, the study had the objective to build decision support system to handle customer insolvency for large telecommunication company. The main point is to predict churner customers by using </a:t>
            </a:r>
            <a:r>
              <a:rPr b="1" dirty="0">
                <a:latin typeface="Times Roman"/>
                <a:ea typeface="Times Roman"/>
                <a:cs typeface="Times Roman"/>
                <a:sym typeface="Times Roman"/>
              </a:rPr>
              <a:t>Decision Trees</a:t>
            </a:r>
            <a:r>
              <a:rPr dirty="0">
                <a:latin typeface="Times Roman"/>
                <a:ea typeface="Times Roman"/>
                <a:cs typeface="Times Roman"/>
                <a:sym typeface="Times Roman"/>
              </a:rPr>
              <a:t> and </a:t>
            </a:r>
            <a:r>
              <a:rPr b="1" dirty="0">
                <a:latin typeface="Times Roman"/>
                <a:ea typeface="Times Roman"/>
                <a:cs typeface="Times Roman"/>
                <a:sym typeface="Times Roman"/>
              </a:rPr>
              <a:t>Neural Networks</a:t>
            </a:r>
            <a:r>
              <a:rPr dirty="0">
                <a:latin typeface="Times Roman"/>
                <a:ea typeface="Times Roman"/>
                <a:cs typeface="Times Roman"/>
                <a:sym typeface="Times Roman"/>
              </a:rPr>
              <a:t>.</a:t>
            </a:r>
          </a:p>
          <a:p>
            <a:pPr defTabSz="457200">
              <a:lnSpc>
                <a:spcPts val="5200"/>
              </a:lnSpc>
              <a:spcBef>
                <a:spcPts val="1200"/>
              </a:spcBef>
              <a:defRPr sz="3033">
                <a:latin typeface="Verdana"/>
                <a:ea typeface="Verdana"/>
                <a:cs typeface="Verdana"/>
                <a:sym typeface="Verdana"/>
              </a:defRPr>
            </a:pPr>
            <a:endParaRPr dirty="0">
              <a:latin typeface="Times Roman"/>
              <a:ea typeface="Times Roman"/>
              <a:cs typeface="Times Roman"/>
              <a:sym typeface="Times Roman"/>
            </a:endParaRPr>
          </a:p>
          <a:p>
            <a:pPr defTabSz="457200">
              <a:lnSpc>
                <a:spcPts val="5200"/>
              </a:lnSpc>
              <a:spcBef>
                <a:spcPts val="1200"/>
              </a:spcBef>
              <a:defRPr sz="3033">
                <a:latin typeface="Verdana"/>
                <a:ea typeface="Verdana"/>
                <a:cs typeface="Verdana"/>
                <a:sym typeface="Verdana"/>
              </a:defRPr>
            </a:pPr>
            <a:r>
              <a:rPr dirty="0">
                <a:latin typeface="Times Roman"/>
                <a:ea typeface="Times Roman"/>
                <a:cs typeface="Times Roman"/>
                <a:sym typeface="Times Roman"/>
              </a:rPr>
              <a:t> </a:t>
            </a:r>
            <a:r>
              <a:rPr lang="en-US" sz="3333" dirty="0">
                <a:latin typeface="Verdana"/>
                <a:ea typeface="Verdana"/>
                <a:cs typeface="Verdana"/>
                <a:sym typeface="Times Roman"/>
              </a:rPr>
              <a:t>[2]. </a:t>
            </a:r>
            <a:r>
              <a:rPr dirty="0"/>
              <a:t>H. Ren, Y. Zheng, Y. Wu, Clustering Analysis of Telecommunication Customers. </a:t>
            </a:r>
            <a:r>
              <a:rPr i="1" dirty="0"/>
              <a:t>The Journal of China Universities of Post and Telecommunications</a:t>
            </a:r>
            <a:r>
              <a:rPr dirty="0"/>
              <a:t>. 16(2), 114-116 (2009). </a:t>
            </a:r>
            <a:endParaRPr dirty="0">
              <a:latin typeface="Times Roman"/>
              <a:ea typeface="Times Roman"/>
              <a:cs typeface="Times Roman"/>
              <a:sym typeface="Times Roman"/>
            </a:endParaRPr>
          </a:p>
          <a:p>
            <a:pPr defTabSz="457200">
              <a:lnSpc>
                <a:spcPts val="5200"/>
              </a:lnSpc>
              <a:spcBef>
                <a:spcPts val="1200"/>
              </a:spcBef>
              <a:defRPr sz="3033">
                <a:latin typeface="Times Roman"/>
                <a:ea typeface="Times Roman"/>
                <a:cs typeface="Times Roman"/>
                <a:sym typeface="Times Roman"/>
              </a:defRPr>
            </a:pPr>
            <a:r>
              <a:rPr dirty="0"/>
              <a:t>In their study Ren, Zheng and Wu, presented a C</a:t>
            </a:r>
            <a:r>
              <a:rPr b="1" dirty="0"/>
              <a:t>lustering method</a:t>
            </a:r>
            <a:r>
              <a:rPr dirty="0"/>
              <a:t> based on G</a:t>
            </a:r>
            <a:r>
              <a:rPr b="1" dirty="0"/>
              <a:t>enetic algorithm</a:t>
            </a:r>
            <a:r>
              <a:rPr dirty="0"/>
              <a:t> for telecommunication customer subdivision.</a:t>
            </a:r>
          </a:p>
          <a:p>
            <a:pPr defTabSz="457200">
              <a:lnSpc>
                <a:spcPts val="5200"/>
              </a:lnSpc>
              <a:spcBef>
                <a:spcPts val="1200"/>
              </a:spcBef>
              <a:defRPr sz="3033">
                <a:latin typeface="Times Roman"/>
                <a:ea typeface="Times Roman"/>
                <a:cs typeface="Times Roman"/>
                <a:sym typeface="Times Roman"/>
              </a:defRPr>
            </a:pPr>
            <a:endParaRPr dirty="0"/>
          </a:p>
          <a:p>
            <a:pPr defTabSz="457200">
              <a:lnSpc>
                <a:spcPts val="5600"/>
              </a:lnSpc>
              <a:spcBef>
                <a:spcPts val="1200"/>
              </a:spcBef>
              <a:defRPr sz="3333">
                <a:latin typeface="Verdana"/>
                <a:ea typeface="Verdana"/>
                <a:cs typeface="Verdana"/>
                <a:sym typeface="Verdana"/>
              </a:defRPr>
            </a:pPr>
            <a:r>
              <a:rPr sz="3033" dirty="0">
                <a:latin typeface="Verdana"/>
                <a:ea typeface="Verdana"/>
                <a:cs typeface="Verdana"/>
              </a:rPr>
              <a:t>[3]. </a:t>
            </a:r>
            <a:r>
              <a:rPr sz="3033" dirty="0" err="1">
                <a:latin typeface="Verdana"/>
                <a:ea typeface="Verdana"/>
                <a:cs typeface="Verdana"/>
              </a:rPr>
              <a:t>María</a:t>
            </a:r>
            <a:r>
              <a:rPr sz="3033" dirty="0">
                <a:latin typeface="Verdana"/>
                <a:ea typeface="Verdana"/>
                <a:cs typeface="Verdana"/>
              </a:rPr>
              <a:t> </a:t>
            </a:r>
            <a:r>
              <a:rPr sz="3033" dirty="0" err="1">
                <a:latin typeface="Verdana"/>
                <a:ea typeface="Verdana"/>
                <a:cs typeface="Verdana"/>
              </a:rPr>
              <a:t>Óskarsdóttira</a:t>
            </a:r>
            <a:r>
              <a:rPr sz="3033" dirty="0">
                <a:latin typeface="Verdana"/>
                <a:ea typeface="Verdana"/>
                <a:cs typeface="Verdana"/>
              </a:rPr>
              <a:t>,∗, </a:t>
            </a:r>
            <a:r>
              <a:rPr sz="3033" dirty="0" err="1">
                <a:latin typeface="Verdana"/>
                <a:ea typeface="Verdana"/>
                <a:cs typeface="Verdana"/>
              </a:rPr>
              <a:t>Cristián</a:t>
            </a:r>
            <a:r>
              <a:rPr sz="3033" dirty="0">
                <a:latin typeface="Verdana"/>
                <a:ea typeface="Verdana"/>
                <a:cs typeface="Verdana"/>
              </a:rPr>
              <a:t> </a:t>
            </a:r>
            <a:r>
              <a:rPr sz="3033" dirty="0" err="1">
                <a:latin typeface="Verdana"/>
                <a:ea typeface="Verdana"/>
                <a:cs typeface="Verdana"/>
              </a:rPr>
              <a:t>Bravob</a:t>
            </a:r>
            <a:r>
              <a:rPr sz="3033" dirty="0">
                <a:latin typeface="Verdana"/>
                <a:ea typeface="Verdana"/>
                <a:cs typeface="Verdana"/>
              </a:rPr>
              <a:t>.  and </a:t>
            </a:r>
            <a:r>
              <a:rPr sz="3033" dirty="0" err="1">
                <a:latin typeface="Verdana"/>
                <a:ea typeface="Verdana"/>
                <a:cs typeface="Verdana"/>
              </a:rPr>
              <a:t>Wouter</a:t>
            </a:r>
            <a:r>
              <a:rPr sz="3033" dirty="0">
                <a:latin typeface="Verdana"/>
                <a:ea typeface="Verdana"/>
                <a:cs typeface="Verdana"/>
              </a:rPr>
              <a:t> Verbeke, “Social Network Analytics for Churn Prediction in Telco: Model Building, Evaluation and Network Architecture”</a:t>
            </a:r>
          </a:p>
          <a:p>
            <a:pPr defTabSz="457200">
              <a:lnSpc>
                <a:spcPts val="5300"/>
              </a:lnSpc>
              <a:spcBef>
                <a:spcPts val="1200"/>
              </a:spcBef>
              <a:defRPr sz="3033">
                <a:latin typeface="Times Roman"/>
                <a:ea typeface="Times Roman"/>
                <a:cs typeface="Times Roman"/>
                <a:sym typeface="Times Roman"/>
              </a:defRPr>
            </a:pPr>
            <a:r>
              <a:rPr dirty="0"/>
              <a:t>This study shows different strategies for constructing a </a:t>
            </a:r>
            <a:r>
              <a:rPr b="1" dirty="0"/>
              <a:t>relational learner</a:t>
            </a:r>
            <a:r>
              <a:rPr dirty="0"/>
              <a:t> by applying them to a total of eight distinct call-detail record datasets, originating from telecommunication </a:t>
            </a:r>
            <a:r>
              <a:rPr dirty="0" err="1"/>
              <a:t>organisations</a:t>
            </a:r>
            <a:r>
              <a:rPr dirty="0"/>
              <a:t> across the world. They have statistically evaluated the </a:t>
            </a:r>
            <a:r>
              <a:rPr b="1" dirty="0"/>
              <a:t>effect of relational classifiers</a:t>
            </a:r>
            <a:r>
              <a:rPr dirty="0"/>
              <a:t> and </a:t>
            </a:r>
            <a:r>
              <a:rPr b="1" dirty="0"/>
              <a:t>collective inference methods</a:t>
            </a:r>
            <a:r>
              <a:rPr dirty="0"/>
              <a:t> on the predictive power of relational learners.</a:t>
            </a:r>
          </a:p>
        </p:txBody>
      </p:sp>
      <p:pic>
        <p:nvPicPr>
          <p:cNvPr id="173" name="ILRN.png" descr="ILRN.png"/>
          <p:cNvPicPr>
            <a:picLocks noChangeAspect="1"/>
          </p:cNvPicPr>
          <p:nvPr/>
        </p:nvPicPr>
        <p:blipFill>
          <a:blip r:embed="rId2"/>
          <a:stretch>
            <a:fillRect/>
          </a:stretch>
        </p:blipFill>
        <p:spPr>
          <a:xfrm>
            <a:off x="19997710" y="144193"/>
            <a:ext cx="3179790" cy="211986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Methodology"/>
          <p:cNvSpPr txBox="1">
            <a:spLocks noGrp="1"/>
          </p:cNvSpPr>
          <p:nvPr>
            <p:ph type="title"/>
          </p:nvPr>
        </p:nvSpPr>
        <p:spPr>
          <a:xfrm>
            <a:off x="577547" y="416853"/>
            <a:ext cx="22599953" cy="1575276"/>
          </a:xfrm>
          <a:prstGeom prst="rect">
            <a:avLst/>
          </a:prstGeom>
        </p:spPr>
        <p:txBody>
          <a:bodyPr/>
          <a:lstStyle>
            <a:lvl1pPr defTabSz="825500">
              <a:lnSpc>
                <a:spcPct val="100000"/>
              </a:lnSpc>
              <a:defRPr sz="9500" b="0" spc="0">
                <a:solidFill>
                  <a:srgbClr val="16AFFF"/>
                </a:solidFill>
                <a:latin typeface="DIN Condensed Bold"/>
                <a:ea typeface="DIN Condensed Bold"/>
                <a:cs typeface="DIN Condensed Bold"/>
                <a:sym typeface="DIN Condensed Bold"/>
              </a:defRPr>
            </a:lvl1pPr>
          </a:lstStyle>
          <a:p>
            <a:r>
              <a:t>Methodology</a:t>
            </a:r>
          </a:p>
        </p:txBody>
      </p:sp>
      <p:pic>
        <p:nvPicPr>
          <p:cNvPr id="176" name="Screenshot 2020-05-27 at 11.19.01 PM.png" descr="Screenshot 2020-05-27 at 11.19.01 PM.png"/>
          <p:cNvPicPr>
            <a:picLocks noChangeAspect="1"/>
          </p:cNvPicPr>
          <p:nvPr/>
        </p:nvPicPr>
        <p:blipFill>
          <a:blip r:embed="rId2"/>
          <a:stretch>
            <a:fillRect/>
          </a:stretch>
        </p:blipFill>
        <p:spPr>
          <a:xfrm>
            <a:off x="917019" y="1869699"/>
            <a:ext cx="21921010" cy="11398926"/>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chnology used.."/>
          <p:cNvSpPr txBox="1">
            <a:spLocks noGrp="1"/>
          </p:cNvSpPr>
          <p:nvPr>
            <p:ph type="title"/>
          </p:nvPr>
        </p:nvSpPr>
        <p:spPr>
          <a:xfrm>
            <a:off x="727009" y="449899"/>
            <a:ext cx="22450491" cy="1362320"/>
          </a:xfrm>
          <a:prstGeom prst="rect">
            <a:avLst/>
          </a:prstGeom>
        </p:spPr>
        <p:txBody>
          <a:bodyPr>
            <a:normAutofit fontScale="90000"/>
          </a:bodyPr>
          <a:lstStyle>
            <a:lvl1pPr defTabSz="825500">
              <a:lnSpc>
                <a:spcPct val="100000"/>
              </a:lnSpc>
              <a:defRPr sz="9500" b="0" spc="0">
                <a:solidFill>
                  <a:srgbClr val="16AFFF"/>
                </a:solidFill>
                <a:latin typeface="DIN Condensed Bold"/>
                <a:ea typeface="DIN Condensed Bold"/>
                <a:cs typeface="DIN Condensed Bold"/>
                <a:sym typeface="DIN Condensed Bold"/>
              </a:defRPr>
            </a:lvl1pPr>
          </a:lstStyle>
          <a:p>
            <a:r>
              <a:t>Technology used..</a:t>
            </a:r>
          </a:p>
        </p:txBody>
      </p:sp>
      <p:sp>
        <p:nvSpPr>
          <p:cNvPr id="179" name="Python 3…"/>
          <p:cNvSpPr txBox="1">
            <a:spLocks noGrp="1"/>
          </p:cNvSpPr>
          <p:nvPr>
            <p:ph type="body" idx="1"/>
          </p:nvPr>
        </p:nvSpPr>
        <p:spPr>
          <a:xfrm>
            <a:off x="727009" y="1885829"/>
            <a:ext cx="22450491" cy="11047204"/>
          </a:xfrm>
          <a:prstGeom prst="rect">
            <a:avLst/>
          </a:prstGeom>
        </p:spPr>
        <p:txBody>
          <a:bodyPr/>
          <a:lstStyle/>
          <a:p>
            <a:pPr marL="469391" indent="-469391" defTabSz="1877520">
              <a:spcBef>
                <a:spcPts val="3400"/>
              </a:spcBef>
              <a:defRPr sz="3696"/>
            </a:pPr>
            <a:r>
              <a:t>Python 3</a:t>
            </a:r>
          </a:p>
          <a:p>
            <a:pPr marL="469391" indent="-469391" defTabSz="1877520">
              <a:spcBef>
                <a:spcPts val="3400"/>
              </a:spcBef>
              <a:defRPr sz="3696"/>
            </a:pPr>
            <a:r>
              <a:t>Jupiter Notebook (IDE)</a:t>
            </a:r>
          </a:p>
          <a:p>
            <a:pPr marL="469391" indent="-469391" defTabSz="1877520">
              <a:spcBef>
                <a:spcPts val="3400"/>
              </a:spcBef>
              <a:defRPr sz="3696"/>
            </a:pPr>
            <a:r>
              <a:t>Machine Learning Models (Classification)</a:t>
            </a:r>
          </a:p>
          <a:p>
            <a:pPr marL="469391" indent="-469391" defTabSz="1877520">
              <a:spcBef>
                <a:spcPts val="3400"/>
              </a:spcBef>
              <a:defRPr sz="3696"/>
            </a:pPr>
            <a:r>
              <a:t>Python libraries </a:t>
            </a:r>
          </a:p>
          <a:p>
            <a:pPr marL="2053589" lvl="2" indent="-684529" defTabSz="1877520">
              <a:spcBef>
                <a:spcPts val="3400"/>
              </a:spcBef>
              <a:buSzPct val="100000"/>
              <a:buAutoNum type="arabicPeriod"/>
              <a:defRPr sz="3696"/>
            </a:pPr>
            <a:r>
              <a:t>Numpy - To perform Linear Algebra</a:t>
            </a:r>
          </a:p>
          <a:p>
            <a:pPr marL="2053589" lvl="2" indent="-684529" defTabSz="1877520">
              <a:spcBef>
                <a:spcPts val="3400"/>
              </a:spcBef>
              <a:buSzPct val="100000"/>
              <a:buAutoNum type="arabicPeriod"/>
              <a:defRPr sz="3696"/>
            </a:pPr>
            <a:r>
              <a:t>Pandas</a:t>
            </a:r>
          </a:p>
          <a:p>
            <a:pPr marL="2053589" lvl="2" indent="-684529" defTabSz="1877520">
              <a:spcBef>
                <a:spcPts val="3400"/>
              </a:spcBef>
              <a:buSzPct val="100000"/>
              <a:buAutoNum type="arabicPeriod"/>
              <a:defRPr sz="3696"/>
            </a:pPr>
            <a:r>
              <a:t>Seaborn</a:t>
            </a:r>
          </a:p>
          <a:p>
            <a:pPr marL="2053589" lvl="2" indent="-684529" defTabSz="1877520">
              <a:spcBef>
                <a:spcPts val="3400"/>
              </a:spcBef>
              <a:buSzPct val="100000"/>
              <a:buAutoNum type="arabicPeriod"/>
              <a:defRPr sz="3696"/>
            </a:pPr>
            <a:r>
              <a:t>Matplotlib</a:t>
            </a:r>
          </a:p>
          <a:p>
            <a:pPr marL="2053589" lvl="2" indent="-684529" defTabSz="1877520">
              <a:spcBef>
                <a:spcPts val="3400"/>
              </a:spcBef>
              <a:buSzPct val="100000"/>
              <a:buAutoNum type="arabicPeriod"/>
              <a:defRPr sz="3696"/>
            </a:pPr>
            <a:r>
              <a:t>Sklearn - Linear_model(Logistic Regression), </a:t>
            </a:r>
          </a:p>
          <a:p>
            <a:pPr marL="2053589" lvl="2" indent="-684529" defTabSz="1877520">
              <a:spcBef>
                <a:spcPts val="3400"/>
              </a:spcBef>
              <a:buSzPct val="100000"/>
              <a:buAutoNum type="arabicPeriod"/>
              <a:defRPr sz="3696"/>
            </a:pPr>
            <a:r>
              <a:t>Sklearn - Ensemble (RandomForestClassifier)</a:t>
            </a:r>
          </a:p>
          <a:p>
            <a:pPr marL="2053589" lvl="2" indent="-684529" defTabSz="1877520">
              <a:spcBef>
                <a:spcPts val="3400"/>
              </a:spcBef>
              <a:buSzPct val="100000"/>
              <a:buAutoNum type="arabicPeriod"/>
              <a:defRPr sz="3696"/>
            </a:pPr>
            <a:r>
              <a:t>Xgboost</a:t>
            </a:r>
          </a:p>
          <a:p>
            <a:pPr marL="2053589" lvl="2" indent="-684529" defTabSz="1877520">
              <a:spcBef>
                <a:spcPts val="3400"/>
              </a:spcBef>
              <a:buSzPct val="100000"/>
              <a:buAutoNum type="arabicPeriod"/>
              <a:defRPr sz="3696"/>
            </a:pPr>
            <a:r>
              <a:t>Sklearn - Metrics ( roc_auc_curve, classification report, confusion matrix)</a:t>
            </a:r>
          </a:p>
        </p:txBody>
      </p:sp>
      <p:pic>
        <p:nvPicPr>
          <p:cNvPr id="180" name="Physiofusion-1024x819-2-950x760-1.jpg" descr="Physiofusion-1024x819-2-950x760-1.jpg"/>
          <p:cNvPicPr>
            <a:picLocks noChangeAspect="1"/>
          </p:cNvPicPr>
          <p:nvPr/>
        </p:nvPicPr>
        <p:blipFill>
          <a:blip r:embed="rId2"/>
          <a:stretch>
            <a:fillRect/>
          </a:stretch>
        </p:blipFill>
        <p:spPr>
          <a:xfrm>
            <a:off x="16072967" y="898503"/>
            <a:ext cx="7210799" cy="5768639"/>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Data Preparation"/>
          <p:cNvSpPr txBox="1">
            <a:spLocks noGrp="1"/>
          </p:cNvSpPr>
          <p:nvPr>
            <p:ph type="title"/>
          </p:nvPr>
        </p:nvSpPr>
        <p:spPr>
          <a:xfrm>
            <a:off x="287088" y="234191"/>
            <a:ext cx="22856545" cy="1506592"/>
          </a:xfrm>
          <a:prstGeom prst="rect">
            <a:avLst/>
          </a:prstGeom>
        </p:spPr>
        <p:txBody>
          <a:bodyPr>
            <a:normAutofit/>
          </a:bodyPr>
          <a:lstStyle>
            <a:lvl1pPr defTabSz="825500">
              <a:lnSpc>
                <a:spcPct val="100000"/>
              </a:lnSpc>
              <a:defRPr sz="9500" b="0" spc="0">
                <a:solidFill>
                  <a:srgbClr val="16AFFF"/>
                </a:solidFill>
                <a:latin typeface="DIN Condensed Bold"/>
                <a:ea typeface="DIN Condensed Bold"/>
                <a:cs typeface="DIN Condensed Bold"/>
                <a:sym typeface="DIN Condensed Bold"/>
              </a:defRPr>
            </a:lvl1pPr>
          </a:lstStyle>
          <a:p>
            <a:r>
              <a:rPr sz="8000" dirty="0"/>
              <a:t>Data Preparation</a:t>
            </a:r>
          </a:p>
        </p:txBody>
      </p:sp>
      <p:sp>
        <p:nvSpPr>
          <p:cNvPr id="184" name="“Telco Dataset “ Published by IBM…"/>
          <p:cNvSpPr/>
          <p:nvPr/>
        </p:nvSpPr>
        <p:spPr>
          <a:xfrm>
            <a:off x="52357" y="3845409"/>
            <a:ext cx="4632667" cy="6423741"/>
          </a:xfrm>
          <a:prstGeom prst="rect">
            <a:avLst/>
          </a:prstGeom>
          <a:solidFill>
            <a:srgbClr val="002060"/>
          </a:solidFill>
          <a:ln>
            <a:noFill/>
          </a:ln>
          <a:effectLst>
            <a:outerShdw blurRad="50800" dist="50800" dir="5400000" algn="ctr" rotWithShape="0">
              <a:srgbClr val="00206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lgn="ctr" defTabSz="825500">
              <a:lnSpc>
                <a:spcPct val="100000"/>
              </a:lnSpc>
              <a:spcBef>
                <a:spcPts val="0"/>
              </a:spcBef>
              <a:defRPr sz="3600">
                <a:latin typeface="Helvetica Neue Medium"/>
                <a:ea typeface="Helvetica Neue Medium"/>
                <a:cs typeface="Helvetica Neue Medium"/>
                <a:sym typeface="Helvetica Neue Medium"/>
              </a:defRPr>
            </a:pPr>
            <a:r>
              <a:rPr sz="3800" b="1" dirty="0">
                <a:solidFill>
                  <a:srgbClr val="FFFFFF"/>
                </a:solidFill>
                <a:effectLst>
                  <a:outerShdw blurRad="50800" dist="50800" dir="5400000" algn="ctr" rotWithShape="0">
                    <a:schemeClr val="tx1"/>
                  </a:outerShdw>
                </a:effectLst>
              </a:rPr>
              <a:t>“Telco Dataset “ Published by IBM</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effectLst>
                <a:outerShdw blurRad="50800" dist="50800" dir="5400000" algn="ctr" rotWithShape="0">
                  <a:schemeClr val="tx1"/>
                </a:outerShdw>
              </a:effectLst>
            </a:endParaRPr>
          </a:p>
          <a:p>
            <a:pPr marL="571500" indent="-571500" defTabSz="825500">
              <a:lnSpc>
                <a:spcPct val="100000"/>
              </a:lnSpc>
              <a:spcBef>
                <a:spcPts val="0"/>
              </a:spcBef>
              <a:buFont typeface="Arial" panose="020B0604020202020204" pitchFamily="34" charset="0"/>
              <a:buChar char="•"/>
              <a:defRPr sz="3800">
                <a:solidFill>
                  <a:srgbClr val="FFFFFF"/>
                </a:solidFill>
                <a:latin typeface="Helvetica Neue Medium"/>
                <a:ea typeface="Helvetica Neue Medium"/>
                <a:cs typeface="Helvetica Neue Medium"/>
                <a:sym typeface="Helvetica Neue Medium"/>
              </a:defRPr>
            </a:pPr>
            <a:r>
              <a:rPr b="1" dirty="0">
                <a:effectLst>
                  <a:outerShdw blurRad="50800" dist="50800" dir="5400000" algn="ctr" rotWithShape="0">
                    <a:schemeClr val="tx1"/>
                  </a:outerShdw>
                </a:effectLst>
                <a:latin typeface="+mn-lt"/>
                <a:ea typeface="+mn-ea"/>
                <a:cs typeface="+mn-cs"/>
                <a:sym typeface="Helvetica Neue"/>
              </a:rPr>
              <a:t>Rows</a:t>
            </a:r>
            <a:r>
              <a:rPr dirty="0">
                <a:effectLst>
                  <a:outerShdw blurRad="50800" dist="50800" dir="5400000" algn="ctr" rotWithShape="0">
                    <a:schemeClr val="tx1"/>
                  </a:outerShdw>
                </a:effectLst>
              </a:rPr>
              <a:t>: 7043 (No. Of customers)</a:t>
            </a:r>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effectLst>
                <a:outerShdw blurRad="50800" dist="50800" dir="5400000" algn="ctr" rotWithShape="0">
                  <a:schemeClr val="tx1"/>
                </a:outerShdw>
              </a:effectLst>
            </a:endParaRPr>
          </a:p>
          <a:p>
            <a:pPr marL="571500" indent="-571500" defTabSz="825500">
              <a:lnSpc>
                <a:spcPct val="100000"/>
              </a:lnSpc>
              <a:spcBef>
                <a:spcPts val="0"/>
              </a:spcBef>
              <a:buFont typeface="Arial" panose="020B0604020202020204" pitchFamily="34" charset="0"/>
              <a:buChar char="•"/>
              <a:defRPr sz="3800">
                <a:solidFill>
                  <a:srgbClr val="FFFFFF"/>
                </a:solidFill>
                <a:latin typeface="Helvetica Neue Medium"/>
                <a:ea typeface="Helvetica Neue Medium"/>
                <a:cs typeface="Helvetica Neue Medium"/>
                <a:sym typeface="Helvetica Neue Medium"/>
              </a:defRPr>
            </a:pPr>
            <a:r>
              <a:rPr b="1" dirty="0">
                <a:effectLst>
                  <a:outerShdw blurRad="50800" dist="50800" dir="5400000" algn="ctr" rotWithShape="0">
                    <a:schemeClr val="tx1"/>
                  </a:outerShdw>
                </a:effectLst>
                <a:latin typeface="+mn-lt"/>
                <a:ea typeface="+mn-ea"/>
                <a:cs typeface="+mn-cs"/>
                <a:sym typeface="Helvetica Neue"/>
              </a:rPr>
              <a:t>Columns: </a:t>
            </a:r>
            <a:r>
              <a:rPr dirty="0">
                <a:effectLst>
                  <a:outerShdw blurRad="50800" dist="50800" dir="5400000" algn="ctr" rotWithShape="0">
                    <a:schemeClr val="tx1"/>
                  </a:outerShdw>
                </a:effectLst>
              </a:rPr>
              <a:t>21 (Features</a:t>
            </a:r>
            <a:r>
              <a:rPr lang="en-US" dirty="0">
                <a:effectLst>
                  <a:outerShdw blurRad="50800" dist="50800" dir="5400000" algn="ctr" rotWithShape="0">
                    <a:schemeClr val="tx1"/>
                  </a:outerShdw>
                </a:effectLst>
              </a:rPr>
              <a:t>)</a:t>
            </a:r>
            <a:endParaRPr dirty="0">
              <a:effectLst>
                <a:outerShdw blurRad="50800" dist="50800" dir="5400000" algn="ctr" rotWithShape="0">
                  <a:schemeClr val="tx1"/>
                </a:outerShdw>
              </a:effectLst>
            </a:endParaR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effectLst>
                <a:outerShdw blurRad="50800" dist="50800" dir="5400000" algn="ctr" rotWithShape="0">
                  <a:schemeClr val="tx1"/>
                </a:outerShdw>
              </a:effectLst>
            </a:endParaR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effectLst>
                <a:outerShdw blurRad="50800" dist="50800" dir="5400000" algn="ctr" rotWithShape="0">
                  <a:schemeClr val="tx1"/>
                </a:outerShdw>
              </a:effectLst>
            </a:endParaR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effectLst>
                <a:outerShdw blurRad="50800" dist="50800" dir="5400000" algn="ctr" rotWithShape="0">
                  <a:schemeClr val="tx1"/>
                </a:outerShdw>
              </a:effectLst>
            </a:endParaRPr>
          </a:p>
        </p:txBody>
      </p:sp>
      <p:sp>
        <p:nvSpPr>
          <p:cNvPr id="186" name="CHALLENGES"/>
          <p:cNvSpPr/>
          <p:nvPr/>
        </p:nvSpPr>
        <p:spPr>
          <a:xfrm>
            <a:off x="5300310" y="2575409"/>
            <a:ext cx="8086208" cy="1270001"/>
          </a:xfrm>
          <a:prstGeom prst="rect">
            <a:avLst/>
          </a:prstGeom>
          <a:solidFill>
            <a:srgbClr val="1FBF9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5900">
                <a:solidFill>
                  <a:srgbClr val="FFFFFF"/>
                </a:solidFill>
                <a:latin typeface="Helvetica Neue Medium"/>
                <a:ea typeface="Helvetica Neue Medium"/>
                <a:cs typeface="Helvetica Neue Medium"/>
                <a:sym typeface="Helvetica Neue Medium"/>
              </a:defRPr>
            </a:lvl1pPr>
          </a:lstStyle>
          <a:p>
            <a:r>
              <a:t>CHALLENGES</a:t>
            </a:r>
          </a:p>
        </p:txBody>
      </p:sp>
      <p:sp>
        <p:nvSpPr>
          <p:cNvPr id="187" name="Missing Values"/>
          <p:cNvSpPr/>
          <p:nvPr/>
        </p:nvSpPr>
        <p:spPr>
          <a:xfrm>
            <a:off x="5300310" y="4442761"/>
            <a:ext cx="8028751" cy="1270001"/>
          </a:xfrm>
          <a:prstGeom prst="roundRect">
            <a:avLst>
              <a:gd name="adj" fmla="val 50000"/>
            </a:avLst>
          </a:prstGeom>
          <a:solidFill>
            <a:srgbClr val="44458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lang="en-US" sz="3600" dirty="0"/>
              <a:t>1.  Missing Values</a:t>
            </a:r>
            <a:endParaRPr sz="36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88" name="2. Outliers"/>
          <p:cNvSpPr/>
          <p:nvPr/>
        </p:nvSpPr>
        <p:spPr>
          <a:xfrm>
            <a:off x="5300310" y="6368198"/>
            <a:ext cx="8028751" cy="1220753"/>
          </a:xfrm>
          <a:prstGeom prst="roundRect">
            <a:avLst>
              <a:gd name="adj" fmla="val 50000"/>
            </a:avLst>
          </a:prstGeom>
          <a:solidFill>
            <a:srgbClr val="44458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825500">
              <a:lnSpc>
                <a:spcPct val="100000"/>
              </a:lnSpc>
              <a:spcBef>
                <a:spcPts val="0"/>
              </a:spcBef>
              <a:defRPr sz="4200">
                <a:solidFill>
                  <a:srgbClr val="FFFFFF"/>
                </a:solidFill>
                <a:latin typeface="Helvetica Neue Medium"/>
                <a:ea typeface="Helvetica Neue Medium"/>
                <a:cs typeface="Helvetica Neue Medium"/>
                <a:sym typeface="Helvetica Neue Medium"/>
              </a:defRPr>
            </a:pPr>
            <a:r>
              <a:rPr dirty="0"/>
              <a:t> </a:t>
            </a:r>
            <a:endParaRPr sz="40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lang="en-US" sz="4000" dirty="0"/>
              <a:t>2. Outliers</a:t>
            </a:r>
            <a:endParaRPr sz="40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4000" dirty="0"/>
          </a:p>
        </p:txBody>
      </p:sp>
      <p:sp>
        <p:nvSpPr>
          <p:cNvPr id="189" name="3. Different Scales"/>
          <p:cNvSpPr/>
          <p:nvPr/>
        </p:nvSpPr>
        <p:spPr>
          <a:xfrm>
            <a:off x="5300310" y="8419996"/>
            <a:ext cx="8028751" cy="1220753"/>
          </a:xfrm>
          <a:prstGeom prst="roundRect">
            <a:avLst>
              <a:gd name="adj" fmla="val 50000"/>
            </a:avLst>
          </a:prstGeom>
          <a:solidFill>
            <a:srgbClr val="44458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endParaRPr lang="en-IN" sz="4000" dirty="0"/>
          </a:p>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endParaRPr lang="en-IN" sz="40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lang="en-IN" sz="4000" dirty="0"/>
              <a:t>3. Different Scales</a:t>
            </a:r>
            <a:endParaRPr sz="40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40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4000" dirty="0"/>
          </a:p>
        </p:txBody>
      </p:sp>
      <p:sp>
        <p:nvSpPr>
          <p:cNvPr id="190" name="4. Continous vs Categorical"/>
          <p:cNvSpPr/>
          <p:nvPr/>
        </p:nvSpPr>
        <p:spPr>
          <a:xfrm>
            <a:off x="5291049" y="10284608"/>
            <a:ext cx="8028750" cy="1220753"/>
          </a:xfrm>
          <a:prstGeom prst="roundRect">
            <a:avLst>
              <a:gd name="adj" fmla="val 50000"/>
            </a:avLst>
          </a:prstGeom>
          <a:solidFill>
            <a:srgbClr val="44458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825500">
              <a:lnSpc>
                <a:spcPct val="100000"/>
              </a:lnSpc>
              <a:spcBef>
                <a:spcPts val="0"/>
              </a:spcBef>
              <a:defRPr sz="4100">
                <a:solidFill>
                  <a:srgbClr val="FFFFFF"/>
                </a:solidFill>
                <a:latin typeface="Helvetica Neue Medium"/>
                <a:ea typeface="Helvetica Neue Medium"/>
                <a:cs typeface="Helvetica Neue Medium"/>
                <a:sym typeface="Helvetica Neue Medium"/>
              </a:defRPr>
            </a:pPr>
            <a:endParaRPr lang="en-US" dirty="0"/>
          </a:p>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endParaRPr sz="4000" dirty="0"/>
          </a:p>
          <a:p>
            <a:pP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pPr>
            <a:endParaRPr sz="40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lang="en-US" sz="4000" dirty="0"/>
              <a:t>4. Categorical variables</a:t>
            </a:r>
            <a:endParaRPr sz="40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40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4000" dirty="0"/>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4000" dirty="0"/>
          </a:p>
        </p:txBody>
      </p:sp>
      <p:sp>
        <p:nvSpPr>
          <p:cNvPr id="191" name="Replaced N/A values with Mean value"/>
          <p:cNvSpPr/>
          <p:nvPr/>
        </p:nvSpPr>
        <p:spPr>
          <a:xfrm>
            <a:off x="14226534" y="1483212"/>
            <a:ext cx="9714311" cy="1840618"/>
          </a:xfrm>
          <a:custGeom>
            <a:avLst/>
            <a:gdLst/>
            <a:ahLst/>
            <a:cxnLst>
              <a:cxn ang="0">
                <a:pos x="wd2" y="hd2"/>
              </a:cxn>
              <a:cxn ang="5400000">
                <a:pos x="wd2" y="hd2"/>
              </a:cxn>
              <a:cxn ang="10800000">
                <a:pos x="wd2" y="hd2"/>
              </a:cxn>
              <a:cxn ang="16200000">
                <a:pos x="wd2" y="hd2"/>
              </a:cxn>
            </a:cxnLst>
            <a:rect l="0" t="0" r="r" b="b"/>
            <a:pathLst>
              <a:path w="21600" h="21600" extrusionOk="0">
                <a:moveTo>
                  <a:pt x="1671" y="0"/>
                </a:moveTo>
                <a:cubicBezTo>
                  <a:pt x="1578" y="0"/>
                  <a:pt x="1503" y="313"/>
                  <a:pt x="1503" y="699"/>
                </a:cubicBezTo>
                <a:lnTo>
                  <a:pt x="1503" y="5403"/>
                </a:lnTo>
                <a:lnTo>
                  <a:pt x="0" y="6800"/>
                </a:lnTo>
                <a:lnTo>
                  <a:pt x="1503" y="8201"/>
                </a:lnTo>
                <a:lnTo>
                  <a:pt x="1503" y="20901"/>
                </a:lnTo>
                <a:cubicBezTo>
                  <a:pt x="1503" y="21287"/>
                  <a:pt x="1578" y="21600"/>
                  <a:pt x="1671" y="21600"/>
                </a:cubicBezTo>
                <a:lnTo>
                  <a:pt x="21431" y="21600"/>
                </a:lnTo>
                <a:cubicBezTo>
                  <a:pt x="21525" y="21600"/>
                  <a:pt x="21600" y="21287"/>
                  <a:pt x="21600" y="20901"/>
                </a:cubicBezTo>
                <a:lnTo>
                  <a:pt x="21600" y="699"/>
                </a:lnTo>
                <a:cubicBezTo>
                  <a:pt x="21600" y="313"/>
                  <a:pt x="21525" y="0"/>
                  <a:pt x="21431" y="0"/>
                </a:cubicBezTo>
                <a:lnTo>
                  <a:pt x="1671" y="0"/>
                </a:lnTo>
                <a:close/>
              </a:path>
            </a:pathLst>
          </a:custGeom>
          <a:solidFill>
            <a:srgbClr val="0062AD"/>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lvl1pPr>
          </a:lstStyle>
          <a:p>
            <a:r>
              <a:rPr sz="2800" dirty="0"/>
              <a:t>Replaced N/A values with Mean value</a:t>
            </a:r>
          </a:p>
        </p:txBody>
      </p:sp>
      <p:sp>
        <p:nvSpPr>
          <p:cNvPr id="192" name="Used Standard Deviations (multiples of sigma)"/>
          <p:cNvSpPr/>
          <p:nvPr/>
        </p:nvSpPr>
        <p:spPr>
          <a:xfrm>
            <a:off x="14143547" y="4711338"/>
            <a:ext cx="9714311" cy="1840617"/>
          </a:xfrm>
          <a:custGeom>
            <a:avLst/>
            <a:gdLst/>
            <a:ahLst/>
            <a:cxnLst>
              <a:cxn ang="0">
                <a:pos x="wd2" y="hd2"/>
              </a:cxn>
              <a:cxn ang="5400000">
                <a:pos x="wd2" y="hd2"/>
              </a:cxn>
              <a:cxn ang="10800000">
                <a:pos x="wd2" y="hd2"/>
              </a:cxn>
              <a:cxn ang="16200000">
                <a:pos x="wd2" y="hd2"/>
              </a:cxn>
            </a:cxnLst>
            <a:rect l="0" t="0" r="r" b="b"/>
            <a:pathLst>
              <a:path w="21600" h="21600" extrusionOk="0">
                <a:moveTo>
                  <a:pt x="1521" y="0"/>
                </a:moveTo>
                <a:cubicBezTo>
                  <a:pt x="1437" y="0"/>
                  <a:pt x="1368" y="285"/>
                  <a:pt x="1368" y="636"/>
                </a:cubicBezTo>
                <a:lnTo>
                  <a:pt x="1368" y="4916"/>
                </a:lnTo>
                <a:lnTo>
                  <a:pt x="0" y="6189"/>
                </a:lnTo>
                <a:lnTo>
                  <a:pt x="1368" y="7458"/>
                </a:lnTo>
                <a:lnTo>
                  <a:pt x="1368" y="20967"/>
                </a:lnTo>
                <a:cubicBezTo>
                  <a:pt x="1368" y="21318"/>
                  <a:pt x="1437" y="21600"/>
                  <a:pt x="1521" y="21600"/>
                </a:cubicBezTo>
                <a:lnTo>
                  <a:pt x="21447" y="21600"/>
                </a:lnTo>
                <a:cubicBezTo>
                  <a:pt x="21532" y="21600"/>
                  <a:pt x="21600" y="21318"/>
                  <a:pt x="21600" y="20967"/>
                </a:cubicBezTo>
                <a:lnTo>
                  <a:pt x="21600" y="636"/>
                </a:lnTo>
                <a:cubicBezTo>
                  <a:pt x="21600" y="285"/>
                  <a:pt x="21532" y="0"/>
                  <a:pt x="21447" y="0"/>
                </a:cubicBezTo>
                <a:lnTo>
                  <a:pt x="1521" y="0"/>
                </a:lnTo>
                <a:close/>
              </a:path>
            </a:pathLst>
          </a:custGeom>
          <a:solidFill>
            <a:srgbClr val="C67E2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lvl1pPr>
          </a:lstStyle>
          <a:p>
            <a:r>
              <a:rPr sz="2800" dirty="0"/>
              <a:t>Used Standard Deviations (multiples of sigma)</a:t>
            </a:r>
          </a:p>
        </p:txBody>
      </p:sp>
      <p:sp>
        <p:nvSpPr>
          <p:cNvPr id="193" name="Normalization using Z- score"/>
          <p:cNvSpPr/>
          <p:nvPr/>
        </p:nvSpPr>
        <p:spPr>
          <a:xfrm>
            <a:off x="14206235" y="8078753"/>
            <a:ext cx="9714311" cy="1620402"/>
          </a:xfrm>
          <a:custGeom>
            <a:avLst/>
            <a:gdLst/>
            <a:ahLst/>
            <a:cxnLst>
              <a:cxn ang="0">
                <a:pos x="wd2" y="hd2"/>
              </a:cxn>
              <a:cxn ang="5400000">
                <a:pos x="wd2" y="hd2"/>
              </a:cxn>
              <a:cxn ang="10800000">
                <a:pos x="wd2" y="hd2"/>
              </a:cxn>
              <a:cxn ang="16200000">
                <a:pos x="wd2" y="hd2"/>
              </a:cxn>
            </a:cxnLst>
            <a:rect l="0" t="0" r="r" b="b"/>
            <a:pathLst>
              <a:path w="21600" h="21600" extrusionOk="0">
                <a:moveTo>
                  <a:pt x="1504" y="0"/>
                </a:moveTo>
                <a:cubicBezTo>
                  <a:pt x="1420" y="0"/>
                  <a:pt x="1352" y="281"/>
                  <a:pt x="1352" y="628"/>
                </a:cubicBezTo>
                <a:lnTo>
                  <a:pt x="1352" y="4851"/>
                </a:lnTo>
                <a:lnTo>
                  <a:pt x="0" y="6103"/>
                </a:lnTo>
                <a:lnTo>
                  <a:pt x="1352" y="7358"/>
                </a:lnTo>
                <a:lnTo>
                  <a:pt x="1352" y="20972"/>
                </a:lnTo>
                <a:cubicBezTo>
                  <a:pt x="1352" y="21319"/>
                  <a:pt x="1420" y="21600"/>
                  <a:pt x="1504" y="21600"/>
                </a:cubicBezTo>
                <a:lnTo>
                  <a:pt x="21448" y="21600"/>
                </a:lnTo>
                <a:cubicBezTo>
                  <a:pt x="21532" y="21600"/>
                  <a:pt x="21600" y="21319"/>
                  <a:pt x="21600" y="20972"/>
                </a:cubicBezTo>
                <a:lnTo>
                  <a:pt x="21600" y="628"/>
                </a:lnTo>
                <a:cubicBezTo>
                  <a:pt x="21600" y="281"/>
                  <a:pt x="21532" y="0"/>
                  <a:pt x="21448" y="0"/>
                </a:cubicBezTo>
                <a:lnTo>
                  <a:pt x="1504" y="0"/>
                </a:lnTo>
                <a:close/>
              </a:path>
            </a:pathLst>
          </a:custGeom>
          <a:solidFill>
            <a:srgbClr val="CB00C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lvl1pPr>
          </a:lstStyle>
          <a:p>
            <a:r>
              <a:rPr sz="2800" dirty="0"/>
              <a:t>Normalization using Z- score</a:t>
            </a:r>
          </a:p>
        </p:txBody>
      </p:sp>
      <p:sp>
        <p:nvSpPr>
          <p:cNvPr id="194" name="Performed Label Encoding"/>
          <p:cNvSpPr/>
          <p:nvPr/>
        </p:nvSpPr>
        <p:spPr>
          <a:xfrm>
            <a:off x="14145532" y="10890325"/>
            <a:ext cx="9712326" cy="1620402"/>
          </a:xfrm>
          <a:custGeom>
            <a:avLst/>
            <a:gdLst/>
            <a:ahLst/>
            <a:cxnLst>
              <a:cxn ang="0">
                <a:pos x="wd2" y="hd2"/>
              </a:cxn>
              <a:cxn ang="5400000">
                <a:pos x="wd2" y="hd2"/>
              </a:cxn>
              <a:cxn ang="10800000">
                <a:pos x="wd2" y="hd2"/>
              </a:cxn>
              <a:cxn ang="16200000">
                <a:pos x="wd2" y="hd2"/>
              </a:cxn>
            </a:cxnLst>
            <a:rect l="0" t="0" r="r" b="b"/>
            <a:pathLst>
              <a:path w="21600" h="21600" extrusionOk="0">
                <a:moveTo>
                  <a:pt x="1568" y="0"/>
                </a:moveTo>
                <a:cubicBezTo>
                  <a:pt x="1480" y="0"/>
                  <a:pt x="1410" y="328"/>
                  <a:pt x="1410" y="734"/>
                </a:cubicBezTo>
                <a:lnTo>
                  <a:pt x="1410" y="5678"/>
                </a:lnTo>
                <a:lnTo>
                  <a:pt x="0" y="7145"/>
                </a:lnTo>
                <a:lnTo>
                  <a:pt x="1410" y="8613"/>
                </a:lnTo>
                <a:lnTo>
                  <a:pt x="1410" y="20866"/>
                </a:lnTo>
                <a:cubicBezTo>
                  <a:pt x="1410" y="21272"/>
                  <a:pt x="1480" y="21600"/>
                  <a:pt x="1568" y="21600"/>
                </a:cubicBezTo>
                <a:lnTo>
                  <a:pt x="21442" y="21600"/>
                </a:lnTo>
                <a:cubicBezTo>
                  <a:pt x="21529" y="21600"/>
                  <a:pt x="21600" y="21272"/>
                  <a:pt x="21600" y="20866"/>
                </a:cubicBezTo>
                <a:lnTo>
                  <a:pt x="21600" y="734"/>
                </a:lnTo>
                <a:cubicBezTo>
                  <a:pt x="21600" y="328"/>
                  <a:pt x="21529" y="0"/>
                  <a:pt x="21442" y="0"/>
                </a:cubicBezTo>
                <a:lnTo>
                  <a:pt x="1568" y="0"/>
                </a:lnTo>
                <a:close/>
              </a:path>
            </a:pathLst>
          </a:custGeom>
          <a:solidFill>
            <a:srgbClr val="0084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lvl1pPr>
          </a:lstStyle>
          <a:p>
            <a:r>
              <a:rPr sz="2800" dirty="0"/>
              <a:t> Label Encod</a:t>
            </a:r>
            <a:r>
              <a:rPr lang="en-US" sz="2800" dirty="0"/>
              <a:t>er or One - Hot Encoder</a:t>
            </a:r>
            <a:endParaRPr sz="2800" dirty="0"/>
          </a:p>
        </p:txBody>
      </p:sp>
      <p:sp>
        <p:nvSpPr>
          <p:cNvPr id="195" name="1."/>
          <p:cNvSpPr/>
          <p:nvPr/>
        </p:nvSpPr>
        <p:spPr>
          <a:xfrm>
            <a:off x="13678365" y="815553"/>
            <a:ext cx="1055742" cy="1068572"/>
          </a:xfrm>
          <a:prstGeom prst="ellipse">
            <a:avLst/>
          </a:prstGeom>
          <a:solidFill>
            <a:srgbClr val="7826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sz="4000"/>
              <a:t>1</a:t>
            </a:r>
            <a:r>
              <a:t>.</a:t>
            </a:r>
          </a:p>
        </p:txBody>
      </p:sp>
      <p:sp>
        <p:nvSpPr>
          <p:cNvPr id="196" name="2."/>
          <p:cNvSpPr/>
          <p:nvPr/>
        </p:nvSpPr>
        <p:spPr>
          <a:xfrm>
            <a:off x="13595044" y="4052007"/>
            <a:ext cx="1055742" cy="1068572"/>
          </a:xfrm>
          <a:prstGeom prst="ellipse">
            <a:avLst/>
          </a:prstGeom>
          <a:solidFill>
            <a:srgbClr val="78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sz="4000"/>
              <a:t>2</a:t>
            </a:r>
            <a:r>
              <a:t>.</a:t>
            </a:r>
          </a:p>
        </p:txBody>
      </p:sp>
      <p:sp>
        <p:nvSpPr>
          <p:cNvPr id="197" name="3."/>
          <p:cNvSpPr/>
          <p:nvPr/>
        </p:nvSpPr>
        <p:spPr>
          <a:xfrm>
            <a:off x="13615676" y="7351424"/>
            <a:ext cx="1055742" cy="1068572"/>
          </a:xfrm>
          <a:prstGeom prst="ellipse">
            <a:avLst/>
          </a:prstGeom>
          <a:solidFill>
            <a:srgbClr val="78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sz="4000"/>
              <a:t>3</a:t>
            </a:r>
            <a:r>
              <a:t>.</a:t>
            </a:r>
          </a:p>
        </p:txBody>
      </p:sp>
      <p:sp>
        <p:nvSpPr>
          <p:cNvPr id="198" name="4."/>
          <p:cNvSpPr/>
          <p:nvPr/>
        </p:nvSpPr>
        <p:spPr>
          <a:xfrm>
            <a:off x="13595043" y="10269150"/>
            <a:ext cx="1055743" cy="1068572"/>
          </a:xfrm>
          <a:prstGeom prst="ellipse">
            <a:avLst/>
          </a:prstGeom>
          <a:solidFill>
            <a:srgbClr val="78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sz="4000"/>
              <a:t>4</a:t>
            </a:r>
            <a:r>
              <a:t>.</a:t>
            </a:r>
          </a:p>
        </p:txBody>
      </p:sp>
      <p:pic>
        <p:nvPicPr>
          <p:cNvPr id="199" name="Rectangle Rectangle" descr="Rectangle Rectangle"/>
          <p:cNvPicPr>
            <a:picLocks/>
          </p:cNvPicPr>
          <p:nvPr/>
        </p:nvPicPr>
        <p:blipFill>
          <a:blip r:embed="rId2"/>
          <a:stretch>
            <a:fillRect/>
          </a:stretch>
        </p:blipFill>
        <p:spPr>
          <a:xfrm>
            <a:off x="4936475" y="1884125"/>
            <a:ext cx="8644037" cy="11162417"/>
          </a:xfrm>
          <a:prstGeom prst="rect">
            <a:avLst/>
          </a:prstGeom>
        </p:spPr>
      </p:pic>
      <p:sp>
        <p:nvSpPr>
          <p:cNvPr id="4" name="TextBox 3">
            <a:extLst>
              <a:ext uri="{FF2B5EF4-FFF2-40B4-BE49-F238E27FC236}">
                <a16:creationId xmlns:a16="http://schemas.microsoft.com/office/drawing/2014/main" id="{703E5394-2D97-324D-8E1C-7D3EF595AC3C}"/>
              </a:ext>
            </a:extLst>
          </p:cNvPr>
          <p:cNvSpPr txBox="1"/>
          <p:nvPr/>
        </p:nvSpPr>
        <p:spPr>
          <a:xfrm>
            <a:off x="7213600" y="10756188"/>
            <a:ext cx="102657"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endParaRPr kumimoji="0" lang="en-US" sz="4800" b="0" i="0" u="none" strike="noStrike" cap="none" spc="0" normalizeH="0" baseline="0" dirty="0">
              <a:ln>
                <a:noFill/>
              </a:ln>
              <a:solidFill>
                <a:srgbClr val="000000"/>
              </a:solidFill>
              <a:effectLst/>
              <a:uFillTx/>
              <a:latin typeface="+mn-lt"/>
              <a:ea typeface="+mn-ea"/>
              <a:cs typeface="+mn-cs"/>
              <a:sym typeface="Helvetica Neue"/>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Finding Patterns.. (Exploratory Data Analysis)"/>
          <p:cNvSpPr txBox="1">
            <a:spLocks noGrp="1"/>
          </p:cNvSpPr>
          <p:nvPr>
            <p:ph type="title"/>
          </p:nvPr>
        </p:nvSpPr>
        <p:spPr>
          <a:xfrm>
            <a:off x="1206500" y="474133"/>
            <a:ext cx="21971000" cy="1426749"/>
          </a:xfrm>
          <a:prstGeom prst="rect">
            <a:avLst/>
          </a:prstGeom>
        </p:spPr>
        <p:txBody>
          <a:bodyPr>
            <a:normAutofit/>
          </a:bodyPr>
          <a:lstStyle>
            <a:lvl1pPr defTabSz="742950">
              <a:lnSpc>
                <a:spcPct val="100000"/>
              </a:lnSpc>
              <a:defRPr sz="8550" b="0" spc="0">
                <a:solidFill>
                  <a:srgbClr val="16AFFF"/>
                </a:solidFill>
                <a:latin typeface="DIN Condensed Bold"/>
                <a:ea typeface="DIN Condensed Bold"/>
                <a:cs typeface="DIN Condensed Bold"/>
                <a:sym typeface="DIN Condensed Bold"/>
              </a:defRPr>
            </a:lvl1pPr>
          </a:lstStyle>
          <a:p>
            <a:r>
              <a:rPr sz="7200" dirty="0"/>
              <a:t>Finding Patterns.. (Exploratory Data Analysis)</a:t>
            </a:r>
          </a:p>
        </p:txBody>
      </p:sp>
      <p:sp>
        <p:nvSpPr>
          <p:cNvPr id="203" name="Performed Univariate and Multi-variate analysis, before we calculated churn rate which is important for an organization to know:"/>
          <p:cNvSpPr txBox="1">
            <a:spLocks noGrp="1"/>
          </p:cNvSpPr>
          <p:nvPr>
            <p:ph type="body" idx="13"/>
          </p:nvPr>
        </p:nvSpPr>
        <p:spPr>
          <a:xfrm>
            <a:off x="1167275" y="1945273"/>
            <a:ext cx="22529097" cy="894820"/>
          </a:xfrm>
          <a:prstGeom prst="rect">
            <a:avLst/>
          </a:prstGeom>
          <a:solidFill>
            <a:srgbClr val="ED220D"/>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751205">
              <a:defRPr sz="2912" b="0">
                <a:solidFill>
                  <a:srgbClr val="FFFFFF"/>
                </a:solidFill>
                <a:latin typeface="Helvetica Neue Medium"/>
                <a:ea typeface="Helvetica Neue Medium"/>
                <a:cs typeface="Helvetica Neue Medium"/>
                <a:sym typeface="Helvetica Neue Medium"/>
              </a:defRPr>
            </a:lvl1pPr>
          </a:lstStyle>
          <a:p>
            <a:r>
              <a:rPr dirty="0"/>
              <a:t>Performed Univariate and Multi-variate analysis, before we calculated churn rate which is important for an organization to know: </a:t>
            </a:r>
          </a:p>
        </p:txBody>
      </p:sp>
      <p:pic>
        <p:nvPicPr>
          <p:cNvPr id="204" name="Screenshot 2020-05-26 at 7.48.44 AM.png" descr="Screenshot 2020-05-26 at 7.48.44 AM.png"/>
          <p:cNvPicPr>
            <a:picLocks noChangeAspect="1"/>
          </p:cNvPicPr>
          <p:nvPr/>
        </p:nvPicPr>
        <p:blipFill>
          <a:blip r:embed="rId2"/>
          <a:stretch>
            <a:fillRect/>
          </a:stretch>
        </p:blipFill>
        <p:spPr>
          <a:xfrm>
            <a:off x="9664483" y="3318932"/>
            <a:ext cx="14031890" cy="10223030"/>
          </a:xfrm>
          <a:prstGeom prst="rect">
            <a:avLst/>
          </a:prstGeom>
          <a:ln w="12700">
            <a:miter lim="400000"/>
          </a:ln>
        </p:spPr>
      </p:pic>
      <p:grpSp>
        <p:nvGrpSpPr>
          <p:cNvPr id="207" name="CHURN RATE…"/>
          <p:cNvGrpSpPr/>
          <p:nvPr/>
        </p:nvGrpSpPr>
        <p:grpSpPr>
          <a:xfrm>
            <a:off x="1167276" y="3318933"/>
            <a:ext cx="7885600" cy="10701867"/>
            <a:chOff x="0" y="0"/>
            <a:chExt cx="7885598" cy="9366725"/>
          </a:xfrm>
        </p:grpSpPr>
        <p:sp>
          <p:nvSpPr>
            <p:cNvPr id="206" name="CHURN RATE…"/>
            <p:cNvSpPr/>
            <p:nvPr/>
          </p:nvSpPr>
          <p:spPr>
            <a:xfrm>
              <a:off x="215900" y="139700"/>
              <a:ext cx="7453799" cy="8807926"/>
            </a:xfrm>
            <a:prstGeom prst="roundRect">
              <a:avLst>
                <a:gd name="adj" fmla="val 15000"/>
              </a:avLst>
            </a:prstGeom>
            <a:solidFill>
              <a:schemeClr val="accent1">
                <a:hueOff val="114395"/>
                <a:lumOff val="-24975"/>
              </a:schemeClr>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CHURN RATE</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a:p>
              <a:pPr marL="406400" indent="-406400" defTabSz="825500">
                <a:lnSpc>
                  <a:spcPct val="100000"/>
                </a:lnSpc>
                <a:spcBef>
                  <a:spcPts val="0"/>
                </a:spcBef>
                <a:buSzPct val="123000"/>
                <a:buChar char="•"/>
                <a:defRPr sz="3200">
                  <a:solidFill>
                    <a:srgbClr val="FFFFFF"/>
                  </a:solidFill>
                  <a:latin typeface="Helvetica Neue Medium"/>
                  <a:ea typeface="Helvetica Neue Medium"/>
                  <a:cs typeface="Helvetica Neue Medium"/>
                  <a:sym typeface="Helvetica Neue Medium"/>
                </a:defRPr>
              </a:pPr>
              <a:r>
                <a:t>It is the % of users who stop using services within a given period. </a:t>
              </a:r>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a:p>
              <a:pPr marL="406400" indent="-406400" defTabSz="825500">
                <a:lnSpc>
                  <a:spcPct val="100000"/>
                </a:lnSpc>
                <a:spcBef>
                  <a:spcPts val="0"/>
                </a:spcBef>
                <a:buSzPct val="123000"/>
                <a:buChar char="•"/>
                <a:defRPr sz="3200">
                  <a:solidFill>
                    <a:srgbClr val="FFFFFF"/>
                  </a:solidFill>
                  <a:latin typeface="Helvetica Neue Medium"/>
                  <a:ea typeface="Helvetica Neue Medium"/>
                  <a:cs typeface="Helvetica Neue Medium"/>
                  <a:sym typeface="Helvetica Neue Medium"/>
                </a:defRPr>
              </a:pPr>
              <a:r>
                <a:t>It is calculated using formula,</a:t>
              </a:r>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Customers at the start of the month= X</a:t>
              </a:r>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Customers at the end of month = Y</a:t>
              </a:r>
            </a:p>
            <a:p>
              <a:pP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Churn Rate in % = (X-Y) /X</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pic>
          <p:nvPicPr>
            <p:cNvPr id="205" name="CHURN RATE… CHURN RATEIt is the % of users who stop using services within a given period. It is calculated using formula,Customers at the start of the month= XCustomers at the end of month = YChurn Rate in % = (X-Y) /X" descr="CHURN RATE… CHURN RATEIt is the % of users who stop using services within a given period. It is calculated using formula,Customers at the start of the month= XCustomers at the end of month = YChurn Rate in % = (X-Y) /X"/>
            <p:cNvPicPr>
              <a:picLocks/>
            </p:cNvPicPr>
            <p:nvPr/>
          </p:nvPicPr>
          <p:blipFill>
            <a:blip r:embed="rId3"/>
            <a:stretch>
              <a:fillRect/>
            </a:stretch>
          </p:blipFill>
          <p:spPr>
            <a:xfrm>
              <a:off x="0" y="0"/>
              <a:ext cx="7885599" cy="9366726"/>
            </a:xfrm>
            <a:prstGeom prst="rect">
              <a:avLst/>
            </a:prstGeom>
            <a:effectLst/>
          </p:spPr>
        </p:pic>
      </p:grpSp>
    </p:spTree>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16290</TotalTime>
  <Words>1048</Words>
  <Application>Microsoft Macintosh PowerPoint</Application>
  <PresentationFormat>Custom</PresentationFormat>
  <Paragraphs>224</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DIN Condensed Bold</vt:lpstr>
      <vt:lpstr>Helvetica</vt:lpstr>
      <vt:lpstr>Helvetica Neue</vt:lpstr>
      <vt:lpstr>Helvetica Neue Medium</vt:lpstr>
      <vt:lpstr>Tahoma</vt:lpstr>
      <vt:lpstr>Times Roman</vt:lpstr>
      <vt:lpstr>Verdana</vt:lpstr>
      <vt:lpstr>Wingdings</vt:lpstr>
      <vt:lpstr>21_BasicWhite</vt:lpstr>
      <vt:lpstr>Customer Churn Prediction &amp; Retention Strategies</vt:lpstr>
      <vt:lpstr>Background</vt:lpstr>
      <vt:lpstr>Why this topic?</vt:lpstr>
      <vt:lpstr>PowerPoint Presentation</vt:lpstr>
      <vt:lpstr>Research &amp; Findings</vt:lpstr>
      <vt:lpstr>Methodology</vt:lpstr>
      <vt:lpstr>Technology used..</vt:lpstr>
      <vt:lpstr>Data Preparation</vt:lpstr>
      <vt:lpstr>Finding Patterns.. (Exploratory Data Analysis)</vt:lpstr>
      <vt:lpstr> Continue.. </vt:lpstr>
      <vt:lpstr>Data Modeling   </vt:lpstr>
      <vt:lpstr>Continue.. </vt:lpstr>
      <vt:lpstr>Model Evaluation</vt:lpstr>
      <vt:lpstr>Observations &amp; Retention Policies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&amp; Retention Strategies</dc:title>
  <cp:lastModifiedBy>Pooja Tyagi</cp:lastModifiedBy>
  <cp:revision>18</cp:revision>
  <dcterms:modified xsi:type="dcterms:W3CDTF">2020-06-08T22:00:30Z</dcterms:modified>
</cp:coreProperties>
</file>