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e39c976a6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e39c976a6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e39c976a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e39c976a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e39c976a6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e39c976a6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e39c976a6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e39c976a6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e39c976a6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e39c976a6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e39c976a6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e39c976a6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e39c976a6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e39c976a6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e39c976a6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e39c976a6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e39c976a6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e39c976a6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Ecommerce Product Categorization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SzPts val="1900"/>
              <a:buChar char="●"/>
            </a:pPr>
            <a:r>
              <a:rPr lang="en" sz="1300">
                <a:solidFill>
                  <a:srgbClr val="0D0D0D"/>
                </a:solidFill>
                <a:highlight>
                  <a:srgbClr val="FFFFFF"/>
                </a:highlight>
              </a:rPr>
              <a:t>In conclusion, my approach demonstrates the effectiveness of utilizing machine learning techniques for product categorization in eCommerce. </a:t>
            </a:r>
            <a:endParaRPr sz="1300">
              <a:solidFill>
                <a:srgbClr val="0D0D0D"/>
              </a:solidFill>
              <a:highlight>
                <a:srgbClr val="FFFFFF"/>
              </a:highlight>
            </a:endParaRPr>
          </a:p>
          <a:p>
            <a:pPr indent="-349250" lvl="0" marL="457200" rtl="0" algn="l">
              <a:lnSpc>
                <a:spcPct val="100000"/>
              </a:lnSpc>
              <a:spcBef>
                <a:spcPts val="0"/>
              </a:spcBef>
              <a:spcAft>
                <a:spcPts val="0"/>
              </a:spcAft>
              <a:buSzPts val="1900"/>
              <a:buChar char="●"/>
            </a:pPr>
            <a:r>
              <a:rPr lang="en" sz="1300">
                <a:solidFill>
                  <a:srgbClr val="0D0D0D"/>
                </a:solidFill>
                <a:highlight>
                  <a:srgbClr val="FFFFFF"/>
                </a:highlight>
              </a:rPr>
              <a:t>By leveraging methods like TF-IDF vectorization, SMOTE for class imbalance, and Logistic Regression modeling, I have developed a robust framework for accurately categorizing products. </a:t>
            </a:r>
            <a:endParaRPr sz="1300">
              <a:solidFill>
                <a:srgbClr val="0D0D0D"/>
              </a:solidFill>
              <a:highlight>
                <a:srgbClr val="FFFFFF"/>
              </a:highlight>
            </a:endParaRPr>
          </a:p>
          <a:p>
            <a:pPr indent="-349250" lvl="0" marL="457200" rtl="0" algn="l">
              <a:lnSpc>
                <a:spcPct val="100000"/>
              </a:lnSpc>
              <a:spcBef>
                <a:spcPts val="0"/>
              </a:spcBef>
              <a:spcAft>
                <a:spcPts val="0"/>
              </a:spcAft>
              <a:buSzPts val="1900"/>
              <a:buChar char="●"/>
            </a:pPr>
            <a:r>
              <a:rPr lang="en" sz="1300">
                <a:solidFill>
                  <a:srgbClr val="0D0D0D"/>
                </a:solidFill>
                <a:highlight>
                  <a:srgbClr val="FFFFFF"/>
                </a:highlight>
              </a:rPr>
              <a:t>While achieving a high training accuracy, further refinement and evaluation on unseen data are essential to ensure the model's generalization capability.</a:t>
            </a:r>
            <a:endParaRPr sz="1300">
              <a:solidFill>
                <a:srgbClr val="0D0D0D"/>
              </a:solidFill>
              <a:highlight>
                <a:srgbClr val="FFFFFF"/>
              </a:highlight>
            </a:endParaRPr>
          </a:p>
          <a:p>
            <a:pPr indent="-349250" lvl="0" marL="457200" rtl="0" algn="l">
              <a:lnSpc>
                <a:spcPct val="100000"/>
              </a:lnSpc>
              <a:spcBef>
                <a:spcPts val="0"/>
              </a:spcBef>
              <a:spcAft>
                <a:spcPts val="0"/>
              </a:spcAft>
              <a:buSzPts val="1900"/>
              <a:buChar char="●"/>
            </a:pPr>
            <a:r>
              <a:rPr lang="en" sz="1300">
                <a:solidFill>
                  <a:srgbClr val="0D0D0D"/>
                </a:solidFill>
                <a:highlight>
                  <a:srgbClr val="FFFFFF"/>
                </a:highlight>
              </a:rPr>
              <a:t>Overall, this work lays the foundation for improving customer experiences and enhancing the efficiency of eCommerce platforms through automated product categorization.</a:t>
            </a:r>
            <a:endParaRPr sz="1300">
              <a:solidFill>
                <a:srgbClr val="0D0D0D"/>
              </a:solidFill>
              <a:highlight>
                <a:srgbClr val="FFFFFF"/>
              </a:highlight>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92" name="Google Shape;92;p14"/>
          <p:cNvSpPr txBox="1"/>
          <p:nvPr>
            <p:ph idx="1" type="body"/>
          </p:nvPr>
        </p:nvSpPr>
        <p:spPr>
          <a:xfrm>
            <a:off x="311700" y="1229875"/>
            <a:ext cx="8520600" cy="3339000"/>
          </a:xfrm>
          <a:prstGeom prst="rect">
            <a:avLst/>
          </a:prstGeom>
          <a:ln cap="flat" cmpd="sng" w="9525">
            <a:solidFill>
              <a:srgbClr val="0D0D0D"/>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300">
                <a:solidFill>
                  <a:srgbClr val="0D0D0D"/>
                </a:solidFill>
                <a:highlight>
                  <a:srgbClr val="FFFFFF"/>
                </a:highlight>
              </a:rPr>
              <a:t>Introduction</a:t>
            </a:r>
            <a:endParaRPr sz="1300">
              <a:solidFill>
                <a:srgbClr val="0D0D0D"/>
              </a:solidFill>
              <a:highlight>
                <a:srgbClr val="FFFFFF"/>
              </a:highlight>
            </a:endParaRPr>
          </a:p>
          <a:p>
            <a:pPr indent="-342900" lvl="0" marL="457200" rtl="0" algn="l">
              <a:spcBef>
                <a:spcPts val="0"/>
              </a:spcBef>
              <a:spcAft>
                <a:spcPts val="0"/>
              </a:spcAft>
              <a:buClr>
                <a:srgbClr val="0D0D0D"/>
              </a:buClr>
              <a:buSzPts val="1800"/>
              <a:buChar char="●"/>
            </a:pPr>
            <a:r>
              <a:rPr lang="en" sz="1300">
                <a:solidFill>
                  <a:srgbClr val="0D0D0D"/>
                </a:solidFill>
                <a:highlight>
                  <a:srgbClr val="FFFFFF"/>
                </a:highlight>
              </a:rPr>
              <a:t>Data Exploration and Preprocessing</a:t>
            </a:r>
            <a:endParaRPr sz="1300">
              <a:solidFill>
                <a:srgbClr val="0D0D0D"/>
              </a:solidFill>
              <a:highlight>
                <a:srgbClr val="FFFFFF"/>
              </a:highlight>
            </a:endParaRPr>
          </a:p>
          <a:p>
            <a:pPr indent="-342900" lvl="0" marL="457200" rtl="0" algn="l">
              <a:spcBef>
                <a:spcPts val="0"/>
              </a:spcBef>
              <a:spcAft>
                <a:spcPts val="0"/>
              </a:spcAft>
              <a:buClr>
                <a:srgbClr val="0D0D0D"/>
              </a:buClr>
              <a:buSzPts val="1800"/>
              <a:buFont typeface="Roboto"/>
              <a:buChar char="●"/>
            </a:pPr>
            <a:r>
              <a:rPr lang="en" sz="1300">
                <a:solidFill>
                  <a:srgbClr val="0D0D0D"/>
                </a:solidFill>
                <a:highlight>
                  <a:srgbClr val="FFFFFF"/>
                </a:highlight>
                <a:latin typeface="Roboto"/>
                <a:ea typeface="Roboto"/>
                <a:cs typeface="Roboto"/>
                <a:sym typeface="Roboto"/>
              </a:rPr>
              <a:t>Feature Engineering</a:t>
            </a:r>
            <a:endParaRPr sz="13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300">
                <a:solidFill>
                  <a:srgbClr val="0D0D0D"/>
                </a:solidFill>
                <a:highlight>
                  <a:srgbClr val="FFFFFF"/>
                </a:highlight>
                <a:latin typeface="Roboto"/>
                <a:ea typeface="Roboto"/>
                <a:cs typeface="Roboto"/>
                <a:sym typeface="Roboto"/>
              </a:rPr>
              <a:t>Model Development</a:t>
            </a:r>
            <a:endParaRPr sz="13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300">
                <a:solidFill>
                  <a:srgbClr val="0D0D0D"/>
                </a:solidFill>
                <a:highlight>
                  <a:srgbClr val="FFFFFF"/>
                </a:highlight>
                <a:latin typeface="Roboto"/>
                <a:ea typeface="Roboto"/>
                <a:cs typeface="Roboto"/>
                <a:sym typeface="Roboto"/>
              </a:rPr>
              <a:t>Model Evaluation</a:t>
            </a:r>
            <a:endParaRPr sz="13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300">
                <a:solidFill>
                  <a:srgbClr val="0D0D0D"/>
                </a:solidFill>
                <a:highlight>
                  <a:srgbClr val="FFFFFF"/>
                </a:highlight>
                <a:latin typeface="Roboto"/>
                <a:ea typeface="Roboto"/>
                <a:cs typeface="Roboto"/>
                <a:sym typeface="Roboto"/>
              </a:rPr>
              <a:t>Results and Findings</a:t>
            </a:r>
            <a:endParaRPr sz="13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300">
                <a:solidFill>
                  <a:srgbClr val="0D0D0D"/>
                </a:solidFill>
                <a:highlight>
                  <a:srgbClr val="FFFFFF"/>
                </a:highlight>
                <a:latin typeface="Roboto"/>
                <a:ea typeface="Roboto"/>
                <a:cs typeface="Roboto"/>
                <a:sym typeface="Roboto"/>
              </a:rPr>
              <a:t>Future Work</a:t>
            </a:r>
            <a:endParaRPr sz="13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 sz="1300">
                <a:solidFill>
                  <a:srgbClr val="0D0D0D"/>
                </a:solidFill>
                <a:highlight>
                  <a:srgbClr val="FFFFFF"/>
                </a:highlight>
                <a:latin typeface="Roboto"/>
                <a:ea typeface="Roboto"/>
                <a:cs typeface="Roboto"/>
                <a:sym typeface="Roboto"/>
              </a:rPr>
              <a:t>Conclusion</a:t>
            </a:r>
            <a:endParaRPr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sz="1300">
                <a:solidFill>
                  <a:srgbClr val="0D0D0D"/>
                </a:solidFill>
                <a:highlight>
                  <a:srgbClr val="FFFFFF"/>
                </a:highlight>
              </a:rPr>
              <a:t>In today's fast-paced eCommerce world, making sure that products are categorized correctly is super important. When products are in the right categories, customers can find what they're looking for more easily, leading to better shopping experiences and more sales. However, with the millions of different products available online, organizing them accurately can be a big challenge.      </a:t>
            </a:r>
            <a:endParaRPr sz="1300">
              <a:solidFill>
                <a:srgbClr val="0D0D0D"/>
              </a:solidFill>
              <a:highlight>
                <a:srgbClr val="FFFFFF"/>
              </a:highlight>
            </a:endParaRPr>
          </a:p>
          <a:p>
            <a:pPr indent="-342900" lvl="0" marL="457200" rtl="0" algn="l">
              <a:lnSpc>
                <a:spcPct val="100000"/>
              </a:lnSpc>
              <a:spcBef>
                <a:spcPts val="0"/>
              </a:spcBef>
              <a:spcAft>
                <a:spcPts val="0"/>
              </a:spcAft>
              <a:buClr>
                <a:srgbClr val="0D0D0D"/>
              </a:buClr>
              <a:buSzPts val="1800"/>
              <a:buChar char="●"/>
            </a:pPr>
            <a:r>
              <a:rPr lang="en" sz="1300">
                <a:solidFill>
                  <a:srgbClr val="0D0D0D"/>
                </a:solidFill>
                <a:highlight>
                  <a:srgbClr val="FFFFFF"/>
                </a:highlight>
              </a:rPr>
              <a:t>Traditional systems often fall short because they can't handle the complexities of modern eCommerce. These complexities include dealing with products that have unusual names, understanding different languages, and managing ambiguous product descriptions.</a:t>
            </a:r>
            <a:endParaRPr sz="1300">
              <a:solidFill>
                <a:srgbClr val="0D0D0D"/>
              </a:solidFill>
              <a:highlight>
                <a:srgbClr val="FFFFFF"/>
              </a:highlight>
            </a:endParaRPr>
          </a:p>
          <a:p>
            <a:pPr indent="-342900" lvl="0" marL="457200" rtl="0" algn="l">
              <a:lnSpc>
                <a:spcPct val="100000"/>
              </a:lnSpc>
              <a:spcBef>
                <a:spcPts val="0"/>
              </a:spcBef>
              <a:spcAft>
                <a:spcPts val="0"/>
              </a:spcAft>
              <a:buClr>
                <a:srgbClr val="0D0D0D"/>
              </a:buClr>
              <a:buSzPts val="1800"/>
              <a:buChar char="●"/>
            </a:pPr>
            <a:r>
              <a:rPr lang="en" sz="1300">
                <a:solidFill>
                  <a:srgbClr val="0D0D0D"/>
                </a:solidFill>
                <a:highlight>
                  <a:srgbClr val="FFFFFF"/>
                </a:highlight>
              </a:rPr>
              <a:t>Therefore I have created a multi-class text classifier that can sort products into the right categories with high accuracy, handling a wide variety of product types efficiently.</a:t>
            </a:r>
            <a:endParaRPr sz="1300">
              <a:solidFill>
                <a:srgbClr val="0D0D0D"/>
              </a:solidFill>
              <a:highlight>
                <a:srgbClr val="FFFFFF"/>
              </a:highlight>
            </a:endParaRPr>
          </a:p>
          <a:p>
            <a:pPr indent="0" lvl="0" marL="457200" rtl="0" algn="l">
              <a:lnSpc>
                <a:spcPct val="100000"/>
              </a:lnSpc>
              <a:spcBef>
                <a:spcPts val="1200"/>
              </a:spcBef>
              <a:spcAft>
                <a:spcPts val="0"/>
              </a:spcAft>
              <a:buNone/>
            </a:pPr>
            <a:r>
              <a:t/>
            </a:r>
            <a:endParaRPr sz="1200">
              <a:solidFill>
                <a:srgbClr val="0D0D0D"/>
              </a:solidFill>
              <a:highlight>
                <a:srgbClr val="FFFFFF"/>
              </a:highlight>
            </a:endParaRPr>
          </a:p>
          <a:p>
            <a:pPr indent="0" lvl="0" marL="0" rtl="0" algn="l">
              <a:lnSpc>
                <a:spcPct val="100000"/>
              </a:lnSpc>
              <a:spcBef>
                <a:spcPts val="1200"/>
              </a:spcBef>
              <a:spcAft>
                <a:spcPts val="1200"/>
              </a:spcAft>
              <a:buNone/>
            </a:pPr>
            <a:r>
              <a:t/>
            </a:r>
            <a:endParaRPr sz="1200">
              <a:solidFill>
                <a:srgbClr val="0D0D0D"/>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
              <a:t>Data Exploration and Preprocessing: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300">
                <a:solidFill>
                  <a:srgbClr val="0D0D0D"/>
                </a:solidFill>
                <a:highlight>
                  <a:srgbClr val="FFFFFF"/>
                </a:highlight>
              </a:rPr>
              <a:t>Our dataset consists of 14,999 training entries and 2,534 test entries, with each entry containing detailed product information such as name, price, description, brand, and category. Notably, some fields like brand and retail_price have missing values. This exploration helps us understand the </a:t>
            </a:r>
            <a:r>
              <a:rPr lang="en" sz="1300">
                <a:solidFill>
                  <a:srgbClr val="0D0D0D"/>
                </a:solidFill>
                <a:highlight>
                  <a:srgbClr val="FFFFFF"/>
                </a:highlight>
              </a:rPr>
              <a:t>data</a:t>
            </a:r>
            <a:r>
              <a:rPr lang="en" sz="1300">
                <a:solidFill>
                  <a:srgbClr val="0D0D0D"/>
                </a:solidFill>
                <a:highlight>
                  <a:srgbClr val="FFFFFF"/>
                </a:highlight>
              </a:rPr>
              <a:t> structure and identify areas needing preprocessing before model development.</a:t>
            </a:r>
            <a:endParaRPr sz="1300">
              <a:solidFill>
                <a:srgbClr val="0D0D0D"/>
              </a:solidFill>
              <a:highlight>
                <a:srgbClr val="FFFFFF"/>
              </a:highlight>
            </a:endParaRPr>
          </a:p>
          <a:p>
            <a:pPr indent="-342900" lvl="0" marL="457200" rtl="0" algn="l">
              <a:spcBef>
                <a:spcPts val="0"/>
              </a:spcBef>
              <a:spcAft>
                <a:spcPts val="0"/>
              </a:spcAft>
              <a:buClr>
                <a:srgbClr val="0D0D0D"/>
              </a:buClr>
              <a:buSzPts val="1800"/>
              <a:buChar char="●"/>
            </a:pPr>
            <a:r>
              <a:rPr lang="en" sz="1300">
                <a:solidFill>
                  <a:srgbClr val="0D0D0D"/>
                </a:solidFill>
                <a:highlight>
                  <a:srgbClr val="FFFFFF"/>
                </a:highlight>
              </a:rPr>
              <a:t>The product_category_tree is our target variable for classification, which contains hierarchical category information that we need to parse and use for multi-class classification.</a:t>
            </a:r>
            <a:endParaRPr sz="1300">
              <a:solidFill>
                <a:srgbClr val="0D0D0D"/>
              </a:solidFill>
              <a:highlight>
                <a:srgbClr val="FFFFFF"/>
              </a:highlight>
            </a:endParaRPr>
          </a:p>
          <a:p>
            <a:pPr indent="-342900" lvl="0" marL="457200" rtl="0" algn="l">
              <a:spcBef>
                <a:spcPts val="0"/>
              </a:spcBef>
              <a:spcAft>
                <a:spcPts val="0"/>
              </a:spcAft>
              <a:buClr>
                <a:srgbClr val="0D0D0D"/>
              </a:buClr>
              <a:buSzPts val="1800"/>
              <a:buChar char="●"/>
            </a:pPr>
            <a:r>
              <a:rPr lang="en" sz="1300">
                <a:solidFill>
                  <a:srgbClr val="0D0D0D"/>
                </a:solidFill>
                <a:highlight>
                  <a:srgbClr val="FFFFFF"/>
                </a:highlight>
              </a:rPr>
              <a:t>To ensure the integrity of our dataset, I handled missing values by dropping entries without </a:t>
            </a:r>
            <a:r>
              <a:rPr lang="en" sz="1300">
                <a:solidFill>
                  <a:srgbClr val="0D0D0D"/>
                </a:solidFill>
                <a:highlight>
                  <a:srgbClr val="FFFFFF"/>
                </a:highlight>
              </a:rPr>
              <a:t>product_category_treev</a:t>
            </a:r>
            <a:r>
              <a:rPr lang="en" sz="1300">
                <a:solidFill>
                  <a:srgbClr val="0D0D0D"/>
                </a:solidFill>
                <a:highlight>
                  <a:srgbClr val="FFFFFF"/>
                </a:highlight>
              </a:rPr>
              <a:t>and </a:t>
            </a:r>
            <a:r>
              <a:rPr lang="en" sz="1300">
                <a:solidFill>
                  <a:srgbClr val="0D0D0D"/>
                </a:solidFill>
                <a:highlight>
                  <a:srgbClr val="FFFFFF"/>
                </a:highlight>
              </a:rPr>
              <a:t>description </a:t>
            </a:r>
            <a:r>
              <a:rPr lang="en" sz="1300">
                <a:solidFill>
                  <a:srgbClr val="0D0D0D"/>
                </a:solidFill>
                <a:highlight>
                  <a:srgbClr val="FFFFFF"/>
                </a:highlight>
              </a:rPr>
              <a:t>data. This step is crucial as these fields are essential for accurate product categorization, ensuring our model is trained on complete and relevant information.</a:t>
            </a:r>
            <a:endParaRPr sz="1300">
              <a:solidFill>
                <a:srgbClr val="0D0D0D"/>
              </a:solidFill>
              <a:highlight>
                <a:srgbClr val="FFFFFF"/>
              </a:highlight>
            </a:endParaRPr>
          </a:p>
          <a:p>
            <a:pPr indent="0" lvl="0" marL="457200" rtl="0" algn="l">
              <a:spcBef>
                <a:spcPts val="1500"/>
              </a:spcBef>
              <a:spcAft>
                <a:spcPts val="0"/>
              </a:spcAft>
              <a:buNone/>
            </a:pPr>
            <a:r>
              <a:t/>
            </a:r>
            <a:endParaRPr sz="1300">
              <a:solidFill>
                <a:srgbClr val="0D0D0D"/>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Feature Engineering:</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00">
                <a:solidFill>
                  <a:srgbClr val="0D0D0D"/>
                </a:solidFill>
                <a:highlight>
                  <a:srgbClr val="FFFFFF"/>
                </a:highlight>
              </a:rPr>
              <a:t>I enhanced  text data by converting product descriptions into numerical vectors using TF-IDF (Term Frequency-Inverse Document Frequency), limiting the vocabulary to the top 5000 features for efficiency.</a:t>
            </a:r>
            <a:endParaRPr sz="1300">
              <a:solidFill>
                <a:srgbClr val="0D0D0D"/>
              </a:solidFill>
              <a:highlight>
                <a:srgbClr val="FFFFFF"/>
              </a:highlight>
            </a:endParaRPr>
          </a:p>
          <a:p>
            <a:pPr indent="-342900" lvl="0" marL="457200" rtl="0" algn="l">
              <a:spcBef>
                <a:spcPts val="0"/>
              </a:spcBef>
              <a:spcAft>
                <a:spcPts val="0"/>
              </a:spcAft>
              <a:buSzPts val="1800"/>
              <a:buChar char="●"/>
            </a:pPr>
            <a:r>
              <a:rPr lang="en" sz="1300">
                <a:solidFill>
                  <a:srgbClr val="0D0D0D"/>
                </a:solidFill>
                <a:highlight>
                  <a:srgbClr val="FFFFFF"/>
                </a:highlight>
              </a:rPr>
              <a:t> This transformation captures the importance of words in each description relative to the entire dataset. </a:t>
            </a:r>
            <a:endParaRPr sz="1300">
              <a:solidFill>
                <a:srgbClr val="0D0D0D"/>
              </a:solidFill>
              <a:highlight>
                <a:srgbClr val="FFFFFF"/>
              </a:highlight>
            </a:endParaRPr>
          </a:p>
          <a:p>
            <a:pPr indent="-342900" lvl="0" marL="457200" rtl="0" algn="l">
              <a:spcBef>
                <a:spcPts val="0"/>
              </a:spcBef>
              <a:spcAft>
                <a:spcPts val="0"/>
              </a:spcAft>
              <a:buSzPts val="1800"/>
              <a:buChar char="●"/>
            </a:pPr>
            <a:r>
              <a:rPr lang="en" sz="1300">
                <a:solidFill>
                  <a:srgbClr val="0D0D0D"/>
                </a:solidFill>
                <a:highlight>
                  <a:srgbClr val="FFFFFF"/>
                </a:highlight>
              </a:rPr>
              <a:t>Additionally, I converted the target labels, </a:t>
            </a:r>
            <a:r>
              <a:rPr lang="en" sz="1300">
                <a:solidFill>
                  <a:srgbClr val="0D0D0D"/>
                </a:solidFill>
                <a:highlight>
                  <a:srgbClr val="FFFFFF"/>
                </a:highlight>
              </a:rPr>
              <a:t>product_category_tree</a:t>
            </a:r>
            <a:r>
              <a:rPr lang="en" sz="1300">
                <a:solidFill>
                  <a:srgbClr val="0D0D0D"/>
                </a:solidFill>
                <a:highlight>
                  <a:srgbClr val="FFFFFF"/>
                </a:highlight>
              </a:rPr>
              <a:t>, from categorical text into numerical format using LabelEncoder, facilitating compatibility with machine learning algorithms.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300">
                <a:solidFill>
                  <a:srgbClr val="0D0D0D"/>
                </a:solidFill>
                <a:highlight>
                  <a:srgbClr val="FFFFFF"/>
                </a:highlight>
              </a:rPr>
              <a:t>To address class imbalance in our training data, I have used SMOTE (Synthetic Minority Over-sampling Technique) to generate synthetic examples for underrepresented categories, resulting in a balanced dataset. </a:t>
            </a:r>
            <a:endParaRPr sz="1300">
              <a:solidFill>
                <a:srgbClr val="0D0D0D"/>
              </a:solidFill>
              <a:highlight>
                <a:srgbClr val="FFFFFF"/>
              </a:highlight>
            </a:endParaRPr>
          </a:p>
          <a:p>
            <a:pPr indent="-349250" lvl="0" marL="457200" rtl="0" algn="l">
              <a:spcBef>
                <a:spcPts val="0"/>
              </a:spcBef>
              <a:spcAft>
                <a:spcPts val="0"/>
              </a:spcAft>
              <a:buSzPts val="1900"/>
              <a:buChar char="●"/>
            </a:pPr>
            <a:r>
              <a:rPr lang="en" sz="1300">
                <a:solidFill>
                  <a:srgbClr val="0D0D0D"/>
                </a:solidFill>
                <a:highlight>
                  <a:srgbClr val="FFFFFF"/>
                </a:highlight>
              </a:rPr>
              <a:t> Then I trained a Logistic Regression model with a maximum of 1000 iterations and balanced class weights to further mitigate any residual class imbalance. This approach ensures the model is well-trained on a diverse and representative sample, improving its ability to accurately categorize products.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300">
                <a:solidFill>
                  <a:srgbClr val="0D0D0D"/>
                </a:solidFill>
                <a:highlight>
                  <a:srgbClr val="FFFFFF"/>
                </a:highlight>
              </a:rPr>
              <a:t>I have evaluated our Logistic Regression model by predicting the categories on the training data and calculating evaluation metrics. </a:t>
            </a:r>
            <a:endParaRPr sz="1300">
              <a:solidFill>
                <a:srgbClr val="0D0D0D"/>
              </a:solidFill>
              <a:highlight>
                <a:srgbClr val="FFFFFF"/>
              </a:highlight>
            </a:endParaRPr>
          </a:p>
          <a:p>
            <a:pPr indent="-349250" lvl="0" marL="457200" rtl="0" algn="l">
              <a:spcBef>
                <a:spcPts val="0"/>
              </a:spcBef>
              <a:spcAft>
                <a:spcPts val="0"/>
              </a:spcAft>
              <a:buSzPts val="1900"/>
              <a:buChar char="●"/>
            </a:pPr>
            <a:r>
              <a:rPr lang="en" sz="1300">
                <a:solidFill>
                  <a:srgbClr val="0D0D0D"/>
                </a:solidFill>
                <a:highlight>
                  <a:srgbClr val="FFFFFF"/>
                </a:highlight>
              </a:rPr>
              <a:t>The accuracy score provides an overall measure of model performance, while the classification report gives detailed precision, recall, and F1-score for each category. </a:t>
            </a:r>
            <a:endParaRPr sz="1300">
              <a:solidFill>
                <a:srgbClr val="0D0D0D"/>
              </a:solidFill>
              <a:highlight>
                <a:srgbClr val="FFFFFF"/>
              </a:highlight>
            </a:endParaRPr>
          </a:p>
          <a:p>
            <a:pPr indent="-349250" lvl="0" marL="457200" rtl="0" algn="l">
              <a:spcBef>
                <a:spcPts val="0"/>
              </a:spcBef>
              <a:spcAft>
                <a:spcPts val="0"/>
              </a:spcAft>
              <a:buSzPts val="1900"/>
              <a:buChar char="●"/>
            </a:pPr>
            <a:r>
              <a:rPr lang="en" sz="1300">
                <a:solidFill>
                  <a:srgbClr val="0D0D0D"/>
                </a:solidFill>
                <a:highlight>
                  <a:srgbClr val="FFFFFF"/>
                </a:highlight>
              </a:rPr>
              <a:t>I have also visualized the confusion matrix using a heatmap, which highlights the model's performance in correctly classifying each category and identifying where misclassifications occur. This comprehensive evaluation helps us understand the strengths and weaknesses of the model.</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9250" lvl="0" marL="457200" rtl="0" algn="l">
              <a:spcBef>
                <a:spcPts val="1500"/>
              </a:spcBef>
              <a:spcAft>
                <a:spcPts val="0"/>
              </a:spcAft>
              <a:buClr>
                <a:srgbClr val="0D0D0D"/>
              </a:buClr>
              <a:buSzPts val="1900"/>
              <a:buChar char="●"/>
            </a:pPr>
            <a:r>
              <a:rPr lang="en" sz="1300">
                <a:solidFill>
                  <a:srgbClr val="0D0D0D"/>
                </a:solidFill>
                <a:highlight>
                  <a:srgbClr val="FFFFFF"/>
                </a:highlight>
              </a:rPr>
              <a:t>Logistic Regression model achieved a training accuracy of </a:t>
            </a:r>
            <a:r>
              <a:rPr lang="en" sz="1300">
                <a:solidFill>
                  <a:srgbClr val="212121"/>
                </a:solidFill>
                <a:highlight>
                  <a:srgbClr val="FFFFFF"/>
                </a:highlight>
              </a:rPr>
              <a:t>0.99</a:t>
            </a:r>
            <a:r>
              <a:rPr lang="en" sz="1300">
                <a:solidFill>
                  <a:srgbClr val="0D0D0D"/>
                </a:solidFill>
                <a:highlight>
                  <a:srgbClr val="FFFFFF"/>
                </a:highlight>
              </a:rPr>
              <a:t>.</a:t>
            </a:r>
            <a:endParaRPr sz="1300">
              <a:solidFill>
                <a:srgbClr val="0D0D0D"/>
              </a:solidFill>
              <a:highlight>
                <a:srgbClr val="FFFFFF"/>
              </a:highlight>
            </a:endParaRPr>
          </a:p>
          <a:p>
            <a:pPr indent="-349250" lvl="0" marL="457200" rtl="0" algn="l">
              <a:spcBef>
                <a:spcPts val="0"/>
              </a:spcBef>
              <a:spcAft>
                <a:spcPts val="0"/>
              </a:spcAft>
              <a:buClr>
                <a:srgbClr val="0D0D0D"/>
              </a:buClr>
              <a:buSzPts val="1900"/>
              <a:buChar char="●"/>
            </a:pPr>
            <a:r>
              <a:rPr lang="en" sz="1300">
                <a:solidFill>
                  <a:srgbClr val="0D0D0D"/>
                </a:solidFill>
                <a:highlight>
                  <a:srgbClr val="FFFFFF"/>
                </a:highlight>
              </a:rPr>
              <a:t>The classification report provides insights into the precision, recall, and F1-score for each product category, indicating how well the model performs across different classes.</a:t>
            </a:r>
            <a:endParaRPr sz="1300">
              <a:solidFill>
                <a:srgbClr val="0D0D0D"/>
              </a:solidFill>
              <a:highlight>
                <a:srgbClr val="FFFFFF"/>
              </a:highlight>
            </a:endParaRPr>
          </a:p>
          <a:p>
            <a:pPr indent="-342900" lvl="0" marL="457200" rtl="0" algn="l">
              <a:spcBef>
                <a:spcPts val="0"/>
              </a:spcBef>
              <a:spcAft>
                <a:spcPts val="0"/>
              </a:spcAft>
              <a:buClr>
                <a:srgbClr val="0D0D0D"/>
              </a:buClr>
              <a:buSzPts val="1800"/>
              <a:buChar char="●"/>
            </a:pPr>
            <a:r>
              <a:rPr lang="en" sz="1300">
                <a:solidFill>
                  <a:srgbClr val="0D0D0D"/>
                </a:solidFill>
                <a:highlight>
                  <a:srgbClr val="FFFFFF"/>
                </a:highlight>
              </a:rPr>
              <a:t>By using SMOTE (Synthetic Minority Over-sampling Technique), we effectively addressed class imbalance in the training data, ensuring that the model learns from a balanced representation of all categories.</a:t>
            </a:r>
            <a:endParaRPr sz="1300">
              <a:solidFill>
                <a:srgbClr val="0D0D0D"/>
              </a:solidFill>
              <a:highlight>
                <a:srgbClr val="FFFFFF"/>
              </a:highlight>
            </a:endParaRPr>
          </a:p>
          <a:p>
            <a:pPr indent="-342900" lvl="0" marL="457200" rtl="0" algn="l">
              <a:spcBef>
                <a:spcPts val="0"/>
              </a:spcBef>
              <a:spcAft>
                <a:spcPts val="0"/>
              </a:spcAft>
              <a:buClr>
                <a:srgbClr val="0D0D0D"/>
              </a:buClr>
              <a:buSzPts val="1800"/>
              <a:buChar char="●"/>
            </a:pPr>
            <a:r>
              <a:rPr lang="en" sz="1300">
                <a:solidFill>
                  <a:srgbClr val="0D0D0D"/>
                </a:solidFill>
                <a:highlight>
                  <a:srgbClr val="FFFFFF"/>
                </a:highlight>
              </a:rPr>
              <a:t>The confusion matrix heatmap visualizes the model's performance in classifying each category. It helps identify areas of strength and areas where misclassifications occur, guiding further model refinement.</a:t>
            </a:r>
            <a:endParaRPr sz="1300">
              <a:solidFill>
                <a:srgbClr val="0D0D0D"/>
              </a:solidFill>
              <a:highlight>
                <a:srgbClr val="FFFFFF"/>
              </a:highlight>
            </a:endParaRPr>
          </a:p>
          <a:p>
            <a:pPr indent="0" lvl="0" marL="457200" rtl="0" algn="l">
              <a:spcBef>
                <a:spcPts val="1500"/>
              </a:spcBef>
              <a:spcAft>
                <a:spcPts val="0"/>
              </a:spcAft>
              <a:buNone/>
            </a:pPr>
            <a:r>
              <a:t/>
            </a:r>
            <a:endParaRPr sz="1300">
              <a:solidFill>
                <a:srgbClr val="0D0D0D"/>
              </a:solidFill>
              <a:highlight>
                <a:srgbClr val="FFFFFF"/>
              </a:highlight>
            </a:endParaRPr>
          </a:p>
          <a:p>
            <a:pPr indent="0" lvl="0" marL="457200" rtl="0" algn="l">
              <a:spcBef>
                <a:spcPts val="1500"/>
              </a:spcBef>
              <a:spcAft>
                <a:spcPts val="0"/>
              </a:spcAft>
              <a:buNone/>
            </a:pPr>
            <a:r>
              <a:t/>
            </a:r>
            <a:endParaRPr sz="1300">
              <a:solidFill>
                <a:srgbClr val="0D0D0D"/>
              </a:solidFill>
              <a:highlight>
                <a:srgbClr val="FFFFFF"/>
              </a:highlight>
            </a:endParaRPr>
          </a:p>
          <a:p>
            <a:pPr indent="0" lvl="0" marL="45720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sz="1300">
                <a:solidFill>
                  <a:srgbClr val="0D0D0D"/>
                </a:solidFill>
                <a:highlight>
                  <a:srgbClr val="FFFFFF"/>
                </a:highlight>
              </a:rPr>
              <a:t>Enhanced Feature Engineering:Explore advanced feature engineering techniques such as word embeddings or topic modeling to capture more nuanced relationships within product descriptions and improve classification accuracy.</a:t>
            </a:r>
            <a:endParaRPr sz="1300">
              <a:solidFill>
                <a:srgbClr val="0D0D0D"/>
              </a:solidFill>
              <a:highlight>
                <a:srgbClr val="FFFFFF"/>
              </a:highlight>
            </a:endParaRPr>
          </a:p>
          <a:p>
            <a:pPr indent="-349250" lvl="0" marL="457200" rtl="0" algn="l">
              <a:lnSpc>
                <a:spcPct val="115000"/>
              </a:lnSpc>
              <a:spcBef>
                <a:spcPts val="0"/>
              </a:spcBef>
              <a:spcAft>
                <a:spcPts val="0"/>
              </a:spcAft>
              <a:buSzPts val="1900"/>
              <a:buChar char="●"/>
            </a:pPr>
            <a:r>
              <a:rPr lang="en" sz="1300">
                <a:solidFill>
                  <a:srgbClr val="0D0D0D"/>
                </a:solidFill>
                <a:highlight>
                  <a:srgbClr val="FFFFFF"/>
                </a:highlight>
              </a:rPr>
              <a:t>Real-Time Feedback L</a:t>
            </a:r>
            <a:r>
              <a:rPr lang="en" sz="1300">
                <a:solidFill>
                  <a:srgbClr val="0D0D0D"/>
                </a:solidFill>
                <a:highlight>
                  <a:srgbClr val="FFFFFF"/>
                </a:highlight>
              </a:rPr>
              <a:t>oop:</a:t>
            </a:r>
            <a:r>
              <a:rPr lang="en" sz="1300">
                <a:solidFill>
                  <a:srgbClr val="0D0D0D"/>
                </a:solidFill>
                <a:highlight>
                  <a:srgbClr val="FFFFFF"/>
                </a:highlight>
              </a:rPr>
              <a:t> Implement a feedback loop mechanism to continuously update the model based on real-time user interactions and feedback, ensuring its relevance and effectiveness in a dynamic eCommerce environment.</a:t>
            </a:r>
            <a:endParaRPr sz="1300">
              <a:solidFill>
                <a:srgbClr val="0D0D0D"/>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