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59566"/>
            <a:ext cx="8610600" cy="1938992"/>
          </a:xfrm>
          <a:prstGeom prst="rect">
            <a:avLst/>
          </a:prstGeom>
          <a:noFill/>
        </p:spPr>
        <p:txBody>
          <a:bodyPr wrap="square" rtlCol="0">
            <a:spAutoFit/>
          </a:bodyPr>
          <a:lstStyle/>
          <a:p>
            <a:r>
              <a:rPr lang="en-US" sz="2400" dirty="0"/>
              <a:t>STUDENT NAME: Pooja A</a:t>
            </a:r>
          </a:p>
          <a:p>
            <a:r>
              <a:rPr lang="en-US" sz="2400" dirty="0"/>
              <a:t>REGISTER NO: asunm1353312209438</a:t>
            </a:r>
          </a:p>
          <a:p>
            <a:r>
              <a:rPr lang="en-US" sz="2400" dirty="0"/>
              <a:t>DEPARTMENT: </a:t>
            </a:r>
            <a:r>
              <a:rPr lang="en-US" sz="2400" dirty="0" err="1"/>
              <a:t>Bcom</a:t>
            </a:r>
            <a:r>
              <a:rPr lang="en-US" sz="2400" dirty="0"/>
              <a:t> (Accounting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BDFA6B4C-C245-3E6C-C800-EB6C976108EC}"/>
              </a:ext>
            </a:extLst>
          </p:cNvPr>
          <p:cNvSpPr txBox="1"/>
          <p:nvPr/>
        </p:nvSpPr>
        <p:spPr>
          <a:xfrm>
            <a:off x="990600" y="1447800"/>
            <a:ext cx="836295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Cleaned the employee data. </a:t>
            </a:r>
          </a:p>
          <a:p>
            <a:pPr marL="285750" indent="-285750">
              <a:buFont typeface="Arial" panose="020B0604020202020204" pitchFamily="34" charset="0"/>
              <a:buChar char="•"/>
            </a:pPr>
            <a:r>
              <a:rPr lang="en-US" sz="2800" dirty="0"/>
              <a:t>Used pivot tables to analyze attrition trends.</a:t>
            </a:r>
          </a:p>
          <a:p>
            <a:pPr marL="285750" indent="-285750">
              <a:buFont typeface="Arial" panose="020B0604020202020204" pitchFamily="34" charset="0"/>
              <a:buChar char="•"/>
            </a:pPr>
            <a:r>
              <a:rPr lang="en-US" sz="2800" dirty="0"/>
              <a:t>Applied conditional formatting to highlight key metrics.</a:t>
            </a:r>
          </a:p>
          <a:p>
            <a:pPr marL="285750" indent="-285750">
              <a:buFont typeface="Arial" panose="020B0604020202020204" pitchFamily="34" charset="0"/>
              <a:buChar char="•"/>
            </a:pPr>
            <a:r>
              <a:rPr lang="en-US" sz="2800" dirty="0"/>
              <a:t>Created charts and slicers to visualize and filter attrition data.</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1C800859-A423-928B-519D-D4F6F865E755}"/>
              </a:ext>
            </a:extLst>
          </p:cNvPr>
          <p:cNvPicPr>
            <a:picLocks noChangeAspect="1"/>
          </p:cNvPicPr>
          <p:nvPr/>
        </p:nvPicPr>
        <p:blipFill>
          <a:blip r:embed="rId3">
            <a:extLst>
              <a:ext uri="{28A0092B-C50C-407E-A947-70E740481C1C}">
                <a14:useLocalDpi xmlns:a14="http://schemas.microsoft.com/office/drawing/2010/main" val="0"/>
              </a:ext>
            </a:extLst>
          </a:blip>
          <a:srcRect l="27699" t="26294" r="34459" b="38455"/>
          <a:stretch/>
        </p:blipFill>
        <p:spPr>
          <a:xfrm>
            <a:off x="2286000" y="1570814"/>
            <a:ext cx="6663721" cy="36290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11BC569-FC8C-E79A-34A8-E3DF631FCCF0}"/>
              </a:ext>
            </a:extLst>
          </p:cNvPr>
          <p:cNvSpPr txBox="1"/>
          <p:nvPr/>
        </p:nvSpPr>
        <p:spPr>
          <a:xfrm>
            <a:off x="1371600" y="1524000"/>
            <a:ext cx="7772400" cy="3108543"/>
          </a:xfrm>
          <a:prstGeom prst="rect">
            <a:avLst/>
          </a:prstGeom>
          <a:noFill/>
        </p:spPr>
        <p:txBody>
          <a:bodyPr wrap="square" rtlCol="0">
            <a:spAutoFit/>
          </a:bodyPr>
          <a:lstStyle/>
          <a:p>
            <a:r>
              <a:rPr lang="en-US" sz="2800" dirty="0"/>
              <a:t>     In conclusion, the analysis highlighted significant patterns in employee attrition related to department, job role, and employee satisfaction. </a:t>
            </a:r>
          </a:p>
          <a:p>
            <a:r>
              <a:rPr lang="en-US" sz="2800" dirty="0"/>
              <a:t>By focusing on these key areas and implementing targeted retention strategies, the company can effectively reduce turnover and improve overall employee retention.</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HR Employee Attrition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C532283C-FB79-F6DC-461C-7F2407844531}"/>
              </a:ext>
            </a:extLst>
          </p:cNvPr>
          <p:cNvSpPr txBox="1"/>
          <p:nvPr/>
        </p:nvSpPr>
        <p:spPr>
          <a:xfrm>
            <a:off x="1066800" y="2019300"/>
            <a:ext cx="6858000" cy="2554545"/>
          </a:xfrm>
          <a:prstGeom prst="rect">
            <a:avLst/>
          </a:prstGeom>
          <a:noFill/>
        </p:spPr>
        <p:txBody>
          <a:bodyPr wrap="square" rtlCol="0">
            <a:spAutoFit/>
          </a:bodyPr>
          <a:lstStyle/>
          <a:p>
            <a:r>
              <a:rPr lang="en-US" sz="3200" dirty="0"/>
              <a:t>The HR employee Attrition data lack clarity, making it challenging to accurately assess individual contributions and areas for improvement. </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4431A03-08FB-C99A-AF8E-BACBFDE8ABB8}"/>
              </a:ext>
            </a:extLst>
          </p:cNvPr>
          <p:cNvSpPr txBox="1"/>
          <p:nvPr/>
        </p:nvSpPr>
        <p:spPr>
          <a:xfrm>
            <a:off x="1447800" y="2133600"/>
            <a:ext cx="7620000" cy="3539430"/>
          </a:xfrm>
          <a:prstGeom prst="rect">
            <a:avLst/>
          </a:prstGeom>
          <a:noFill/>
        </p:spPr>
        <p:txBody>
          <a:bodyPr wrap="square" rtlCol="0">
            <a:spAutoFit/>
          </a:bodyPr>
          <a:lstStyle/>
          <a:p>
            <a:r>
              <a:rPr lang="en-US" sz="3200" dirty="0"/>
              <a:t>Analyzing the HR Attrition data of the employees by considering the various data like gender, departments, age etc. To determine the Attrition rate are high, medium or low. The goal is to provide insights and to develop a more accurate and actionable evaluation.</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51A7A77-8F2F-0A8B-54D2-0D3BA9729186}"/>
              </a:ext>
            </a:extLst>
          </p:cNvPr>
          <p:cNvSpPr txBox="1"/>
          <p:nvPr/>
        </p:nvSpPr>
        <p:spPr>
          <a:xfrm>
            <a:off x="1371600" y="1695450"/>
            <a:ext cx="4648200" cy="2246769"/>
          </a:xfrm>
          <a:prstGeom prst="rect">
            <a:avLst/>
          </a:prstGeom>
          <a:noFill/>
        </p:spPr>
        <p:txBody>
          <a:bodyPr wrap="square" rtlCol="0">
            <a:spAutoFit/>
          </a:bodyPr>
          <a:lstStyle/>
          <a:p>
            <a:pPr marL="342900" indent="-342900">
              <a:buAutoNum type="arabicPeriod"/>
            </a:pPr>
            <a:r>
              <a:rPr lang="en-IN" sz="2800" dirty="0"/>
              <a:t>Managers and Supervisors</a:t>
            </a:r>
          </a:p>
          <a:p>
            <a:pPr marL="342900" indent="-342900">
              <a:buAutoNum type="arabicPeriod"/>
            </a:pPr>
            <a:r>
              <a:rPr lang="en-IN" sz="2800" dirty="0"/>
              <a:t>HR Department</a:t>
            </a:r>
          </a:p>
          <a:p>
            <a:pPr marL="342900" indent="-342900">
              <a:buAutoNum type="arabicPeriod"/>
            </a:pPr>
            <a:r>
              <a:rPr lang="en-IN" sz="2800" dirty="0"/>
              <a:t>Employees</a:t>
            </a:r>
          </a:p>
          <a:p>
            <a:pPr marL="342900" indent="-342900">
              <a:buAutoNum type="arabicPeriod"/>
            </a:pPr>
            <a:r>
              <a:rPr lang="en-IN" sz="2800" dirty="0"/>
              <a:t>Executives and Leaders</a:t>
            </a:r>
          </a:p>
          <a:p>
            <a:pPr marL="342900" indent="-342900">
              <a:buAutoNum type="arabicPeriod"/>
            </a:pPr>
            <a:r>
              <a:rPr lang="en-IN" sz="2800" dirty="0"/>
              <a:t>R&amp;D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2E3C2CF-60DC-0765-55CC-FB29C89EA1E9}"/>
              </a:ext>
            </a:extLst>
          </p:cNvPr>
          <p:cNvSpPr txBox="1"/>
          <p:nvPr/>
        </p:nvSpPr>
        <p:spPr>
          <a:xfrm>
            <a:off x="3124200" y="1828800"/>
            <a:ext cx="6477000"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a:t>Conditional formatting – </a:t>
            </a:r>
            <a:r>
              <a:rPr lang="en-US" sz="2800" b="0" i="0" dirty="0">
                <a:solidFill>
                  <a:srgbClr val="001D35"/>
                </a:solidFill>
                <a:effectLst/>
                <a:latin typeface="Google Sans"/>
              </a:rPr>
              <a:t> </a:t>
            </a:r>
            <a:r>
              <a:rPr lang="en-US" sz="2800" dirty="0"/>
              <a:t>to highlight patterns and trends based on certain conditions.</a:t>
            </a:r>
          </a:p>
          <a:p>
            <a:pPr marL="457200" indent="-457200">
              <a:buFont typeface="Arial" panose="020B0604020202020204" pitchFamily="34" charset="0"/>
              <a:buChar char="•"/>
            </a:pPr>
            <a:r>
              <a:rPr lang="en-US" sz="2800" dirty="0"/>
              <a:t>Filter – </a:t>
            </a:r>
            <a:r>
              <a:rPr lang="en-US" sz="2800" dirty="0">
                <a:solidFill>
                  <a:srgbClr val="001D35"/>
                </a:solidFill>
                <a:latin typeface="Google Sans"/>
              </a:rPr>
              <a:t>A</a:t>
            </a:r>
            <a:r>
              <a:rPr lang="en-US" sz="2800" b="0" i="0" dirty="0">
                <a:solidFill>
                  <a:srgbClr val="001D35"/>
                </a:solidFill>
                <a:effectLst/>
                <a:latin typeface="Google Sans"/>
              </a:rPr>
              <a:t>nalyze data by sorting and hiding it according to specific criteria.</a:t>
            </a:r>
            <a:endParaRPr lang="en-US" sz="2800" dirty="0"/>
          </a:p>
          <a:p>
            <a:pPr marL="457200" indent="-457200">
              <a:buFont typeface="Arial" panose="020B0604020202020204" pitchFamily="34" charset="0"/>
              <a:buChar char="•"/>
            </a:pPr>
            <a:r>
              <a:rPr lang="en-US" sz="2800" dirty="0"/>
              <a:t>Pivot table – To convert the data into brief summary.</a:t>
            </a:r>
          </a:p>
          <a:p>
            <a:pPr marL="457200" indent="-457200">
              <a:buFont typeface="Arial" panose="020B0604020202020204" pitchFamily="34" charset="0"/>
              <a:buChar char="•"/>
            </a:pPr>
            <a:r>
              <a:rPr lang="en-US" sz="2800" dirty="0"/>
              <a:t>Slicers – T</a:t>
            </a:r>
            <a:r>
              <a:rPr lang="en-US" sz="2800" b="0" i="0" dirty="0">
                <a:solidFill>
                  <a:srgbClr val="001D35"/>
                </a:solidFill>
                <a:effectLst/>
                <a:latin typeface="Google Sans"/>
              </a:rPr>
              <a:t>o filter data in PivotTables </a:t>
            </a:r>
            <a:endParaRPr lang="en-US" sz="2800" dirty="0"/>
          </a:p>
          <a:p>
            <a:pPr marL="457200" indent="-457200">
              <a:buFont typeface="Arial" panose="020B0604020202020204" pitchFamily="34" charset="0"/>
              <a:buChar char="•"/>
            </a:pPr>
            <a:r>
              <a:rPr lang="en-US" sz="2800" dirty="0"/>
              <a:t>Graph – For data visualization.</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3FD4957-A68C-2600-2255-4614713F0BB1}"/>
              </a:ext>
            </a:extLst>
          </p:cNvPr>
          <p:cNvSpPr txBox="1"/>
          <p:nvPr/>
        </p:nvSpPr>
        <p:spPr>
          <a:xfrm>
            <a:off x="1295400" y="1524000"/>
            <a:ext cx="8763000" cy="4154984"/>
          </a:xfrm>
          <a:prstGeom prst="rect">
            <a:avLst/>
          </a:prstGeom>
          <a:noFill/>
        </p:spPr>
        <p:txBody>
          <a:bodyPr wrap="square" rtlCol="0">
            <a:spAutoFit/>
          </a:bodyPr>
          <a:lstStyle/>
          <a:p>
            <a:pPr marL="457200" indent="-457200">
              <a:buAutoNum type="arabicPeriod"/>
            </a:pPr>
            <a:r>
              <a:rPr lang="en-US" sz="2400" dirty="0"/>
              <a:t>Dataset Name: HR Employee Attrition.</a:t>
            </a:r>
          </a:p>
          <a:p>
            <a:pPr marL="457200" indent="-457200">
              <a:buAutoNum type="arabicPeriod"/>
            </a:pPr>
            <a:r>
              <a:rPr lang="en-US" sz="2400" dirty="0"/>
              <a:t>Purpose: To analyze and predict employee attrition (i.e., when employees leave the company).</a:t>
            </a:r>
          </a:p>
          <a:p>
            <a:pPr marL="457200" indent="-457200">
              <a:buAutoNum type="arabicPeriod"/>
            </a:pPr>
            <a:r>
              <a:rPr lang="en-US" sz="2400" dirty="0"/>
              <a:t>Overview: This dataset contains employee attrition including age, gender, attrition, department, job role, education, marital status etc.</a:t>
            </a:r>
          </a:p>
          <a:p>
            <a:pPr marL="457200" indent="-457200">
              <a:buAutoNum type="arabicPeriod"/>
            </a:pPr>
            <a:r>
              <a:rPr lang="en-US" sz="2400" dirty="0"/>
              <a:t>Data Structure: The dataset consist of a single table named HR Attrition containing various attributes. These variables are used to analyze trends and correlations in employee performance, satisfaction, and work-life balance.</a:t>
            </a:r>
          </a:p>
          <a:p>
            <a:pPr marL="457200" indent="-457200">
              <a:buAutoNum type="arabicPeriod"/>
            </a:pPr>
            <a:r>
              <a:rPr lang="en-US" sz="2400" dirty="0"/>
              <a:t>Data Types: Categorical and Numerical data.</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2C377ED-06CF-E347-A6DD-6250AEF653AF}"/>
              </a:ext>
            </a:extLst>
          </p:cNvPr>
          <p:cNvSpPr txBox="1"/>
          <p:nvPr/>
        </p:nvSpPr>
        <p:spPr>
          <a:xfrm>
            <a:off x="1600200" y="1695450"/>
            <a:ext cx="6477000" cy="1815882"/>
          </a:xfrm>
          <a:prstGeom prst="rect">
            <a:avLst/>
          </a:prstGeom>
          <a:noFill/>
        </p:spPr>
        <p:txBody>
          <a:bodyPr wrap="square" rtlCol="0">
            <a:spAutoFit/>
          </a:bodyPr>
          <a:lstStyle/>
          <a:p>
            <a:r>
              <a:rPr lang="en-US" sz="2800" dirty="0"/>
              <a:t>Data cleaning : Remove duplicates and handled  missing values.</a:t>
            </a:r>
          </a:p>
          <a:p>
            <a:r>
              <a:rPr lang="en-IN" sz="2800" dirty="0"/>
              <a:t>Conditional Formatting: Highlighted patterns based on certain conditions.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435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harinianandh2704@outlook.com</cp:lastModifiedBy>
  <cp:revision>14</cp:revision>
  <dcterms:created xsi:type="dcterms:W3CDTF">2024-03-29T15:07:22Z</dcterms:created>
  <dcterms:modified xsi:type="dcterms:W3CDTF">2024-08-31T17:20:18Z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