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7" d="100"/>
          <a:sy n="107" d="100"/>
        </p:scale>
        <p:origin x="-678"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cwcs\Downloads\03%20excel_formattingcells_practic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'Fitness Progress'!$B$2</c:f>
              <c:strCache>
                <c:ptCount val="1"/>
                <c:pt idx="0">
                  <c:v>Weight</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Progress'!$B$3:$B$8</c:f>
              <c:numCache>
                <c:formatCode>General</c:formatCode>
                <c:ptCount val="6"/>
                <c:pt idx="0">
                  <c:v>140</c:v>
                </c:pt>
                <c:pt idx="1">
                  <c:v>140</c:v>
                </c:pt>
                <c:pt idx="2">
                  <c:v>139</c:v>
                </c:pt>
                <c:pt idx="3">
                  <c:v>138</c:v>
                </c:pt>
                <c:pt idx="4">
                  <c:v>138</c:v>
                </c:pt>
                <c:pt idx="5">
                  <c:v>139</c:v>
                </c:pt>
              </c:numCache>
            </c:numRef>
          </c:val>
        </c:ser>
        <c:ser>
          <c:idx val="1"/>
          <c:order val="1"/>
          <c:tx>
            <c:strRef>
              <c:f>'Fitness Progress'!$C$2</c:f>
              <c:strCache>
                <c:ptCount val="1"/>
                <c:pt idx="0">
                  <c:v>Chest</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Progress'!$C$3:$C$8</c:f>
              <c:numCache>
                <c:formatCode>General</c:formatCode>
                <c:ptCount val="6"/>
                <c:pt idx="0">
                  <c:v>32</c:v>
                </c:pt>
                <c:pt idx="1">
                  <c:v>32</c:v>
                </c:pt>
                <c:pt idx="2">
                  <c:v>32</c:v>
                </c:pt>
                <c:pt idx="3">
                  <c:v>31</c:v>
                </c:pt>
                <c:pt idx="4">
                  <c:v>31</c:v>
                </c:pt>
                <c:pt idx="5">
                  <c:v>31.6</c:v>
                </c:pt>
              </c:numCache>
            </c:numRef>
          </c:val>
        </c:ser>
        <c:ser>
          <c:idx val="2"/>
          <c:order val="2"/>
          <c:tx>
            <c:strRef>
              <c:f>'Fitness Progress'!$D$2</c:f>
              <c:strCache>
                <c:ptCount val="1"/>
                <c:pt idx="0">
                  <c:v>Waist</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Progress'!$D$3:$D$8</c:f>
              <c:numCache>
                <c:formatCode>General</c:formatCode>
                <c:ptCount val="6"/>
                <c:pt idx="0">
                  <c:v>31</c:v>
                </c:pt>
                <c:pt idx="1">
                  <c:v>31</c:v>
                </c:pt>
                <c:pt idx="2">
                  <c:v>31</c:v>
                </c:pt>
                <c:pt idx="3">
                  <c:v>30</c:v>
                </c:pt>
                <c:pt idx="4">
                  <c:v>30</c:v>
                </c:pt>
                <c:pt idx="5">
                  <c:v>30.6</c:v>
                </c:pt>
              </c:numCache>
            </c:numRef>
          </c:val>
        </c:ser>
        <c:ser>
          <c:idx val="3"/>
          <c:order val="3"/>
          <c:tx>
            <c:strRef>
              <c:f>'Fitness Progress'!$E$2</c:f>
              <c:strCache>
                <c:ptCount val="1"/>
                <c:pt idx="0">
                  <c:v>Hips</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Progress'!$E$3:$E$8</c:f>
              <c:numCache>
                <c:formatCode>General</c:formatCode>
                <c:ptCount val="6"/>
                <c:pt idx="0">
                  <c:v>40</c:v>
                </c:pt>
                <c:pt idx="1">
                  <c:v>39.5</c:v>
                </c:pt>
                <c:pt idx="2">
                  <c:v>39.5</c:v>
                </c:pt>
                <c:pt idx="3">
                  <c:v>39</c:v>
                </c:pt>
                <c:pt idx="4">
                  <c:v>39</c:v>
                </c:pt>
                <c:pt idx="5">
                  <c:v>39.4</c:v>
                </c:pt>
              </c:numCache>
            </c:numRef>
          </c:val>
        </c:ser>
        <c:ser>
          <c:idx val="4"/>
          <c:order val="4"/>
          <c:tx>
            <c:strRef>
              <c:f>'Fitness Progress'!$F$2</c:f>
              <c:strCache>
                <c:ptCount val="1"/>
                <c:pt idx="0">
                  <c:v>Forearm</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Progress'!$F$3:$F$8</c:f>
              <c:numCache>
                <c:formatCode>General</c:formatCode>
                <c:ptCount val="6"/>
                <c:pt idx="0">
                  <c:v>11.5</c:v>
                </c:pt>
                <c:pt idx="1">
                  <c:v>11.5</c:v>
                </c:pt>
                <c:pt idx="2">
                  <c:v>11.5</c:v>
                </c:pt>
                <c:pt idx="3">
                  <c:v>11</c:v>
                </c:pt>
                <c:pt idx="4">
                  <c:v>11</c:v>
                </c:pt>
                <c:pt idx="5">
                  <c:v>11.3</c:v>
                </c:pt>
              </c:numCache>
            </c:numRef>
          </c:val>
        </c:ser>
        <c:ser>
          <c:idx val="5"/>
          <c:order val="5"/>
          <c:tx>
            <c:strRef>
              <c:f>'Fitness Progress'!$G$2</c:f>
              <c:strCache>
                <c:ptCount val="1"/>
                <c:pt idx="0">
                  <c:v>Estimated Lean Body</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Progress'!$G$3:$G$8</c:f>
              <c:numCache>
                <c:formatCode>General</c:formatCode>
                <c:ptCount val="6"/>
                <c:pt idx="0">
                  <c:v>103.8</c:v>
                </c:pt>
                <c:pt idx="1">
                  <c:v>103.9</c:v>
                </c:pt>
                <c:pt idx="2">
                  <c:v>103.2</c:v>
                </c:pt>
                <c:pt idx="3">
                  <c:v>103.4</c:v>
                </c:pt>
                <c:pt idx="4">
                  <c:v>103.4</c:v>
                </c:pt>
                <c:pt idx="5">
                  <c:v>103.53999999999999</c:v>
                </c:pt>
              </c:numCache>
            </c:numRef>
          </c:val>
        </c:ser>
        <c:ser>
          <c:idx val="6"/>
          <c:order val="6"/>
          <c:tx>
            <c:strRef>
              <c:f>'Fitness Progress'!$H$2</c:f>
              <c:strCache>
                <c:ptCount val="1"/>
                <c:pt idx="0">
                  <c:v>Estimated Body Fat</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Progress'!$H$3:$H$8</c:f>
              <c:numCache>
                <c:formatCode>General</c:formatCode>
                <c:ptCount val="6"/>
                <c:pt idx="0">
                  <c:v>36.200000000000003</c:v>
                </c:pt>
                <c:pt idx="1">
                  <c:v>36.1</c:v>
                </c:pt>
                <c:pt idx="2">
                  <c:v>35.799999999999997</c:v>
                </c:pt>
                <c:pt idx="3">
                  <c:v>35.6</c:v>
                </c:pt>
                <c:pt idx="4">
                  <c:v>35.6</c:v>
                </c:pt>
                <c:pt idx="5">
                  <c:v>35.86</c:v>
                </c:pt>
              </c:numCache>
            </c:numRef>
          </c:val>
        </c:ser>
        <c:ser>
          <c:idx val="7"/>
          <c:order val="7"/>
          <c:tx>
            <c:strRef>
              <c:f>'Fitness Progress'!$I$2</c:f>
              <c:strCache>
                <c:ptCount val="1"/>
                <c:pt idx="0">
                  <c:v>Estimated Body Fat %</c:v>
                </c:pt>
              </c:strCache>
            </c:strRef>
          </c:tx>
          <c:cat>
            <c:strRef>
              <c:f>'Fitness Progress'!$A$3:$A$8</c:f>
              <c:strCache>
                <c:ptCount val="6"/>
                <c:pt idx="0">
                  <c:v>03-05-2013</c:v>
                </c:pt>
                <c:pt idx="1">
                  <c:v>11-05-2013</c:v>
                </c:pt>
                <c:pt idx="2">
                  <c:v>19-05-2013</c:v>
                </c:pt>
                <c:pt idx="3">
                  <c:v>26-05-2013</c:v>
                </c:pt>
                <c:pt idx="4">
                  <c:v>01-06-2013</c:v>
                </c:pt>
                <c:pt idx="5">
                  <c:v>AVERAGE</c:v>
                </c:pt>
              </c:strCache>
            </c:strRef>
          </c:cat>
          <c:val>
            <c:numRef>
              <c:f>'Fitness Progress'!$I$3:$I$8</c:f>
              <c:numCache>
                <c:formatCode>General</c:formatCode>
                <c:ptCount val="6"/>
                <c:pt idx="0">
                  <c:v>0.25900000000000001</c:v>
                </c:pt>
                <c:pt idx="1">
                  <c:v>0.25800000000000001</c:v>
                </c:pt>
                <c:pt idx="2">
                  <c:v>0.25800000000000001</c:v>
                </c:pt>
                <c:pt idx="3">
                  <c:v>0.25600000000000001</c:v>
                </c:pt>
                <c:pt idx="4">
                  <c:v>0.25600000000000001</c:v>
                </c:pt>
                <c:pt idx="5">
                  <c:v>0.25740000000000002</c:v>
                </c:pt>
              </c:numCache>
            </c:numRef>
          </c:val>
        </c:ser>
        <c:axId val="54120448"/>
        <c:axId val="54123520"/>
      </c:barChart>
      <c:catAx>
        <c:axId val="54120448"/>
        <c:scaling>
          <c:orientation val="minMax"/>
        </c:scaling>
        <c:axPos val="b"/>
        <c:tickLblPos val="nextTo"/>
        <c:crossAx val="54123520"/>
        <c:crosses val="autoZero"/>
        <c:auto val="1"/>
        <c:lblAlgn val="ctr"/>
        <c:lblOffset val="100"/>
      </c:catAx>
      <c:valAx>
        <c:axId val="54123520"/>
        <c:scaling>
          <c:orientation val="minMax"/>
        </c:scaling>
        <c:axPos val="l"/>
        <c:majorGridlines/>
        <c:numFmt formatCode="General" sourceLinked="1"/>
        <c:tickLblPos val="nextTo"/>
        <c:crossAx val="5412044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POOJA B</a:t>
            </a:r>
            <a:endParaRPr lang="en-US" sz="2400" dirty="0"/>
          </a:p>
          <a:p>
            <a:r>
              <a:rPr lang="en-US" sz="2400" dirty="0"/>
              <a:t>REGISTER NO</a:t>
            </a:r>
            <a:r>
              <a:rPr lang="en-US" sz="2400" dirty="0" smtClean="0"/>
              <a:t>: 122200092</a:t>
            </a:r>
            <a:endParaRPr lang="en-US" sz="2400" dirty="0"/>
          </a:p>
          <a:p>
            <a:r>
              <a:rPr lang="en-US" sz="2400" dirty="0"/>
              <a:t>DEPARTMENT</a:t>
            </a:r>
            <a:r>
              <a:rPr lang="en-US" sz="2400" dirty="0" smtClean="0"/>
              <a:t>: B.COM (CS)</a:t>
            </a:r>
            <a:endParaRPr lang="en-US" sz="2400" dirty="0"/>
          </a:p>
          <a:p>
            <a:r>
              <a:rPr lang="en-US" sz="2400" dirty="0" smtClean="0"/>
              <a:t>COLLEGE: PACHAIYAPPA’S COLLEGE FOR WOMEN,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xmlns=""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0" name="Chart 9"/>
          <p:cNvGraphicFramePr/>
          <p:nvPr/>
        </p:nvGraphicFramePr>
        <p:xfrm>
          <a:off x="1309654" y="1214422"/>
          <a:ext cx="7929618" cy="457203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809588" y="1428736"/>
            <a:ext cx="8398941" cy="2862322"/>
          </a:xfrm>
          <a:prstGeom prst="rect">
            <a:avLst/>
          </a:prstGeom>
          <a:noFill/>
        </p:spPr>
        <p:txBody>
          <a:bodyPr wrap="square">
            <a:spAutoFit/>
          </a:bodyPr>
          <a:lstStyle/>
          <a:p>
            <a:r>
              <a:rPr lang="en-US" dirty="0" smtClean="0">
                <a:latin typeface="Times New Roman" pitchFamily="18" charset="0"/>
                <a:cs typeface="Times New Roman" pitchFamily="18" charset="0"/>
              </a:rPr>
              <a:t>Creating an attendance sheet in Excel is a straightforward task that can save you a lot of time and hassle. Whether you’re managing a classroom, a workplace, or any event, a well-organized attendance sheet ensures you have all the information you need at your fingertips. With some basic Excel skills, you can format the sheet to your liking, use formulas to automate calculations, and even share it with others for collaborative updates.</a:t>
            </a:r>
          </a:p>
          <a:p>
            <a:r>
              <a:rPr lang="en-US" dirty="0" smtClean="0">
                <a:latin typeface="Times New Roman" pitchFamily="18" charset="0"/>
                <a:cs typeface="Times New Roman" pitchFamily="18" charset="0"/>
              </a:rPr>
              <a:t>If you’re looking to further enhance your Excel skills, consider exploring other features like pivot tables, charts, and advanced formulas. These tools can turn your attendance sheet into a powerful data management system</a:t>
            </a:r>
            <a:r>
              <a:rPr lang="en-US" dirty="0" smtClean="0"/>
              <a:t>.</a:t>
            </a:r>
          </a:p>
          <a:p>
            <a:pPr algn="just"/>
            <a:r>
              <a:rPr lang="en-US" dirty="0" smtClean="0"/>
              <a:t>.</a:t>
            </a:r>
            <a:endParaRPr lang="en-IN"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smtClean="0"/>
              <a:t>Visualizing Employee Attendance Trends with Excel Charts </a:t>
            </a:r>
            <a:r>
              <a:rPr lang="en-US" sz="2400" dirty="0"/>
              <a:t>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76275" y="1904999"/>
            <a:ext cx="8477998" cy="1631216"/>
          </a:xfrm>
          <a:prstGeom prst="rect">
            <a:avLst/>
          </a:prstGeom>
          <a:noFill/>
        </p:spPr>
        <p:txBody>
          <a:bodyPr wrap="square">
            <a:spAutoFit/>
          </a:bodyPr>
          <a:lstStyle/>
          <a:p>
            <a:pPr algn="just"/>
            <a:r>
              <a:rPr lang="en-US" sz="2000" dirty="0" smtClean="0"/>
              <a:t>Employee attendance tracker is used to track employee presence, absence, leaves, tardiness, or more. The employee attendance tracker template provides information about who is absent or absent on certain dates. It helps to monitor each employee in an office and provide information that is used to make some important decisions.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fontAlgn="base"/>
            <a:r>
              <a:rPr lang="en-US" b="1" dirty="0" smtClean="0"/>
              <a:t>Attendance by Supervisor:</a:t>
            </a:r>
            <a:r>
              <a:rPr lang="en-US" dirty="0" smtClean="0"/>
              <a:t> A column chart displaying the status of employees—Present, On Leave, Half-day, and Absent—grouped by their supervisors.</a:t>
            </a:r>
          </a:p>
          <a:p>
            <a:pPr fontAlgn="base"/>
            <a:r>
              <a:rPr lang="en-US" b="1" dirty="0" smtClean="0"/>
              <a:t>Leave Type by Supervisor:</a:t>
            </a:r>
            <a:r>
              <a:rPr lang="en-US" dirty="0" smtClean="0"/>
              <a:t> Another column chart that categorizes the types of leaves (Sick Leave, Casual Leave, Public Holidays, Unpaid Leave) taken by employees, organized by their respective supervisors.</a:t>
            </a:r>
          </a:p>
          <a:p>
            <a:pPr fontAlgn="base"/>
            <a:r>
              <a:rPr lang="en-US" b="1" dirty="0" smtClean="0"/>
              <a:t>Count by Attendance:</a:t>
            </a:r>
            <a:r>
              <a:rPr lang="en-US" dirty="0" smtClean="0"/>
              <a:t> A 3D pie chart providing a quick snapshot of the overall attendance status across the organization—Present, On Leave, Half-day, and Absent.</a:t>
            </a:r>
          </a:p>
          <a:p>
            <a:pPr fontAlgn="base"/>
            <a:r>
              <a:rPr lang="en-US" b="1" dirty="0" smtClean="0"/>
              <a:t>Overtime by Date:</a:t>
            </a:r>
            <a:r>
              <a:rPr lang="en-US" dirty="0" smtClean="0"/>
              <a:t> A line chart that tracks overtime hours, helping to identify patterns and trends over time.</a:t>
            </a:r>
          </a:p>
          <a:p>
            <a:pPr fontAlgn="base"/>
            <a:r>
              <a:rPr lang="en-US" b="1" dirty="0" smtClean="0"/>
              <a:t>Attendance by Department:</a:t>
            </a:r>
            <a:r>
              <a:rPr lang="en-US" dirty="0" smtClean="0"/>
              <a:t> This column chart breaks down attendance data by departments such as Finance, HR, IT, Marketing, and Sales, offering insights into departmental attendance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smtClean="0">
                <a:solidFill>
                  <a:srgbClr val="3C4043"/>
                </a:solidFill>
                <a:effectLst/>
                <a:latin typeface="inherit"/>
              </a:rPr>
              <a:t>Employee ID:</a:t>
            </a:r>
            <a:r>
              <a:rPr lang="en-US" b="0" i="0" dirty="0" smtClean="0">
                <a:solidFill>
                  <a:srgbClr val="3C4043"/>
                </a:solidFill>
                <a:effectLst/>
                <a:latin typeface="inherit"/>
              </a:rPr>
              <a:t> Unique identifier for each employee in the organization.</a:t>
            </a:r>
          </a:p>
          <a:p>
            <a:pPr algn="l" fontAlgn="base">
              <a:buFont typeface="+mj-lt"/>
              <a:buAutoNum type="arabicPeriod"/>
            </a:pPr>
            <a:r>
              <a:rPr lang="en-US" b="1" i="0" dirty="0" smtClean="0">
                <a:solidFill>
                  <a:srgbClr val="3C4043"/>
                </a:solidFill>
                <a:effectLst/>
                <a:latin typeface="inherit"/>
              </a:rPr>
              <a:t>First Name:</a:t>
            </a:r>
            <a:r>
              <a:rPr lang="en-US" b="0" i="0" dirty="0" smtClean="0">
                <a:solidFill>
                  <a:srgbClr val="3C4043"/>
                </a:solidFill>
                <a:effectLst/>
                <a:latin typeface="inherit"/>
              </a:rPr>
              <a:t> The first name of the employee.</a:t>
            </a:r>
          </a:p>
          <a:p>
            <a:pPr algn="l" fontAlgn="base">
              <a:buFont typeface="+mj-lt"/>
              <a:buAutoNum type="arabicPeriod"/>
            </a:pPr>
            <a:r>
              <a:rPr lang="en-US" b="1" i="0" dirty="0" smtClean="0">
                <a:solidFill>
                  <a:srgbClr val="3C4043"/>
                </a:solidFill>
                <a:effectLst/>
                <a:latin typeface="inherit"/>
              </a:rPr>
              <a:t>Last Name:</a:t>
            </a:r>
            <a:r>
              <a:rPr lang="en-US" b="0" i="0" dirty="0" smtClean="0">
                <a:solidFill>
                  <a:srgbClr val="3C4043"/>
                </a:solidFill>
                <a:effectLst/>
                <a:latin typeface="inherit"/>
              </a:rPr>
              <a:t> The last name of the employee.</a:t>
            </a:r>
          </a:p>
          <a:p>
            <a:pPr algn="l" fontAlgn="base">
              <a:buFont typeface="+mj-lt"/>
              <a:buAutoNum type="arabicPeriod"/>
            </a:pPr>
            <a:r>
              <a:rPr lang="en-US" b="1" i="0" dirty="0" smtClean="0">
                <a:solidFill>
                  <a:srgbClr val="3C4043"/>
                </a:solidFill>
                <a:effectLst/>
                <a:latin typeface="inherit"/>
              </a:rPr>
              <a:t>Email:</a:t>
            </a:r>
            <a:r>
              <a:rPr lang="en-US" b="0" i="0" dirty="0" smtClean="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smtClean="0">
                <a:solidFill>
                  <a:srgbClr val="3C4043"/>
                </a:solidFill>
                <a:effectLst/>
                <a:latin typeface="inherit"/>
              </a:rPr>
              <a:t>Business Unit:</a:t>
            </a:r>
            <a:r>
              <a:rPr lang="en-US" b="0" i="0" dirty="0" smtClean="0">
                <a:solidFill>
                  <a:srgbClr val="3C4043"/>
                </a:solidFill>
                <a:effectLst/>
                <a:latin typeface="inherit"/>
              </a:rPr>
              <a:t> The specific business unit or department to which the employee belongs.</a:t>
            </a:r>
          </a:p>
          <a:p>
            <a:pPr algn="l" fontAlgn="base">
              <a:buFont typeface="+mj-lt"/>
              <a:buAutoNum type="arabicPeriod"/>
            </a:pPr>
            <a:r>
              <a:rPr lang="en-US" b="1" i="0" dirty="0" smtClean="0">
                <a:solidFill>
                  <a:srgbClr val="3C4043"/>
                </a:solidFill>
                <a:effectLst/>
                <a:latin typeface="inherit"/>
              </a:rPr>
              <a:t>State:</a:t>
            </a:r>
            <a:r>
              <a:rPr lang="en-US" b="0" i="0" dirty="0" smtClean="0">
                <a:solidFill>
                  <a:srgbClr val="3C4043"/>
                </a:solidFill>
                <a:effectLst/>
                <a:latin typeface="inherit"/>
              </a:rPr>
              <a:t> The state or region where the employee is located.</a:t>
            </a:r>
          </a:p>
          <a:p>
            <a:pPr algn="l" fontAlgn="base">
              <a:buFont typeface="+mj-lt"/>
              <a:buAutoNum type="arabicPeriod"/>
            </a:pPr>
            <a:r>
              <a:rPr lang="en-US" b="1" i="0" dirty="0" smtClean="0">
                <a:solidFill>
                  <a:srgbClr val="3C4043"/>
                </a:solidFill>
                <a:effectLst/>
                <a:latin typeface="inherit"/>
              </a:rPr>
              <a:t>Job Function:</a:t>
            </a:r>
            <a:r>
              <a:rPr lang="en-US" b="0" i="0" dirty="0" smtClean="0">
                <a:solidFill>
                  <a:srgbClr val="3C4043"/>
                </a:solidFill>
                <a:effectLst/>
                <a:latin typeface="inherit"/>
              </a:rPr>
              <a:t> A brief description of the employee's primary job function or role.</a:t>
            </a:r>
          </a:p>
          <a:p>
            <a:pPr algn="l" fontAlgn="base">
              <a:buFont typeface="+mj-lt"/>
              <a:buAutoNum type="arabicPeriod"/>
            </a:pPr>
            <a:r>
              <a:rPr lang="en-US" b="1" i="0" dirty="0" smtClean="0">
                <a:solidFill>
                  <a:srgbClr val="3C4043"/>
                </a:solidFill>
                <a:effectLst/>
                <a:latin typeface="inherit"/>
              </a:rPr>
              <a:t>Gender:</a:t>
            </a:r>
            <a:r>
              <a:rPr lang="en-US" b="0" i="0" dirty="0" smtClean="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smtClean="0">
                <a:solidFill>
                  <a:srgbClr val="3C4043"/>
                </a:solidFill>
                <a:effectLst/>
                <a:latin typeface="inherit"/>
              </a:rPr>
              <a:t>Performance Score:</a:t>
            </a:r>
            <a:r>
              <a:rPr lang="en-US" b="0" i="0" dirty="0" smtClean="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smtClean="0">
                <a:solidFill>
                  <a:srgbClr val="3C4043"/>
                </a:solidFill>
                <a:effectLst/>
                <a:latin typeface="inherit"/>
              </a:rPr>
              <a:t>Current Employee Rating:</a:t>
            </a:r>
            <a:r>
              <a:rPr lang="en-US" b="0" i="0" dirty="0" smtClean="0">
                <a:solidFill>
                  <a:srgbClr val="3C4043"/>
                </a:solidFill>
                <a:effectLst/>
                <a:latin typeface="inherit"/>
              </a:rPr>
              <a:t> The current rating or evaluation of the employee's overall performance.</a:t>
            </a:r>
            <a:endParaRPr lang="en-US" b="0" i="0" dirty="0">
              <a:solidFill>
                <a:srgbClr val="3C4043"/>
              </a:solidFill>
              <a:effectLst/>
              <a:latin typeface="inherit"/>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3124200" y="2019300"/>
            <a:ext cx="56388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t>Track The Employee Performance</a:t>
            </a:r>
          </a:p>
          <a:p>
            <a:r>
              <a:rPr lang="en-US" dirty="0" smtClean="0"/>
              <a:t>Employers or supervisors want to know about every employee who comes on time. Attendance tracker templates give them all the information that they want to know. It isn’t very easy to track the arrival time of every employee, but with tracking spreadsheets, it is easier to see the arrival and leaving times of the employee. The punctuality of the employees shows professionalism. </a:t>
            </a:r>
          </a:p>
          <a:p>
            <a:r>
              <a:rPr lang="en-US" b="1" dirty="0" smtClean="0"/>
              <a:t>Highlight The Time Theft</a:t>
            </a:r>
          </a:p>
          <a:p>
            <a:r>
              <a:rPr lang="en-US" dirty="0" smtClean="0"/>
              <a:t>Sometimes, most of the employees leave the office before the time off. The attendance tracker helps the supervisor to find who takes time off and how many hours by collecting the information from the spreadsheet or template. Companies warn the employee to deduct the time off hours payments from the total and deduct the money when they can’t stop taking time off.</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804</Words>
  <Application>Microsoft Office PowerPoint</Application>
  <PresentationFormat>Custom</PresentationFormat>
  <Paragraphs>90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sivaranjani suyambulingam</cp:lastModifiedBy>
  <cp:revision>23</cp:revision>
  <dcterms:created xsi:type="dcterms:W3CDTF">2024-03-29T15:07:22Z</dcterms:created>
  <dcterms:modified xsi:type="dcterms:W3CDTF">2024-08-30T10:50:56Z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