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64" r:id="rId13"/>
    <p:sldId id="265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29CCC4-03A7-4180-9280-510ECBE22FD8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9"/>
            <p14:sldId id="263"/>
          </p14:sldIdLst>
        </p14:section>
        <p14:section name="Untitled Section" id="{7470ABD4-77D0-42BE-9311-CD2301DFBA5A}">
          <p14:sldIdLst>
            <p14:sldId id="264"/>
            <p14:sldId id="265"/>
          </p14:sldIdLst>
        </p14:section>
        <p14:section name="Untitled Section" id="{CB8F36FA-AC54-472E-A8C3-9BD2069B96A5}">
          <p14:sldIdLst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67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F:\personal%20files\Priya\employee%20performance%20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analysis.xlsx]Sheet1!PivotTable1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 Analysis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22</c:v>
                </c:pt>
                <c:pt idx="1">
                  <c:v>25</c:v>
                </c:pt>
                <c:pt idx="2">
                  <c:v>25</c:v>
                </c:pt>
                <c:pt idx="3">
                  <c:v>20</c:v>
                </c:pt>
                <c:pt idx="4">
                  <c:v>25</c:v>
                </c:pt>
                <c:pt idx="5">
                  <c:v>31</c:v>
                </c:pt>
                <c:pt idx="6">
                  <c:v>32</c:v>
                </c:pt>
                <c:pt idx="7">
                  <c:v>30</c:v>
                </c:pt>
                <c:pt idx="8">
                  <c:v>23</c:v>
                </c:pt>
                <c:pt idx="9">
                  <c:v>31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41</c:v>
                </c:pt>
                <c:pt idx="1">
                  <c:v>50</c:v>
                </c:pt>
                <c:pt idx="2">
                  <c:v>49</c:v>
                </c:pt>
                <c:pt idx="3">
                  <c:v>45</c:v>
                </c:pt>
                <c:pt idx="4">
                  <c:v>45</c:v>
                </c:pt>
                <c:pt idx="5">
                  <c:v>39</c:v>
                </c:pt>
                <c:pt idx="6">
                  <c:v>49</c:v>
                </c:pt>
                <c:pt idx="7">
                  <c:v>47</c:v>
                </c:pt>
                <c:pt idx="8">
                  <c:v>49</c:v>
                </c:pt>
                <c:pt idx="9">
                  <c:v>43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122</c:v>
                </c:pt>
                <c:pt idx="1">
                  <c:v>105</c:v>
                </c:pt>
                <c:pt idx="2">
                  <c:v>115</c:v>
                </c:pt>
                <c:pt idx="3">
                  <c:v>128</c:v>
                </c:pt>
                <c:pt idx="4">
                  <c:v>117</c:v>
                </c:pt>
                <c:pt idx="5">
                  <c:v>109</c:v>
                </c:pt>
                <c:pt idx="6">
                  <c:v>117</c:v>
                </c:pt>
                <c:pt idx="7">
                  <c:v>114</c:v>
                </c:pt>
                <c:pt idx="8">
                  <c:v>114</c:v>
                </c:pt>
                <c:pt idx="9">
                  <c:v>117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20</c:v>
                </c:pt>
                <c:pt idx="1">
                  <c:v>16</c:v>
                </c:pt>
                <c:pt idx="2">
                  <c:v>14</c:v>
                </c:pt>
                <c:pt idx="3">
                  <c:v>12</c:v>
                </c:pt>
                <c:pt idx="4">
                  <c:v>17</c:v>
                </c:pt>
                <c:pt idx="5">
                  <c:v>12</c:v>
                </c:pt>
                <c:pt idx="6">
                  <c:v>16</c:v>
                </c:pt>
                <c:pt idx="7">
                  <c:v>17</c:v>
                </c:pt>
                <c:pt idx="8">
                  <c:v>16</c:v>
                </c:pt>
                <c:pt idx="9">
                  <c:v>14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0653247"/>
        <c:axId val="370654079"/>
      </c:barChart>
      <c:catAx>
        <c:axId val="3706532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70654079"/>
        <c:crosses val="autoZero"/>
        <c:auto val="1"/>
        <c:lblAlgn val="ctr"/>
        <c:lblOffset val="100"/>
        <c:noMultiLvlLbl val="0"/>
      </c:catAx>
      <c:valAx>
        <c:axId val="3706540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706532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9.png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533400" y="609600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143000" y="2667000"/>
            <a:ext cx="10832465" cy="29038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dirty="0"/>
              <a:t>STUDENT NAME</a:t>
            </a:r>
            <a:r>
              <a:rPr lang="en-US" sz="2800" dirty="0" smtClean="0"/>
              <a:t>: Bhuvaneshwari.b</a:t>
            </a:r>
            <a:endParaRPr lang="en-US" sz="2800" dirty="0"/>
          </a:p>
          <a:p>
            <a:r>
              <a:rPr lang="en-US" sz="2800" dirty="0"/>
              <a:t>REGISTER NO</a:t>
            </a:r>
            <a:r>
              <a:rPr lang="en-US" sz="2800" dirty="0" smtClean="0"/>
              <a:t>: 312209750/asunm1353312209750</a:t>
            </a:r>
            <a:endParaRPr lang="en-US" sz="2800" dirty="0"/>
          </a:p>
          <a:p>
            <a:r>
              <a:rPr lang="en-US" sz="2800" dirty="0"/>
              <a:t>DEPARTMENT</a:t>
            </a:r>
            <a:r>
              <a:rPr lang="en-US" sz="2800" dirty="0" smtClean="0"/>
              <a:t>: B.COM(COMPUTER APPLICATION)</a:t>
            </a:r>
            <a:endParaRPr lang="en-US" sz="2800" dirty="0"/>
          </a:p>
          <a:p>
            <a:r>
              <a:rPr lang="en-US" sz="2800" dirty="0" smtClean="0"/>
              <a:t>COLLEGE: Anna Adarsh college for women </a:t>
            </a:r>
            <a:r>
              <a:rPr lang="en-US" sz="2800" dirty="0" err="1" smtClean="0"/>
              <a:t>chennai</a:t>
            </a:r>
            <a:endParaRPr lang="en-US" sz="2800" dirty="0"/>
          </a:p>
          <a:p>
            <a:r>
              <a:rPr lang="en-US" sz="2800" dirty="0"/>
              <a:t>           </a:t>
            </a:r>
            <a:endParaRPr lang="en-IN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755332" y="291148"/>
            <a:ext cx="10681335" cy="8518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827067" cy="4524315"/>
          </a:xfrm>
        </p:spPr>
        <p:txBody>
          <a:bodyPr/>
          <a:lstStyle/>
          <a:p>
            <a:r>
              <a:rPr lang="en-US" b="1" dirty="0" smtClean="0"/>
              <a:t>Data Collection:</a:t>
            </a:r>
            <a:endParaRPr lang="en-US" b="1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1) Download data from </a:t>
            </a:r>
            <a:r>
              <a:rPr lang="en-US" sz="1600" dirty="0" err="1" smtClean="0"/>
              <a:t>Skillsbuild</a:t>
            </a:r>
            <a:r>
              <a:rPr lang="en-US" sz="1600" dirty="0" smtClean="0"/>
              <a:t> platform.</a:t>
            </a:r>
            <a:endParaRPr lang="en-US" sz="1600" dirty="0" smtClean="0"/>
          </a:p>
          <a:p>
            <a:r>
              <a:rPr lang="en-US" sz="1600" dirty="0" smtClean="0"/>
              <a:t> 2)  Extracted the Zip. File.</a:t>
            </a:r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3)  Save the data into a excel file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b="1" dirty="0" smtClean="0"/>
              <a:t>Feature Collection:</a:t>
            </a:r>
            <a:endParaRPr lang="en-US" b="1" dirty="0" smtClean="0"/>
          </a:p>
          <a:p>
            <a:r>
              <a:rPr lang="en-US" dirty="0"/>
              <a:t> </a:t>
            </a:r>
            <a:r>
              <a:rPr lang="en-US" sz="1600" dirty="0" smtClean="0"/>
              <a:t>1)  26 Features in the </a:t>
            </a:r>
            <a:r>
              <a:rPr lang="en-US" sz="1600" dirty="0" err="1" smtClean="0"/>
              <a:t>dataset,but</a:t>
            </a:r>
            <a:r>
              <a:rPr lang="en-US" sz="1600" dirty="0" smtClean="0"/>
              <a:t> selected only 9 out of it.</a:t>
            </a:r>
            <a:endParaRPr lang="en-US" sz="1600" dirty="0" smtClean="0"/>
          </a:p>
          <a:p>
            <a:r>
              <a:rPr lang="en-US" sz="1600" dirty="0" smtClean="0"/>
              <a:t>      Data Cleaning:</a:t>
            </a:r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1)  Highlighted the Missing Value in the given Dataset using </a:t>
            </a:r>
            <a:r>
              <a:rPr lang="en-US" sz="1600" dirty="0" err="1" smtClean="0"/>
              <a:t>Condiional</a:t>
            </a:r>
            <a:r>
              <a:rPr lang="en-US" sz="1600" dirty="0" smtClean="0"/>
              <a:t> Formatting.</a:t>
            </a:r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2)  Filtered the Blank cells using filter option.</a:t>
            </a:r>
            <a:endParaRPr lang="en-US" sz="1600" dirty="0" smtClean="0"/>
          </a:p>
          <a:p>
            <a:r>
              <a:rPr lang="en-US" dirty="0" smtClean="0"/>
              <a:t> </a:t>
            </a:r>
            <a:r>
              <a:rPr lang="en-US" b="1" dirty="0" smtClean="0"/>
              <a:t>Performance Level Calculation</a:t>
            </a:r>
            <a:r>
              <a:rPr lang="en-US" dirty="0" smtClean="0"/>
              <a:t>: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sz="1600" dirty="0" smtClean="0"/>
              <a:t>1)  Using </a:t>
            </a:r>
            <a:r>
              <a:rPr lang="en-US" sz="16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/>
              <a:t>=IFS(Z2&gt;=5,”very high”,Z2&gt;=4,”high”,Z2&gt;=3,”med”,”True”,”Low</a:t>
            </a:r>
            <a:r>
              <a:rPr lang="en-US" sz="1600" dirty="0" smtClean="0"/>
              <a:t>”) formula we calculated the Performance  Level.</a:t>
            </a:r>
            <a:endParaRPr lang="en-US" sz="1600" dirty="0" smtClean="0"/>
          </a:p>
          <a:p>
            <a:r>
              <a:rPr lang="en-US" sz="16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 Using Autofill we done the same thing to other rows.</a:t>
            </a:r>
            <a:endParaRPr lang="en-US" sz="1600" dirty="0" smtClean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 Table:</a:t>
            </a:r>
            <a:endParaRPr lang="en-US" b="1" dirty="0" smtClean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en-US" sz="16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summarized the dataset.</a:t>
            </a:r>
            <a:endParaRPr lang="en-US" sz="1600" dirty="0" smtClean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Chart:</a:t>
            </a:r>
            <a:endParaRPr lang="en-US" b="1" dirty="0" smtClean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1)   </a:t>
            </a:r>
            <a:r>
              <a:rPr lang="en-US" sz="16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visualization.</a:t>
            </a:r>
            <a:endParaRPr lang="en-US" sz="16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1905000" y="1600200"/>
          <a:ext cx="69342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33600"/>
            <a:ext cx="10972800" cy="1969770"/>
          </a:xfrm>
        </p:spPr>
        <p:txBody>
          <a:bodyPr/>
          <a:lstStyle/>
          <a:p>
            <a:r>
              <a:rPr lang="en-US" sz="2000" dirty="0"/>
              <a:t>Comparing</a:t>
            </a:r>
            <a:r>
              <a:rPr lang="en-US" dirty="0"/>
              <a:t> the productivity of employees, we find that the number of employees with average productivity </a:t>
            </a:r>
            <a:r>
              <a:rPr lang="en-US" dirty="0" smtClean="0"/>
              <a:t>level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in the organization is more than the number of employees with very high and high productivity levels.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 We need to motivate employees more to improve </a:t>
            </a:r>
            <a:r>
              <a:rPr lang="en-US" dirty="0" smtClean="0"/>
              <a:t>the performance of the organization.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 Top and high performers can train lower and mid-level employees to grow the business.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048618" y="304800"/>
            <a:ext cx="609600" cy="1468616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7647" y="702050"/>
            <a:ext cx="10681335" cy="7581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 smtClean="0"/>
              <a:t>S</a:t>
            </a:r>
            <a:r>
              <a:rPr sz="4250" spc="-370" dirty="0" smtClean="0"/>
              <a:t>T</a:t>
            </a:r>
            <a:r>
              <a:rPr sz="4250" spc="-375" dirty="0" smtClean="0"/>
              <a:t>A</a:t>
            </a:r>
            <a:r>
              <a:rPr sz="4250" spc="15" dirty="0" smtClean="0"/>
              <a:t>T</a:t>
            </a:r>
            <a:r>
              <a:rPr sz="4250" spc="-10" dirty="0" smtClean="0"/>
              <a:t>E</a:t>
            </a:r>
            <a:r>
              <a:rPr sz="4250" spc="-20" dirty="0" smtClean="0"/>
              <a:t>ME</a:t>
            </a:r>
            <a:r>
              <a:rPr sz="4250" spc="10" dirty="0" smtClean="0"/>
              <a:t>NT</a:t>
            </a:r>
            <a:endParaRPr sz="425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09599" y="1851690"/>
            <a:ext cx="10972800" cy="37856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Primary Objectives:</a:t>
            </a:r>
            <a:endParaRPr lang="en-US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Improved Performance: Identify areas of strength and weakness, set goals, and provide feedback to enhance employee performance.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 Decision-Making: Inform decisions on promotions, demotions, transfers, or terminations.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b="1" dirty="0"/>
              <a:t>Additional Benefits:</a:t>
            </a:r>
            <a:endParaRPr lang="en-US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 Aligns with Organizational Goals: Ensures employees' objectives are aligned with company strategic objectives.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Compliance and Risk Management: Documents performance issues, helping mitigate potential legal risks.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Boosts Productivity: Encourages accountability, efficiency, and effectiveness.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      By conducting regular employee performance analysis, organizations can optimize talent utilization, drive business          outcomes, and create a culture of continuous improvement.</a:t>
            </a:r>
            <a:endParaRPr lang="en-US" sz="160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-228600" y="-328382"/>
            <a:ext cx="2055747" cy="21336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14400" y="1466128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676275" y="2511657"/>
            <a:ext cx="7924800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</a:t>
            </a:r>
            <a:endParaRPr lang="en-US" b="1" i="0" dirty="0" smtClean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analysis, also known as performance evaluation or appraisal, is a systematic process to assess an employee's work performance, accomplishments, and areas for improvement.</a:t>
            </a:r>
            <a:endParaRPr lang="en-US" dirty="0" smtClean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implementing a structured employee performance analysis process, organizations can optimize talent utilization, drive business outcomes, and foster a culture of continuous improvement.</a:t>
            </a:r>
            <a:endParaRPr lang="en-US" b="0" i="0" dirty="0" smtClean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567382"/>
            <a:ext cx="1371600" cy="138988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405746" y="3917024"/>
            <a:ext cx="14993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Employees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948165"/>
            <a:ext cx="1752600" cy="12990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Rectangle 12"/>
          <p:cNvSpPr/>
          <p:nvPr/>
        </p:nvSpPr>
        <p:spPr>
          <a:xfrm>
            <a:off x="4600729" y="3396722"/>
            <a:ext cx="1113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Managers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2579402"/>
            <a:ext cx="2035384" cy="13357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" name="Rectangle 14"/>
          <p:cNvSpPr/>
          <p:nvPr/>
        </p:nvSpPr>
        <p:spPr>
          <a:xfrm>
            <a:off x="7391400" y="3917024"/>
            <a:ext cx="2819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External Stakeholders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2487" y="881011"/>
            <a:ext cx="1068133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676275" y="2133600"/>
            <a:ext cx="10972800" cy="332398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Conditional Formatting :</a:t>
            </a:r>
            <a:endParaRPr lang="en-US" b="1" dirty="0" smtClean="0"/>
          </a:p>
          <a:p>
            <a:r>
              <a:rPr lang="en-US" dirty="0"/>
              <a:t> </a:t>
            </a:r>
            <a:r>
              <a:rPr lang="en-US" dirty="0" smtClean="0"/>
              <a:t>            </a:t>
            </a:r>
            <a:r>
              <a:rPr lang="en-US" sz="1600" dirty="0" smtClean="0"/>
              <a:t>To highlight the Missing Value in the given data.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Filter:</a:t>
            </a:r>
            <a:endParaRPr lang="en-US" b="1" dirty="0" smtClean="0"/>
          </a:p>
          <a:p>
            <a:r>
              <a:rPr lang="en-US" dirty="0"/>
              <a:t> </a:t>
            </a:r>
            <a:r>
              <a:rPr lang="en-US" dirty="0" smtClean="0"/>
              <a:t>             </a:t>
            </a:r>
            <a:r>
              <a:rPr lang="en-US" sz="1600" dirty="0" smtClean="0"/>
              <a:t>To filter the Missing values in the given data.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Formula:</a:t>
            </a:r>
            <a:endParaRPr lang="en-US" b="1" dirty="0" smtClean="0"/>
          </a:p>
          <a:p>
            <a:r>
              <a:rPr lang="en-US" dirty="0" smtClean="0"/>
              <a:t>               </a:t>
            </a:r>
            <a:r>
              <a:rPr lang="en-US" sz="1600" dirty="0" smtClean="0"/>
              <a:t>To calculate the Performance Level in the given data.</a:t>
            </a:r>
            <a:endParaRPr lang="en-US" sz="1600" dirty="0" smtClean="0"/>
          </a:p>
          <a:p>
            <a:r>
              <a:rPr lang="en-US" sz="1600" dirty="0"/>
              <a:t>               =IF(Z2&gt;=5</a:t>
            </a:r>
            <a:r>
              <a:rPr lang="en-US" sz="1600" dirty="0" smtClean="0"/>
              <a:t>,"very </a:t>
            </a:r>
            <a:r>
              <a:rPr lang="en-US" sz="1600" dirty="0" err="1" smtClean="0"/>
              <a:t>high",IF</a:t>
            </a:r>
            <a:r>
              <a:rPr lang="en-US" sz="1600" dirty="0" smtClean="0"/>
              <a:t>(Z2&gt;=4,"high",IF(Z2&gt;=3,"med","low")))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Pivot Table:</a:t>
            </a:r>
            <a:endParaRPr lang="en-US" b="1" dirty="0" smtClean="0"/>
          </a:p>
          <a:p>
            <a:r>
              <a:rPr lang="en-US" dirty="0" smtClean="0"/>
              <a:t>                 </a:t>
            </a:r>
            <a:r>
              <a:rPr lang="en-US" sz="1600" dirty="0" smtClean="0"/>
              <a:t>To </a:t>
            </a:r>
            <a:r>
              <a:rPr lang="en-US" sz="1600" dirty="0" err="1" smtClean="0"/>
              <a:t>summaraize</a:t>
            </a:r>
            <a:r>
              <a:rPr lang="en-US" sz="1600" dirty="0" smtClean="0"/>
              <a:t> the given data.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 smtClean="0"/>
              <a:t>Graph:</a:t>
            </a:r>
            <a:endParaRPr lang="en-US" b="1" dirty="0" smtClean="0"/>
          </a:p>
          <a:p>
            <a:r>
              <a:rPr lang="en-US" sz="1600" dirty="0" smtClean="0"/>
              <a:t>                  To visualize the given data in chart representation.</a:t>
            </a:r>
            <a:endParaRPr lang="en-US" sz="1600" dirty="0" smtClean="0"/>
          </a:p>
          <a:p>
            <a:endParaRPr lang="en-US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30469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Employee dataset from kaggle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26 features available, but considered only 9 features, They are:</a:t>
            </a:r>
            <a:endParaRPr lang="en-US" dirty="0" smtClean="0"/>
          </a:p>
          <a:p>
            <a:pPr marL="1657350" lvl="3" indent="-285750">
              <a:buFont typeface="Wingdings" panose="05000000000000000000" pitchFamily="2" charset="2"/>
              <a:buChar char="v"/>
            </a:pPr>
            <a:r>
              <a:rPr lang="en-US" dirty="0" smtClean="0"/>
              <a:t>Emp ID = Numeric</a:t>
            </a:r>
            <a:endParaRPr lang="en-US" dirty="0" smtClean="0"/>
          </a:p>
          <a:p>
            <a:pPr marL="1657350" lvl="3" indent="-285750">
              <a:buFont typeface="Wingdings" panose="05000000000000000000" pitchFamily="2" charset="2"/>
              <a:buChar char="v"/>
            </a:pPr>
            <a:r>
              <a:rPr lang="en-US" dirty="0" smtClean="0"/>
              <a:t>First Name = Text</a:t>
            </a:r>
            <a:endParaRPr lang="en-US" dirty="0" smtClean="0"/>
          </a:p>
          <a:p>
            <a:pPr marL="1657350" lvl="3" indent="-285750">
              <a:buFont typeface="Wingdings" panose="05000000000000000000" pitchFamily="2" charset="2"/>
              <a:buChar char="v"/>
            </a:pPr>
            <a:r>
              <a:rPr lang="en-US" dirty="0" smtClean="0"/>
              <a:t>Last Name = Text</a:t>
            </a:r>
            <a:endParaRPr lang="en-US" dirty="0" smtClean="0"/>
          </a:p>
          <a:p>
            <a:pPr marL="1657350" lvl="3" indent="-285750">
              <a:buFont typeface="Wingdings" panose="05000000000000000000" pitchFamily="2" charset="2"/>
              <a:buChar char="v"/>
            </a:pPr>
            <a:r>
              <a:rPr lang="en-US" dirty="0" smtClean="0"/>
              <a:t>Employee Status = Text</a:t>
            </a:r>
            <a:endParaRPr lang="en-US" dirty="0" smtClean="0"/>
          </a:p>
          <a:p>
            <a:pPr marL="1657350" lvl="3" indent="-285750">
              <a:buFont typeface="Wingdings" panose="05000000000000000000" pitchFamily="2" charset="2"/>
              <a:buChar char="v"/>
            </a:pPr>
            <a:r>
              <a:rPr lang="en-US" dirty="0" smtClean="0"/>
              <a:t>Employee Type = Text</a:t>
            </a:r>
            <a:endParaRPr lang="en-US" dirty="0" smtClean="0"/>
          </a:p>
          <a:p>
            <a:pPr marL="1657350" lvl="3" indent="-285750">
              <a:buFont typeface="Wingdings" panose="05000000000000000000" pitchFamily="2" charset="2"/>
              <a:buChar char="v"/>
            </a:pPr>
            <a:r>
              <a:rPr lang="en-US" dirty="0" smtClean="0"/>
              <a:t>Employee Classification Type = Text</a:t>
            </a:r>
            <a:endParaRPr lang="en-US" dirty="0" smtClean="0"/>
          </a:p>
          <a:p>
            <a:pPr marL="1657350" lvl="3" indent="-285750">
              <a:buFont typeface="Wingdings" panose="05000000000000000000" pitchFamily="2" charset="2"/>
              <a:buChar char="v"/>
            </a:pPr>
            <a:r>
              <a:rPr lang="en-US" dirty="0" smtClean="0"/>
              <a:t>Performance Score = Text</a:t>
            </a:r>
            <a:endParaRPr lang="en-US" dirty="0" smtClean="0"/>
          </a:p>
          <a:p>
            <a:pPr marL="1657350" lvl="3" indent="-285750">
              <a:buFont typeface="Wingdings" panose="05000000000000000000" pitchFamily="2" charset="2"/>
              <a:buChar char="v"/>
            </a:pPr>
            <a:r>
              <a:rPr lang="en-US" dirty="0" smtClean="0"/>
              <a:t>Current </a:t>
            </a:r>
            <a:r>
              <a:rPr lang="en-US" dirty="0"/>
              <a:t>Employee </a:t>
            </a:r>
            <a:r>
              <a:rPr lang="en-US" dirty="0" smtClean="0"/>
              <a:t>Rating = Numeric</a:t>
            </a:r>
            <a:endParaRPr lang="en-US" dirty="0" smtClean="0"/>
          </a:p>
          <a:p>
            <a:r>
              <a:rPr lang="en-US" dirty="0"/>
              <a:t>                            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5000" y="2079833"/>
            <a:ext cx="8534018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Calculation:</a:t>
            </a:r>
            <a:endParaRPr lang="en-US" b="1" dirty="0" smtClean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=IF(Z2&gt;=5,"very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high",IF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(Z2&gt;=4,"high",IF(Z2&gt;=3,"med","low")))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3660</Words>
  <Application>WPS Presentation</Application>
  <PresentationFormat>Widescreen</PresentationFormat>
  <Paragraphs>140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SimSun</vt:lpstr>
      <vt:lpstr>Wingdings</vt:lpstr>
      <vt:lpstr>Trebuchet MS</vt:lpstr>
      <vt:lpstr>Times New Roman</vt:lpstr>
      <vt:lpstr>Roboto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Asus</cp:lastModifiedBy>
  <cp:revision>41</cp:revision>
  <dcterms:created xsi:type="dcterms:W3CDTF">2024-03-29T15:07:00Z</dcterms:created>
  <dcterms:modified xsi:type="dcterms:W3CDTF">2024-09-10T15:41:32Z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7270744A05D34B9BA8C55BF0126A7437_13</vt:lpwstr>
  </property>
  <property fmtid="{D5CDD505-2E9C-101B-9397-08002B2CF9AE}" pid="5" name="KSOProductBuildVer">
    <vt:lpwstr>1033-12.2.0.13472</vt:lpwstr>
  </property>
</Properties>
</file>