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Amatic SC"/>
      <p:regular r:id="rId36"/>
      <p:bold r:id="rId37"/>
    </p:embeddedFont>
    <p:embeddedFont>
      <p:font typeface="Source Code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20" Type="http://schemas.openxmlformats.org/officeDocument/2006/relationships/slide" Target="slides/slide15.xml"/><Relationship Id="rId41" Type="http://schemas.openxmlformats.org/officeDocument/2006/relationships/font" Target="fonts/SourceCodePr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AmaticSC-bold.fntdata"/><Relationship Id="rId14" Type="http://schemas.openxmlformats.org/officeDocument/2006/relationships/slide" Target="slides/slide9.xml"/><Relationship Id="rId36" Type="http://schemas.openxmlformats.org/officeDocument/2006/relationships/font" Target="fonts/AmaticSC-regular.fntdata"/><Relationship Id="rId17" Type="http://schemas.openxmlformats.org/officeDocument/2006/relationships/slide" Target="slides/slide12.xml"/><Relationship Id="rId39" Type="http://schemas.openxmlformats.org/officeDocument/2006/relationships/font" Target="fonts/SourceCodePro-bold.fntdata"/><Relationship Id="rId16" Type="http://schemas.openxmlformats.org/officeDocument/2006/relationships/slide" Target="slides/slide11.xml"/><Relationship Id="rId38" Type="http://schemas.openxmlformats.org/officeDocument/2006/relationships/font" Target="fonts/SourceCode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9jFb2lDAesJpzlNhi1EEVjTE0hrBX5hW/view?usp=share_link" TargetMode="External"/><Relationship Id="rId3" Type="http://schemas.openxmlformats.org/officeDocument/2006/relationships/hyperlink" Target="https://drive.google.com/file/d/1eIDho8lPaHNcQSx5-bwH-oPz2EHm5KZ1/view?usp=sharing" TargetMode="External"/><Relationship Id="rId4" Type="http://schemas.openxmlformats.org/officeDocument/2006/relationships/hyperlink" Target="https://drive.google.com/file/d/1eIDho8lPaHNcQSx5-bwH-oPz2EHm5KZ1/view?usp=shar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3cf4e3bb8_1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3cf4e3bb8_1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latin typeface="Times New Roman"/>
                <a:ea typeface="Times New Roman"/>
                <a:cs typeface="Times New Roman"/>
                <a:sym typeface="Times New Roman"/>
              </a:rPr>
              <a:t>Based on experiment, the best value for the proportional constant is 175.0, derivative constant is 8.5, while for the integral constant is 5.0.</a:t>
            </a:r>
            <a:endParaRPr>
              <a:solidFill>
                <a:schemeClr val="dk1"/>
              </a:solidFill>
            </a:endParaRPr>
          </a:p>
          <a:p>
            <a:pPr indent="0" lvl="0" marL="0" rtl="0" algn="l">
              <a:spcBef>
                <a:spcPts val="0"/>
              </a:spcBef>
              <a:spcAft>
                <a:spcPts val="0"/>
              </a:spcAft>
              <a:buNone/>
            </a:pPr>
            <a:r>
              <a:rPr lang="en">
                <a:solidFill>
                  <a:schemeClr val="dk1"/>
                </a:solidFill>
              </a:rPr>
              <a:t>An </a:t>
            </a:r>
            <a:r>
              <a:rPr i="1" lang="en">
                <a:solidFill>
                  <a:schemeClr val="dk1"/>
                </a:solidFill>
              </a:rPr>
              <a:t>IMU</a:t>
            </a:r>
            <a:r>
              <a:rPr lang="en">
                <a:solidFill>
                  <a:schemeClr val="dk1"/>
                </a:solidFill>
              </a:rPr>
              <a:t> is a specific type of </a:t>
            </a:r>
            <a:r>
              <a:rPr i="1" lang="en">
                <a:solidFill>
                  <a:schemeClr val="dk1"/>
                </a:solidFill>
              </a:rPr>
              <a:t>sensor</a:t>
            </a:r>
            <a:r>
              <a:rPr lang="en">
                <a:solidFill>
                  <a:schemeClr val="dk1"/>
                </a:solidFill>
              </a:rPr>
              <a:t> that measures angular rate, force and sometimes magnetic field.</a:t>
            </a:r>
            <a:endParaRPr>
              <a:solidFill>
                <a:schemeClr val="dk1"/>
              </a:solidFill>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3cf4e3bb8_1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3cf4e3bb8_1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latin typeface="Times New Roman"/>
                <a:ea typeface="Times New Roman"/>
                <a:cs typeface="Times New Roman"/>
                <a:sym typeface="Times New Roman"/>
              </a:rPr>
              <a:t>Based on trial and error experiment, best value found for proportional constant is 0.0005 while for the derivative constant is 0.75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3cf4e3bb8_1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3cf4e3bb8_1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best value for proportional constant is 2.0 while the derivative constant is 0.75.</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3a626613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3a626613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HPF - High Pass Filter (works as an differentiator), allows high frequencies to pass through while blocking low frequencies.</a:t>
            </a:r>
            <a:endParaRPr/>
          </a:p>
          <a:p>
            <a:pPr indent="0" lvl="0" marL="0" rtl="0" algn="l">
              <a:spcBef>
                <a:spcPts val="0"/>
              </a:spcBef>
              <a:spcAft>
                <a:spcPts val="0"/>
              </a:spcAft>
              <a:buNone/>
            </a:pPr>
            <a:r>
              <a:rPr lang="en">
                <a:solidFill>
                  <a:schemeClr val="dk1"/>
                </a:solidFill>
              </a:rPr>
              <a:t>LPF - </a:t>
            </a:r>
            <a:r>
              <a:rPr i="1" lang="en">
                <a:solidFill>
                  <a:schemeClr val="dk1"/>
                </a:solidFill>
              </a:rPr>
              <a:t>Low-pass filter</a:t>
            </a:r>
            <a:r>
              <a:rPr lang="en">
                <a:solidFill>
                  <a:schemeClr val="dk1"/>
                </a:solidFill>
              </a:rPr>
              <a:t> can work as an Integrator,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3a6266133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3a6266133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3.mkv - </a:t>
            </a:r>
            <a:r>
              <a:rPr lang="en" u="sng">
                <a:solidFill>
                  <a:schemeClr val="hlink"/>
                </a:solidFill>
                <a:hlinkClick r:id="rId2"/>
              </a:rPr>
              <a:t>https://drive.google.com/file/d/19jFb2lDAesJpzlNhi1EEVjTE0hrBX5hW/view?usp=share_link</a:t>
            </a:r>
            <a:endParaRPr/>
          </a:p>
          <a:p>
            <a:pPr indent="0" lvl="0" marL="0" rtl="0" algn="l">
              <a:spcBef>
                <a:spcPts val="0"/>
              </a:spcBef>
              <a:spcAft>
                <a:spcPts val="0"/>
              </a:spcAft>
              <a:buNone/>
            </a:pPr>
            <a:r>
              <a:rPr lang="en"/>
              <a:t>4.mkv - </a:t>
            </a:r>
            <a:r>
              <a:rPr lang="en" u="sng">
                <a:solidFill>
                  <a:schemeClr val="hlink"/>
                </a:solidFill>
                <a:hlinkClick r:id="rId3"/>
              </a:rPr>
              <a:t>h</a:t>
            </a:r>
            <a:r>
              <a:rPr lang="en" u="sng">
                <a:solidFill>
                  <a:schemeClr val="hlink"/>
                </a:solidFill>
                <a:hlinkClick r:id="rId4"/>
              </a:rPr>
              <a:t>ttps://drive.google.com/file/d/1eIDho8lPaHNcQSx5-bwH-oPz2EHm5KZ1/view?usp=sharing</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3a626613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3a626613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https://drive.google.com/file/d/11T7wgjsYdBmuyBe7eDRr8brY_nOqtaC9/view?usp=share_link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3a6266133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3a6266133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3a6266133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3a6266133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3a6266133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3a6266133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latin typeface="Times New Roman"/>
                <a:ea typeface="Times New Roman"/>
                <a:cs typeface="Times New Roman"/>
                <a:sym typeface="Times New Roman"/>
              </a:rPr>
              <a:t>The experiment shows that the robot is able to climb up on 30 degree sloping board. By cascading the distance control to the balancing control, the robot is able to move forward, turning, and reach the desired position by calculating the body’s tilt angle.</a:t>
            </a:r>
            <a:endParaRPr sz="1800">
              <a:latin typeface="Source Code Pro"/>
              <a:ea typeface="Source Code Pro"/>
              <a:cs typeface="Source Code Pro"/>
              <a:sym typeface="Source Code Pr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3e3ddb264_2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3e3ddb264_2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83e3ddb264_2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83e3ddb264_2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3a6266133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3a6266133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 </a:t>
            </a:r>
            <a:r>
              <a:rPr i="1" lang="en">
                <a:solidFill>
                  <a:schemeClr val="dk1"/>
                </a:solidFill>
              </a:rPr>
              <a:t>IMU</a:t>
            </a:r>
            <a:r>
              <a:rPr lang="en">
                <a:solidFill>
                  <a:schemeClr val="dk1"/>
                </a:solidFill>
              </a:rPr>
              <a:t> is a specific type of </a:t>
            </a:r>
            <a:r>
              <a:rPr i="1" lang="en">
                <a:solidFill>
                  <a:schemeClr val="dk1"/>
                </a:solidFill>
              </a:rPr>
              <a:t>sensor</a:t>
            </a:r>
            <a:r>
              <a:rPr lang="en">
                <a:solidFill>
                  <a:schemeClr val="dk1"/>
                </a:solidFill>
              </a:rPr>
              <a:t> that measures angular rate, force and sometimes magnetic field.</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3a6266133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3a6266133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3e3ddb264_2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3e3ddb264_2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3e675752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3e675752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3e6757526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3e6757526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3e6757526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3e6757526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3e675752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3e675752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523"/>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83911669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83911669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39116693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39116693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3cf4e3bb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3cf4e3bb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Proportional Integral Derivative -PID</a:t>
            </a:r>
            <a:endParaRPr/>
          </a:p>
          <a:p>
            <a:pPr indent="0" lvl="0" marL="0" rtl="0" algn="l">
              <a:spcBef>
                <a:spcPts val="0"/>
              </a:spcBef>
              <a:spcAft>
                <a:spcPts val="0"/>
              </a:spcAft>
              <a:buNone/>
            </a:pPr>
            <a:r>
              <a:rPr lang="en"/>
              <a:t>Two-wheeled self-balance (TWSB) robot</a:t>
            </a:r>
            <a:endParaRPr/>
          </a:p>
          <a:p>
            <a:pPr indent="0" lvl="0" marL="0" rtl="0" algn="l">
              <a:lnSpc>
                <a:spcPct val="115000"/>
              </a:lnSpc>
              <a:spcBef>
                <a:spcPts val="0"/>
              </a:spcBef>
              <a:spcAft>
                <a:spcPts val="1200"/>
              </a:spcAft>
              <a:buClr>
                <a:schemeClr val="dk1"/>
              </a:buClr>
              <a:buSzPts val="1100"/>
              <a:buFont typeface="Arial"/>
              <a:buNone/>
            </a:pPr>
            <a:r>
              <a:rPr i="1" lang="en">
                <a:solidFill>
                  <a:schemeClr val="dk1"/>
                </a:solidFill>
                <a:latin typeface="Times New Roman"/>
                <a:ea typeface="Times New Roman"/>
                <a:cs typeface="Times New Roman"/>
                <a:sym typeface="Times New Roman"/>
              </a:rPr>
              <a:t>The dynamic model of TWSB robot was developed using Lagrangian method.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39116693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39116693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3cf4e3bb8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3cf4e3bb8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3cf4e3bb8_17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3cf4e3bb8_1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3cf4e3bb8_1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3cf4e3bb8_1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9jFb2lDAesJpzlNhi1EEVjTE0hrBX5hW/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1T7wgjsYdBmuyBe7eDRr8brY_nOqtaC9/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link.springer.com/chapter/10.1007/978-3-319-95165-2_48" TargetMode="External"/><Relationship Id="rId4" Type="http://schemas.openxmlformats.org/officeDocument/2006/relationships/hyperlink" Target="https://ieeexplore.ieee.org/stamp/stamp.jsp?tp=&amp;arnumber=7380821&amp;tag=1" TargetMode="External"/><Relationship Id="rId5" Type="http://schemas.openxmlformats.org/officeDocument/2006/relationships/hyperlink" Target="https://www.wikipedia.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938700" y="334615"/>
            <a:ext cx="7136700" cy="245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Self - Balancing </a:t>
            </a:r>
            <a:endParaRPr/>
          </a:p>
          <a:p>
            <a:pPr indent="0" lvl="0" marL="0" rtl="0" algn="ctr">
              <a:spcBef>
                <a:spcPts val="0"/>
              </a:spcBef>
              <a:spcAft>
                <a:spcPts val="0"/>
              </a:spcAft>
              <a:buNone/>
            </a:pPr>
            <a:r>
              <a:rPr lang="en"/>
              <a:t>Robot</a:t>
            </a:r>
            <a:endParaRPr/>
          </a:p>
        </p:txBody>
      </p:sp>
      <p:pic>
        <p:nvPicPr>
          <p:cNvPr id="57" name="Google Shape;57;p13"/>
          <p:cNvPicPr preferRelativeResize="0"/>
          <p:nvPr/>
        </p:nvPicPr>
        <p:blipFill>
          <a:blip r:embed="rId3">
            <a:alphaModFix/>
          </a:blip>
          <a:stretch>
            <a:fillRect/>
          </a:stretch>
        </p:blipFill>
        <p:spPr>
          <a:xfrm>
            <a:off x="152400" y="152400"/>
            <a:ext cx="1633224" cy="1600560"/>
          </a:xfrm>
          <a:prstGeom prst="rect">
            <a:avLst/>
          </a:prstGeom>
          <a:noFill/>
          <a:ln>
            <a:noFill/>
          </a:ln>
        </p:spPr>
      </p:pic>
      <p:sp>
        <p:nvSpPr>
          <p:cNvPr id="58" name="Google Shape;58;p13"/>
          <p:cNvSpPr txBox="1"/>
          <p:nvPr/>
        </p:nvSpPr>
        <p:spPr>
          <a:xfrm>
            <a:off x="2105375" y="3478400"/>
            <a:ext cx="6297600" cy="298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1"/>
                </a:solidFill>
                <a:latin typeface="Amatic SC"/>
                <a:ea typeface="Amatic SC"/>
                <a:cs typeface="Amatic SC"/>
                <a:sym typeface="Amatic SC"/>
              </a:rPr>
              <a:t>-Course- </a:t>
            </a:r>
            <a:r>
              <a:rPr lang="en" sz="2500">
                <a:solidFill>
                  <a:schemeClr val="accent1"/>
                </a:solidFill>
                <a:latin typeface="Amatic SC"/>
                <a:ea typeface="Amatic SC"/>
                <a:cs typeface="Amatic SC"/>
                <a:sym typeface="Amatic SC"/>
              </a:rPr>
              <a:t>Embedded and Cyber-</a:t>
            </a:r>
            <a:r>
              <a:rPr lang="en" sz="2500">
                <a:solidFill>
                  <a:schemeClr val="accent1"/>
                </a:solidFill>
                <a:latin typeface="Amatic SC"/>
                <a:ea typeface="Amatic SC"/>
                <a:cs typeface="Amatic SC"/>
                <a:sym typeface="Amatic SC"/>
              </a:rPr>
              <a:t>Physical</a:t>
            </a:r>
            <a:r>
              <a:rPr lang="en" sz="2500">
                <a:solidFill>
                  <a:schemeClr val="accent1"/>
                </a:solidFill>
                <a:latin typeface="Amatic SC"/>
                <a:ea typeface="Amatic SC"/>
                <a:cs typeface="Amatic SC"/>
                <a:sym typeface="Amatic SC"/>
              </a:rPr>
              <a:t> Systems(</a:t>
            </a:r>
            <a:r>
              <a:rPr b="1" lang="en" sz="2500">
                <a:solidFill>
                  <a:schemeClr val="accent1"/>
                </a:solidFill>
                <a:latin typeface="Amatic SC"/>
                <a:ea typeface="Amatic SC"/>
                <a:cs typeface="Amatic SC"/>
                <a:sym typeface="Amatic SC"/>
              </a:rPr>
              <a:t>CS637A</a:t>
            </a:r>
            <a:r>
              <a:rPr lang="en" sz="2500">
                <a:solidFill>
                  <a:schemeClr val="accent1"/>
                </a:solidFill>
                <a:latin typeface="Amatic SC"/>
                <a:ea typeface="Amatic SC"/>
                <a:cs typeface="Amatic SC"/>
                <a:sym typeface="Amatic SC"/>
              </a:rPr>
              <a:t>)</a:t>
            </a:r>
            <a:endParaRPr sz="25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2500">
                <a:solidFill>
                  <a:schemeClr val="accent1"/>
                </a:solidFill>
                <a:latin typeface="Amatic SC"/>
                <a:ea typeface="Amatic SC"/>
                <a:cs typeface="Amatic SC"/>
                <a:sym typeface="Amatic SC"/>
              </a:rPr>
              <a:t>-Dept. of </a:t>
            </a:r>
            <a:r>
              <a:rPr b="1" lang="en" sz="2500">
                <a:solidFill>
                  <a:schemeClr val="accent1"/>
                </a:solidFill>
                <a:latin typeface="Amatic SC"/>
                <a:ea typeface="Amatic SC"/>
                <a:cs typeface="Amatic SC"/>
                <a:sym typeface="Amatic SC"/>
              </a:rPr>
              <a:t>computer science and engineering</a:t>
            </a:r>
            <a:endParaRPr b="1" sz="25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2500">
                <a:solidFill>
                  <a:schemeClr val="accent1"/>
                </a:solidFill>
                <a:latin typeface="Amatic SC"/>
                <a:ea typeface="Amatic SC"/>
                <a:cs typeface="Amatic SC"/>
                <a:sym typeface="Amatic SC"/>
              </a:rPr>
              <a:t>-</a:t>
            </a:r>
            <a:r>
              <a:rPr b="1" lang="en" sz="2500">
                <a:solidFill>
                  <a:schemeClr val="accent1"/>
                </a:solidFill>
                <a:latin typeface="Amatic SC"/>
                <a:ea typeface="Amatic SC"/>
                <a:cs typeface="Amatic SC"/>
                <a:sym typeface="Amatic SC"/>
              </a:rPr>
              <a:t>Instructor</a:t>
            </a:r>
            <a:r>
              <a:rPr lang="en" sz="2500">
                <a:solidFill>
                  <a:schemeClr val="accent1"/>
                </a:solidFill>
                <a:latin typeface="Amatic SC"/>
                <a:ea typeface="Amatic SC"/>
                <a:cs typeface="Amatic SC"/>
                <a:sym typeface="Amatic SC"/>
              </a:rPr>
              <a:t> - Dr. Indranil Saha</a:t>
            </a:r>
            <a:endParaRPr sz="25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2500">
                <a:solidFill>
                  <a:schemeClr val="accent1"/>
                </a:solidFill>
                <a:latin typeface="Amatic SC"/>
                <a:ea typeface="Amatic SC"/>
                <a:cs typeface="Amatic SC"/>
                <a:sym typeface="Amatic SC"/>
              </a:rPr>
              <a:t>-</a:t>
            </a:r>
            <a:r>
              <a:rPr lang="en" sz="2500">
                <a:solidFill>
                  <a:schemeClr val="accent1"/>
                </a:solidFill>
                <a:latin typeface="Amatic SC"/>
                <a:ea typeface="Amatic SC"/>
                <a:cs typeface="Amatic SC"/>
                <a:sym typeface="Amatic SC"/>
              </a:rPr>
              <a:t>Indian</a:t>
            </a:r>
            <a:r>
              <a:rPr lang="en" sz="2500">
                <a:solidFill>
                  <a:schemeClr val="accent1"/>
                </a:solidFill>
                <a:latin typeface="Amatic SC"/>
                <a:ea typeface="Amatic SC"/>
                <a:cs typeface="Amatic SC"/>
                <a:sym typeface="Amatic SC"/>
              </a:rPr>
              <a:t> Institute of Technology, kanpur</a:t>
            </a:r>
            <a:endParaRPr sz="2500">
              <a:solidFill>
                <a:schemeClr val="accent1"/>
              </a:solidFill>
              <a:latin typeface="Amatic SC"/>
              <a:ea typeface="Amatic SC"/>
              <a:cs typeface="Amatic SC"/>
              <a:sym typeface="Amatic SC"/>
            </a:endParaRPr>
          </a:p>
          <a:p>
            <a:pPr indent="0" lvl="0" marL="0" rtl="0" algn="l">
              <a:spcBef>
                <a:spcPts val="0"/>
              </a:spcBef>
              <a:spcAft>
                <a:spcPts val="0"/>
              </a:spcAft>
              <a:buNone/>
            </a:pPr>
            <a:r>
              <a:t/>
            </a:r>
            <a:endParaRPr b="1" sz="2500">
              <a:solidFill>
                <a:schemeClr val="accent1"/>
              </a:solidFill>
              <a:latin typeface="Amatic SC"/>
              <a:ea typeface="Amatic SC"/>
              <a:cs typeface="Amatic SC"/>
              <a:sym typeface="Amatic SC"/>
            </a:endParaRPr>
          </a:p>
          <a:p>
            <a:pPr indent="0" lvl="0" marL="0" rtl="0" algn="l">
              <a:spcBef>
                <a:spcPts val="0"/>
              </a:spcBef>
              <a:spcAft>
                <a:spcPts val="0"/>
              </a:spcAft>
              <a:buNone/>
            </a:pPr>
            <a:r>
              <a:t/>
            </a:r>
            <a:endParaRPr b="1" sz="2500">
              <a:solidFill>
                <a:schemeClr val="accent1"/>
              </a:solidFill>
              <a:latin typeface="Amatic SC"/>
              <a:ea typeface="Amatic SC"/>
              <a:cs typeface="Amatic SC"/>
              <a:sym typeface="Amatic SC"/>
            </a:endParaRPr>
          </a:p>
          <a:p>
            <a:pPr indent="0" lvl="0" marL="0" rtl="0" algn="l">
              <a:spcBef>
                <a:spcPts val="0"/>
              </a:spcBef>
              <a:spcAft>
                <a:spcPts val="0"/>
              </a:spcAft>
              <a:buNone/>
            </a:pPr>
            <a:r>
              <a:t/>
            </a:r>
            <a:endParaRPr b="1" sz="2500">
              <a:solidFill>
                <a:schemeClr val="accent1"/>
              </a:solidFill>
              <a:latin typeface="Amatic SC"/>
              <a:ea typeface="Amatic SC"/>
              <a:cs typeface="Amatic SC"/>
              <a:sym typeface="Amatic SC"/>
            </a:endParaRPr>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Balancing PID Control</a:t>
            </a:r>
            <a:endParaRPr/>
          </a:p>
        </p:txBody>
      </p:sp>
      <p:pic>
        <p:nvPicPr>
          <p:cNvPr id="114" name="Google Shape;114;p22"/>
          <p:cNvPicPr preferRelativeResize="0"/>
          <p:nvPr/>
        </p:nvPicPr>
        <p:blipFill>
          <a:blip r:embed="rId3">
            <a:alphaModFix/>
          </a:blip>
          <a:stretch>
            <a:fillRect/>
          </a:stretch>
        </p:blipFill>
        <p:spPr>
          <a:xfrm>
            <a:off x="4946600" y="2792200"/>
            <a:ext cx="3509200" cy="1923075"/>
          </a:xfrm>
          <a:prstGeom prst="rect">
            <a:avLst/>
          </a:prstGeom>
          <a:noFill/>
          <a:ln>
            <a:noFill/>
          </a:ln>
        </p:spPr>
      </p:pic>
      <p:pic>
        <p:nvPicPr>
          <p:cNvPr id="115" name="Google Shape;115;p22"/>
          <p:cNvPicPr preferRelativeResize="0"/>
          <p:nvPr/>
        </p:nvPicPr>
        <p:blipFill>
          <a:blip r:embed="rId4">
            <a:alphaModFix/>
          </a:blip>
          <a:stretch>
            <a:fillRect/>
          </a:stretch>
        </p:blipFill>
        <p:spPr>
          <a:xfrm>
            <a:off x="4571987" y="412325"/>
            <a:ext cx="4460338" cy="2207733"/>
          </a:xfrm>
          <a:prstGeom prst="rect">
            <a:avLst/>
          </a:prstGeom>
          <a:noFill/>
          <a:ln>
            <a:noFill/>
          </a:ln>
        </p:spPr>
      </p:pic>
      <p:sp>
        <p:nvSpPr>
          <p:cNvPr id="116" name="Google Shape;116;p22"/>
          <p:cNvSpPr txBox="1"/>
          <p:nvPr/>
        </p:nvSpPr>
        <p:spPr>
          <a:xfrm>
            <a:off x="407075" y="1093850"/>
            <a:ext cx="3843300" cy="368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50">
                <a:latin typeface="Times New Roman"/>
                <a:ea typeface="Times New Roman"/>
                <a:cs typeface="Times New Roman"/>
                <a:sym typeface="Times New Roman"/>
              </a:rPr>
              <a:t>This control is used to maintain the robot balance by controlling the robot standing position by using its tilt angle feedback. Because of the angle needs to be corrected while moving, this control input is the sum of both angle error (</a:t>
            </a:r>
            <a:r>
              <a:rPr lang="en" sz="1750">
                <a:latin typeface="Times New Roman"/>
                <a:ea typeface="Times New Roman"/>
                <a:cs typeface="Times New Roman"/>
                <a:sym typeface="Times New Roman"/>
              </a:rPr>
              <a:t>𝛃</a:t>
            </a:r>
            <a:r>
              <a:rPr lang="en" sz="1750">
                <a:latin typeface="Times New Roman"/>
                <a:ea typeface="Times New Roman"/>
                <a:cs typeface="Times New Roman"/>
                <a:sym typeface="Times New Roman"/>
              </a:rPr>
              <a:t>) </a:t>
            </a:r>
            <a:r>
              <a:rPr lang="en" sz="1750">
                <a:latin typeface="Times New Roman"/>
                <a:ea typeface="Times New Roman"/>
                <a:cs typeface="Times New Roman"/>
                <a:sym typeface="Times New Roman"/>
              </a:rPr>
              <a:t>and angle offset (𝛂) which is the output of distance PD controller.</a:t>
            </a:r>
            <a:endParaRPr sz="1750">
              <a:latin typeface="Times New Roman"/>
              <a:ea typeface="Times New Roman"/>
              <a:cs typeface="Times New Roman"/>
              <a:sym typeface="Times New Roman"/>
            </a:endParaRPr>
          </a:p>
          <a:p>
            <a:pPr indent="0" lvl="0" marL="0" rtl="0" algn="just">
              <a:spcBef>
                <a:spcPts val="0"/>
              </a:spcBef>
              <a:spcAft>
                <a:spcPts val="0"/>
              </a:spcAft>
              <a:buNone/>
            </a:pPr>
            <a:r>
              <a:t/>
            </a:r>
            <a:endParaRPr sz="1750">
              <a:latin typeface="Times New Roman"/>
              <a:ea typeface="Times New Roman"/>
              <a:cs typeface="Times New Roman"/>
              <a:sym typeface="Times New Roman"/>
            </a:endParaRPr>
          </a:p>
          <a:p>
            <a:pPr indent="0" lvl="0" marL="0" rtl="0" algn="just">
              <a:spcBef>
                <a:spcPts val="0"/>
              </a:spcBef>
              <a:spcAft>
                <a:spcPts val="0"/>
              </a:spcAft>
              <a:buNone/>
            </a:pPr>
            <a:r>
              <a:t/>
            </a:r>
            <a:endParaRPr sz="1750">
              <a:latin typeface="Times New Roman"/>
              <a:ea typeface="Times New Roman"/>
              <a:cs typeface="Times New Roman"/>
              <a:sym typeface="Times New Roman"/>
            </a:endParaRPr>
          </a:p>
          <a:p>
            <a:pPr indent="0" lvl="0" marL="0" rtl="0" algn="just">
              <a:spcBef>
                <a:spcPts val="0"/>
              </a:spcBef>
              <a:spcAft>
                <a:spcPts val="0"/>
              </a:spcAft>
              <a:buNone/>
            </a:pPr>
            <a:r>
              <a:t/>
            </a:r>
            <a:endParaRPr sz="1750">
              <a:latin typeface="Times New Roman"/>
              <a:ea typeface="Times New Roman"/>
              <a:cs typeface="Times New Roman"/>
              <a:sym typeface="Times New Roman"/>
            </a:endParaRPr>
          </a:p>
          <a:p>
            <a:pPr indent="0" lvl="0" marL="0" rtl="0" algn="just">
              <a:spcBef>
                <a:spcPts val="0"/>
              </a:spcBef>
              <a:spcAft>
                <a:spcPts val="0"/>
              </a:spcAft>
              <a:buNone/>
            </a:pPr>
            <a:r>
              <a:t/>
            </a:r>
            <a:endParaRPr sz="1750">
              <a:latin typeface="Times New Roman"/>
              <a:ea typeface="Times New Roman"/>
              <a:cs typeface="Times New Roman"/>
              <a:sym typeface="Times New Roman"/>
            </a:endParaRPr>
          </a:p>
          <a:p>
            <a:pPr indent="0" lvl="0" marL="0" rtl="0" algn="just">
              <a:spcBef>
                <a:spcPts val="0"/>
              </a:spcBef>
              <a:spcAft>
                <a:spcPts val="0"/>
              </a:spcAft>
              <a:buNone/>
            </a:pPr>
            <a:r>
              <a:t/>
            </a:r>
            <a:endParaRPr sz="175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Distance PID Control</a:t>
            </a:r>
            <a:endParaRPr/>
          </a:p>
        </p:txBody>
      </p:sp>
      <p:pic>
        <p:nvPicPr>
          <p:cNvPr id="122" name="Google Shape;122;p23"/>
          <p:cNvPicPr preferRelativeResize="0"/>
          <p:nvPr/>
        </p:nvPicPr>
        <p:blipFill>
          <a:blip r:embed="rId3">
            <a:alphaModFix/>
          </a:blip>
          <a:stretch>
            <a:fillRect/>
          </a:stretch>
        </p:blipFill>
        <p:spPr>
          <a:xfrm>
            <a:off x="555776" y="3092350"/>
            <a:ext cx="3623301" cy="1880225"/>
          </a:xfrm>
          <a:prstGeom prst="rect">
            <a:avLst/>
          </a:prstGeom>
          <a:noFill/>
          <a:ln>
            <a:noFill/>
          </a:ln>
        </p:spPr>
      </p:pic>
      <p:pic>
        <p:nvPicPr>
          <p:cNvPr id="123" name="Google Shape;123;p23"/>
          <p:cNvPicPr preferRelativeResize="0"/>
          <p:nvPr/>
        </p:nvPicPr>
        <p:blipFill>
          <a:blip r:embed="rId4">
            <a:alphaModFix/>
          </a:blip>
          <a:stretch>
            <a:fillRect/>
          </a:stretch>
        </p:blipFill>
        <p:spPr>
          <a:xfrm>
            <a:off x="311700" y="1177813"/>
            <a:ext cx="4629150" cy="1914525"/>
          </a:xfrm>
          <a:prstGeom prst="rect">
            <a:avLst/>
          </a:prstGeom>
          <a:noFill/>
          <a:ln>
            <a:noFill/>
          </a:ln>
        </p:spPr>
      </p:pic>
      <p:sp>
        <p:nvSpPr>
          <p:cNvPr id="124" name="Google Shape;124;p23"/>
          <p:cNvSpPr txBox="1"/>
          <p:nvPr/>
        </p:nvSpPr>
        <p:spPr>
          <a:xfrm>
            <a:off x="5442700" y="801275"/>
            <a:ext cx="3000000" cy="3147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50">
                <a:latin typeface="Times New Roman"/>
                <a:ea typeface="Times New Roman"/>
                <a:cs typeface="Times New Roman"/>
                <a:sym typeface="Times New Roman"/>
              </a:rPr>
              <a:t>In this research distance is used as a parameter for movement, forward or backward. Output of this control affect the robot’s tilt error by being an input for the angle PID control. </a:t>
            </a:r>
            <a:endParaRPr sz="1750">
              <a:latin typeface="Times New Roman"/>
              <a:ea typeface="Times New Roman"/>
              <a:cs typeface="Times New Roman"/>
              <a:sym typeface="Times New Roman"/>
            </a:endParaRPr>
          </a:p>
          <a:p>
            <a:pPr indent="0" lvl="0" marL="0" rtl="0" algn="just">
              <a:spcBef>
                <a:spcPts val="0"/>
              </a:spcBef>
              <a:spcAft>
                <a:spcPts val="0"/>
              </a:spcAft>
              <a:buNone/>
            </a:pPr>
            <a:r>
              <a:t/>
            </a:r>
            <a:endParaRPr sz="1750">
              <a:latin typeface="Times New Roman"/>
              <a:ea typeface="Times New Roman"/>
              <a:cs typeface="Times New Roman"/>
              <a:sym typeface="Times New Roman"/>
            </a:endParaRPr>
          </a:p>
          <a:p>
            <a:pPr indent="0" lvl="0" marL="0" rtl="0" algn="just">
              <a:spcBef>
                <a:spcPts val="0"/>
              </a:spcBef>
              <a:spcAft>
                <a:spcPts val="0"/>
              </a:spcAft>
              <a:buNone/>
            </a:pPr>
            <a:r>
              <a:rPr lang="en" sz="1750">
                <a:latin typeface="Times New Roman"/>
                <a:ea typeface="Times New Roman"/>
                <a:cs typeface="Times New Roman"/>
                <a:sym typeface="Times New Roman"/>
              </a:rPr>
              <a:t>X</a:t>
            </a:r>
            <a:r>
              <a:rPr baseline="-25000" lang="en" sz="1750">
                <a:latin typeface="Times New Roman"/>
                <a:ea typeface="Times New Roman"/>
                <a:cs typeface="Times New Roman"/>
                <a:sym typeface="Times New Roman"/>
              </a:rPr>
              <a:t>j</a:t>
            </a:r>
            <a:r>
              <a:rPr lang="en" sz="1750">
                <a:latin typeface="Times New Roman"/>
                <a:ea typeface="Times New Roman"/>
                <a:cs typeface="Times New Roman"/>
                <a:sym typeface="Times New Roman"/>
              </a:rPr>
              <a:t> is the distance pulse averaged from two rotary encoder mounted on both right X</a:t>
            </a:r>
            <a:r>
              <a:rPr baseline="-25000" lang="en" sz="1750">
                <a:latin typeface="Times New Roman"/>
                <a:ea typeface="Times New Roman"/>
                <a:cs typeface="Times New Roman"/>
                <a:sym typeface="Times New Roman"/>
              </a:rPr>
              <a:t>r</a:t>
            </a:r>
            <a:r>
              <a:rPr lang="en" sz="1750">
                <a:latin typeface="Times New Roman"/>
                <a:ea typeface="Times New Roman"/>
                <a:cs typeface="Times New Roman"/>
                <a:sym typeface="Times New Roman"/>
              </a:rPr>
              <a:t> and left wheel X</a:t>
            </a:r>
            <a:r>
              <a:rPr baseline="-25000" lang="en" sz="1750">
                <a:latin typeface="Times New Roman"/>
                <a:ea typeface="Times New Roman"/>
                <a:cs typeface="Times New Roman"/>
                <a:sym typeface="Times New Roman"/>
              </a:rPr>
              <a:t>l</a:t>
            </a:r>
            <a:r>
              <a:rPr lang="en" sz="1750">
                <a:latin typeface="Times New Roman"/>
                <a:ea typeface="Times New Roman"/>
                <a:cs typeface="Times New Roman"/>
                <a:sym typeface="Times New Roman"/>
              </a:rPr>
              <a:t>.</a:t>
            </a:r>
            <a:endParaRPr sz="175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Steering PID Control</a:t>
            </a:r>
            <a:endParaRPr/>
          </a:p>
        </p:txBody>
      </p:sp>
      <p:pic>
        <p:nvPicPr>
          <p:cNvPr id="130" name="Google Shape;130;p24"/>
          <p:cNvPicPr preferRelativeResize="0"/>
          <p:nvPr/>
        </p:nvPicPr>
        <p:blipFill>
          <a:blip r:embed="rId3">
            <a:alphaModFix/>
          </a:blip>
          <a:stretch>
            <a:fillRect/>
          </a:stretch>
        </p:blipFill>
        <p:spPr>
          <a:xfrm>
            <a:off x="4340763" y="3019725"/>
            <a:ext cx="4029075" cy="1695450"/>
          </a:xfrm>
          <a:prstGeom prst="rect">
            <a:avLst/>
          </a:prstGeom>
          <a:noFill/>
          <a:ln>
            <a:noFill/>
          </a:ln>
        </p:spPr>
      </p:pic>
      <p:pic>
        <p:nvPicPr>
          <p:cNvPr id="131" name="Google Shape;131;p24"/>
          <p:cNvPicPr preferRelativeResize="0"/>
          <p:nvPr/>
        </p:nvPicPr>
        <p:blipFill>
          <a:blip r:embed="rId4">
            <a:alphaModFix/>
          </a:blip>
          <a:stretch>
            <a:fillRect/>
          </a:stretch>
        </p:blipFill>
        <p:spPr>
          <a:xfrm>
            <a:off x="4340775" y="329825"/>
            <a:ext cx="4491525" cy="2346998"/>
          </a:xfrm>
          <a:prstGeom prst="rect">
            <a:avLst/>
          </a:prstGeom>
          <a:noFill/>
          <a:ln>
            <a:noFill/>
          </a:ln>
        </p:spPr>
      </p:pic>
      <p:pic>
        <p:nvPicPr>
          <p:cNvPr id="132" name="Google Shape;132;p24"/>
          <p:cNvPicPr preferRelativeResize="0"/>
          <p:nvPr/>
        </p:nvPicPr>
        <p:blipFill>
          <a:blip r:embed="rId5">
            <a:alphaModFix/>
          </a:blip>
          <a:stretch>
            <a:fillRect/>
          </a:stretch>
        </p:blipFill>
        <p:spPr>
          <a:xfrm>
            <a:off x="4665775" y="2676823"/>
            <a:ext cx="1390650" cy="342900"/>
          </a:xfrm>
          <a:prstGeom prst="rect">
            <a:avLst/>
          </a:prstGeom>
          <a:noFill/>
          <a:ln>
            <a:noFill/>
          </a:ln>
        </p:spPr>
      </p:pic>
      <p:sp>
        <p:nvSpPr>
          <p:cNvPr id="133" name="Google Shape;133;p24"/>
          <p:cNvSpPr txBox="1"/>
          <p:nvPr/>
        </p:nvSpPr>
        <p:spPr>
          <a:xfrm>
            <a:off x="311700" y="1218825"/>
            <a:ext cx="3414000" cy="3147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50">
                <a:latin typeface="Times New Roman"/>
                <a:ea typeface="Times New Roman"/>
                <a:cs typeface="Times New Roman"/>
                <a:sym typeface="Times New Roman"/>
              </a:rPr>
              <a:t>A PD control is used to control the orientation of the robot. Orientation data is taken from rotary encoder which will count the pulses generated by the wheel.</a:t>
            </a:r>
            <a:endParaRPr sz="1750">
              <a:latin typeface="Times New Roman"/>
              <a:ea typeface="Times New Roman"/>
              <a:cs typeface="Times New Roman"/>
              <a:sym typeface="Times New Roman"/>
            </a:endParaRPr>
          </a:p>
          <a:p>
            <a:pPr indent="0" lvl="0" marL="0" rtl="0" algn="just">
              <a:spcBef>
                <a:spcPts val="0"/>
              </a:spcBef>
              <a:spcAft>
                <a:spcPts val="0"/>
              </a:spcAft>
              <a:buNone/>
            </a:pPr>
            <a:r>
              <a:t/>
            </a:r>
            <a:endParaRPr sz="1750">
              <a:latin typeface="Times New Roman"/>
              <a:ea typeface="Times New Roman"/>
              <a:cs typeface="Times New Roman"/>
              <a:sym typeface="Times New Roman"/>
            </a:endParaRPr>
          </a:p>
          <a:p>
            <a:pPr indent="0" lvl="0" marL="0" rtl="0" algn="just">
              <a:spcBef>
                <a:spcPts val="0"/>
              </a:spcBef>
              <a:spcAft>
                <a:spcPts val="0"/>
              </a:spcAft>
              <a:buNone/>
            </a:pPr>
            <a:r>
              <a:rPr lang="en" sz="1750">
                <a:latin typeface="Times New Roman"/>
                <a:ea typeface="Times New Roman"/>
                <a:cs typeface="Times New Roman"/>
                <a:sym typeface="Times New Roman"/>
              </a:rPr>
              <a:t>X</a:t>
            </a:r>
            <a:r>
              <a:rPr baseline="-25000" lang="en" sz="1750">
                <a:latin typeface="Times New Roman"/>
                <a:ea typeface="Times New Roman"/>
                <a:cs typeface="Times New Roman"/>
                <a:sym typeface="Times New Roman"/>
              </a:rPr>
              <a:t>h</a:t>
            </a:r>
            <a:r>
              <a:rPr lang="en" sz="1750">
                <a:latin typeface="Times New Roman"/>
                <a:ea typeface="Times New Roman"/>
                <a:cs typeface="Times New Roman"/>
                <a:sym typeface="Times New Roman"/>
              </a:rPr>
              <a:t> is the heading of the robot, and X</a:t>
            </a:r>
            <a:r>
              <a:rPr baseline="-25000" lang="en" sz="1750">
                <a:latin typeface="Times New Roman"/>
                <a:ea typeface="Times New Roman"/>
                <a:cs typeface="Times New Roman"/>
                <a:sym typeface="Times New Roman"/>
              </a:rPr>
              <a:t>l</a:t>
            </a:r>
            <a:r>
              <a:rPr lang="en" sz="1750">
                <a:latin typeface="Times New Roman"/>
                <a:ea typeface="Times New Roman"/>
                <a:cs typeface="Times New Roman"/>
                <a:sym typeface="Times New Roman"/>
              </a:rPr>
              <a:t> is the left pulses which is subtracted by the right rotary encoder pulses X</a:t>
            </a:r>
            <a:r>
              <a:rPr baseline="-25000" lang="en" sz="1750">
                <a:latin typeface="Times New Roman"/>
                <a:ea typeface="Times New Roman"/>
                <a:cs typeface="Times New Roman"/>
                <a:sym typeface="Times New Roman"/>
              </a:rPr>
              <a:t>r</a:t>
            </a:r>
            <a:r>
              <a:rPr lang="en" sz="1750">
                <a:latin typeface="Times New Roman"/>
                <a:ea typeface="Times New Roman"/>
                <a:cs typeface="Times New Roman"/>
                <a:sym typeface="Times New Roman"/>
              </a:rPr>
              <a:t>.</a:t>
            </a:r>
            <a:endParaRPr sz="1750">
              <a:latin typeface="Times New Roman"/>
              <a:ea typeface="Times New Roman"/>
              <a:cs typeface="Times New Roman"/>
              <a:sym typeface="Times New Roman"/>
            </a:endParaRPr>
          </a:p>
          <a:p>
            <a:pPr indent="0" lvl="0" marL="0" rtl="0" algn="just">
              <a:spcBef>
                <a:spcPts val="0"/>
              </a:spcBef>
              <a:spcAft>
                <a:spcPts val="0"/>
              </a:spcAft>
              <a:buNone/>
            </a:pPr>
            <a:r>
              <a:t/>
            </a:r>
            <a:endParaRPr sz="175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311700" y="445022"/>
            <a:ext cx="3902266" cy="2793025"/>
          </a:xfrm>
          <a:prstGeom prst="rect">
            <a:avLst/>
          </a:prstGeom>
          <a:noFill/>
          <a:ln>
            <a:noFill/>
          </a:ln>
        </p:spPr>
      </p:pic>
      <p:pic>
        <p:nvPicPr>
          <p:cNvPr id="139" name="Google Shape;139;p25"/>
          <p:cNvPicPr preferRelativeResize="0"/>
          <p:nvPr/>
        </p:nvPicPr>
        <p:blipFill>
          <a:blip r:embed="rId4">
            <a:alphaModFix/>
          </a:blip>
          <a:stretch>
            <a:fillRect/>
          </a:stretch>
        </p:blipFill>
        <p:spPr>
          <a:xfrm>
            <a:off x="3910350" y="3037225"/>
            <a:ext cx="5097375" cy="177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a:t>
            </a:r>
            <a:endParaRPr/>
          </a:p>
        </p:txBody>
      </p:sp>
      <p:pic>
        <p:nvPicPr>
          <p:cNvPr id="145" name="Google Shape;145;p26" title="3.mkv">
            <a:hlinkClick r:id="rId3"/>
          </p:cNvPr>
          <p:cNvPicPr preferRelativeResize="0"/>
          <p:nvPr/>
        </p:nvPicPr>
        <p:blipFill>
          <a:blip r:embed="rId4">
            <a:alphaModFix/>
          </a:blip>
          <a:stretch>
            <a:fillRect/>
          </a:stretch>
        </p:blipFill>
        <p:spPr>
          <a:xfrm>
            <a:off x="2286000" y="13224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with sidewards movement</a:t>
            </a:r>
            <a:endParaRPr/>
          </a:p>
        </p:txBody>
      </p:sp>
      <p:pic>
        <p:nvPicPr>
          <p:cNvPr id="151" name="Google Shape;151;p27" title="2.mkv">
            <a:hlinkClick r:id="rId3"/>
          </p:cNvPr>
          <p:cNvPicPr preferRelativeResize="0"/>
          <p:nvPr/>
        </p:nvPicPr>
        <p:blipFill>
          <a:blip r:embed="rId4">
            <a:alphaModFix/>
          </a:blip>
          <a:stretch>
            <a:fillRect/>
          </a:stretch>
        </p:blipFill>
        <p:spPr>
          <a:xfrm>
            <a:off x="2286000" y="12044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57" name="Google Shape;157;p28"/>
          <p:cNvPicPr preferRelativeResize="0"/>
          <p:nvPr/>
        </p:nvPicPr>
        <p:blipFill>
          <a:blip r:embed="rId3">
            <a:alphaModFix/>
          </a:blip>
          <a:stretch>
            <a:fillRect/>
          </a:stretch>
        </p:blipFill>
        <p:spPr>
          <a:xfrm>
            <a:off x="5390220" y="0"/>
            <a:ext cx="3316455" cy="5143500"/>
          </a:xfrm>
          <a:prstGeom prst="rect">
            <a:avLst/>
          </a:prstGeom>
          <a:noFill/>
          <a:ln>
            <a:noFill/>
          </a:ln>
        </p:spPr>
      </p:pic>
      <p:pic>
        <p:nvPicPr>
          <p:cNvPr id="158" name="Google Shape;158;p28"/>
          <p:cNvPicPr preferRelativeResize="0"/>
          <p:nvPr/>
        </p:nvPicPr>
        <p:blipFill>
          <a:blip r:embed="rId4">
            <a:alphaModFix/>
          </a:blip>
          <a:stretch>
            <a:fillRect/>
          </a:stretch>
        </p:blipFill>
        <p:spPr>
          <a:xfrm>
            <a:off x="1870225" y="0"/>
            <a:ext cx="3111400"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9"/>
          <p:cNvPicPr preferRelativeResize="0"/>
          <p:nvPr/>
        </p:nvPicPr>
        <p:blipFill>
          <a:blip r:embed="rId3">
            <a:alphaModFix/>
          </a:blip>
          <a:stretch>
            <a:fillRect/>
          </a:stretch>
        </p:blipFill>
        <p:spPr>
          <a:xfrm>
            <a:off x="1804150" y="76200"/>
            <a:ext cx="4276294" cy="499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9" name="Google Shape;169;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PID control that uses tilt and position error can maintain the robot balance while doing maneuver. It also able to move the robot’s position by correcting the body’s tilt. </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The control system, is able to do maneuver and changing robot’s position while maintaining the body balance. </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The distance control, able to move the robot’s position. </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The steering control, is able to change the orientation without disturbing the balance control with an acceptable heading error.</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t>
            </a:r>
            <a:endParaRPr/>
          </a:p>
        </p:txBody>
      </p:sp>
      <p:sp>
        <p:nvSpPr>
          <p:cNvPr id="175" name="Google Shape;175;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000000"/>
                </a:solidFill>
                <a:latin typeface="Times New Roman"/>
                <a:ea typeface="Times New Roman"/>
                <a:cs typeface="Times New Roman"/>
                <a:sym typeface="Times New Roman"/>
              </a:rPr>
              <a:t>Cannot operate on inclined surfaces with more than 30</a:t>
            </a:r>
            <a:r>
              <a:rPr baseline="30000" lang="en">
                <a:solidFill>
                  <a:srgbClr val="000000"/>
                </a:solidFill>
                <a:latin typeface="Times New Roman"/>
                <a:ea typeface="Times New Roman"/>
                <a:cs typeface="Times New Roman"/>
                <a:sym typeface="Times New Roman"/>
              </a:rPr>
              <a:t>0</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a:solidFill>
                  <a:srgbClr val="000000"/>
                </a:solidFill>
                <a:latin typeface="Times New Roman"/>
                <a:ea typeface="Times New Roman"/>
                <a:cs typeface="Times New Roman"/>
                <a:sym typeface="Times New Roman"/>
              </a:rPr>
              <a:t>Less control on high speeds.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a:solidFill>
                  <a:srgbClr val="000000"/>
                </a:solidFill>
                <a:latin typeface="Times New Roman"/>
                <a:ea typeface="Times New Roman"/>
                <a:cs typeface="Times New Roman"/>
                <a:sym typeface="Times New Roman"/>
              </a:rPr>
              <a:t>Will require optimization of the mechanical design such as </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lang="en">
                <a:solidFill>
                  <a:srgbClr val="000000"/>
                </a:solidFill>
                <a:latin typeface="Times New Roman"/>
                <a:ea typeface="Times New Roman"/>
                <a:cs typeface="Times New Roman"/>
                <a:sym typeface="Times New Roman"/>
              </a:rPr>
              <a:t>relocating the center of mass, </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lang="en">
                <a:solidFill>
                  <a:srgbClr val="000000"/>
                </a:solidFill>
                <a:latin typeface="Times New Roman"/>
                <a:ea typeface="Times New Roman"/>
                <a:cs typeface="Times New Roman"/>
                <a:sym typeface="Times New Roman"/>
              </a:rPr>
              <a:t>better sensor placement, </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lang="en">
                <a:solidFill>
                  <a:srgbClr val="000000"/>
                </a:solidFill>
                <a:latin typeface="Times New Roman"/>
                <a:ea typeface="Times New Roman"/>
                <a:cs typeface="Times New Roman"/>
                <a:sym typeface="Times New Roman"/>
              </a:rPr>
              <a:t>modification of the complementary filter to reject disturbances due to translational motion, and </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lang="en">
                <a:solidFill>
                  <a:srgbClr val="000000"/>
                </a:solidFill>
                <a:latin typeface="Times New Roman"/>
                <a:ea typeface="Times New Roman"/>
                <a:cs typeface="Times New Roman"/>
                <a:sym typeface="Times New Roman"/>
              </a:rPr>
              <a:t>a robust control design</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8000"/>
              <a:t>Group Members</a:t>
            </a:r>
            <a:endParaRPr sz="8000"/>
          </a:p>
          <a:p>
            <a:pPr indent="0" lvl="0" marL="0" rtl="0" algn="l">
              <a:spcBef>
                <a:spcPts val="0"/>
              </a:spcBef>
              <a:spcAft>
                <a:spcPts val="0"/>
              </a:spcAft>
              <a:buNone/>
            </a:pPr>
            <a:r>
              <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523"/>
              <a:buNone/>
            </a:pPr>
            <a:r>
              <a:t/>
            </a:r>
            <a:endParaRPr b="1" sz="3673">
              <a:solidFill>
                <a:schemeClr val="accent1"/>
              </a:solidFill>
              <a:latin typeface="Amatic SC"/>
              <a:ea typeface="Amatic SC"/>
              <a:cs typeface="Amatic SC"/>
              <a:sym typeface="Amatic SC"/>
            </a:endParaRPr>
          </a:p>
          <a:p>
            <a:pPr indent="0" lvl="0" marL="0" rtl="0" algn="l">
              <a:lnSpc>
                <a:spcPct val="90000"/>
              </a:lnSpc>
              <a:spcBef>
                <a:spcPts val="0"/>
              </a:spcBef>
              <a:spcAft>
                <a:spcPts val="0"/>
              </a:spcAft>
              <a:buSzPts val="523"/>
              <a:buNone/>
            </a:pPr>
            <a:r>
              <a:t/>
            </a:r>
            <a:endParaRPr b="1" sz="3673">
              <a:solidFill>
                <a:schemeClr val="accent1"/>
              </a:solidFill>
              <a:latin typeface="Amatic SC"/>
              <a:ea typeface="Amatic SC"/>
              <a:cs typeface="Amatic SC"/>
              <a:sym typeface="Amatic SC"/>
            </a:endParaRPr>
          </a:p>
          <a:p>
            <a:pPr indent="0" lvl="0" marL="0" rtl="0" algn="ctr">
              <a:lnSpc>
                <a:spcPct val="90000"/>
              </a:lnSpc>
              <a:spcBef>
                <a:spcPts val="0"/>
              </a:spcBef>
              <a:spcAft>
                <a:spcPts val="0"/>
              </a:spcAft>
              <a:buSzPts val="523"/>
              <a:buNone/>
            </a:pPr>
            <a:r>
              <a:rPr b="1" lang="en" sz="3673">
                <a:solidFill>
                  <a:schemeClr val="accent1"/>
                </a:solidFill>
                <a:latin typeface="Amatic SC"/>
                <a:ea typeface="Amatic SC"/>
                <a:cs typeface="Amatic SC"/>
                <a:sym typeface="Amatic SC"/>
              </a:rPr>
              <a:t>-Pooja Choudhary</a:t>
            </a:r>
            <a:endParaRPr b="1" sz="3673">
              <a:solidFill>
                <a:schemeClr val="accent1"/>
              </a:solidFill>
              <a:latin typeface="Amatic SC"/>
              <a:ea typeface="Amatic SC"/>
              <a:cs typeface="Amatic SC"/>
              <a:sym typeface="Amatic SC"/>
            </a:endParaRPr>
          </a:p>
          <a:p>
            <a:pPr indent="0" lvl="0" marL="0" rtl="0" algn="ctr">
              <a:lnSpc>
                <a:spcPct val="90000"/>
              </a:lnSpc>
              <a:spcBef>
                <a:spcPts val="0"/>
              </a:spcBef>
              <a:spcAft>
                <a:spcPts val="0"/>
              </a:spcAft>
              <a:buSzPts val="523"/>
              <a:buNone/>
            </a:pPr>
            <a:r>
              <a:rPr b="1" lang="en" sz="3673">
                <a:solidFill>
                  <a:schemeClr val="accent1"/>
                </a:solidFill>
                <a:latin typeface="Amatic SC"/>
                <a:ea typeface="Amatic SC"/>
                <a:cs typeface="Amatic SC"/>
                <a:sym typeface="Amatic SC"/>
              </a:rPr>
              <a:t>-Devyanshu Singh</a:t>
            </a:r>
            <a:endParaRPr b="1" sz="3673">
              <a:solidFill>
                <a:schemeClr val="accent1"/>
              </a:solidFill>
              <a:latin typeface="Amatic SC"/>
              <a:ea typeface="Amatic SC"/>
              <a:cs typeface="Amatic SC"/>
              <a:sym typeface="Amatic SC"/>
            </a:endParaRPr>
          </a:p>
          <a:p>
            <a:pPr indent="0" lvl="0" marL="0" rtl="0" algn="ctr">
              <a:lnSpc>
                <a:spcPct val="90000"/>
              </a:lnSpc>
              <a:spcBef>
                <a:spcPts val="0"/>
              </a:spcBef>
              <a:spcAft>
                <a:spcPts val="0"/>
              </a:spcAft>
              <a:buSzPts val="523"/>
              <a:buNone/>
            </a:pPr>
            <a:r>
              <a:rPr b="1" lang="en" sz="3673">
                <a:solidFill>
                  <a:schemeClr val="accent1"/>
                </a:solidFill>
                <a:latin typeface="Amatic SC"/>
                <a:ea typeface="Amatic SC"/>
                <a:cs typeface="Amatic SC"/>
                <a:sym typeface="Amatic SC"/>
              </a:rPr>
              <a:t>-Rahul Aggarwal</a:t>
            </a:r>
            <a:endParaRPr b="1" sz="3673">
              <a:solidFill>
                <a:schemeClr val="accent1"/>
              </a:solidFill>
              <a:latin typeface="Amatic SC"/>
              <a:ea typeface="Amatic SC"/>
              <a:cs typeface="Amatic SC"/>
              <a:sym typeface="Amatic SC"/>
            </a:endParaRPr>
          </a:p>
          <a:p>
            <a:pPr indent="0" lvl="0" marL="0" rtl="0" algn="ctr">
              <a:lnSpc>
                <a:spcPct val="90000"/>
              </a:lnSpc>
              <a:spcBef>
                <a:spcPts val="0"/>
              </a:spcBef>
              <a:spcAft>
                <a:spcPts val="0"/>
              </a:spcAft>
              <a:buSzPts val="523"/>
              <a:buNone/>
            </a:pPr>
            <a:r>
              <a:t/>
            </a:r>
            <a:endParaRPr b="1" sz="3000">
              <a:solidFill>
                <a:schemeClr val="accent1"/>
              </a:solidFill>
              <a:latin typeface="Amatic SC"/>
              <a:ea typeface="Amatic SC"/>
              <a:cs typeface="Amatic SC"/>
              <a:sym typeface="Amatic SC"/>
            </a:endParaRPr>
          </a:p>
          <a:p>
            <a:pPr indent="0" lvl="0" marL="0" rtl="0" algn="l">
              <a:lnSpc>
                <a:spcPct val="105000"/>
              </a:lnSpc>
              <a:spcBef>
                <a:spcPts val="0"/>
              </a:spcBef>
              <a:spcAft>
                <a:spcPts val="1200"/>
              </a:spcAft>
              <a:buSzPts val="523"/>
              <a:buNone/>
            </a:pPr>
            <a:r>
              <a:t/>
            </a:r>
            <a:endParaRPr sz="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station</a:t>
            </a:r>
            <a:endParaRPr/>
          </a:p>
        </p:txBody>
      </p:sp>
      <p:sp>
        <p:nvSpPr>
          <p:cNvPr id="181" name="Google Shape;181;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marR="0" rtl="0" algn="just">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Simulations were done on Gazebo and Robot Operating System (ROS).</a:t>
            </a:r>
            <a:endParaRPr>
              <a:solidFill>
                <a:srgbClr val="000000"/>
              </a:solidFill>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a:t>
            </a:r>
            <a:r>
              <a:rPr lang="en">
                <a:solidFill>
                  <a:srgbClr val="000000"/>
                </a:solidFill>
                <a:latin typeface="Times New Roman"/>
                <a:ea typeface="Times New Roman"/>
                <a:cs typeface="Times New Roman"/>
                <a:sym typeface="Times New Roman"/>
              </a:rPr>
              <a:t>ector_gazebo_plugins’ provides gazebo plugins contains a 6wd differential drive plugin, an IMU sensor plugin, an earth magnetic field sensor plugin, a GPS sensor plugin and a sonar ranger plugin.</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87" name="Google Shape;187;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r:id="rId3"/>
              </a:rPr>
              <a:t>https://link.springer.com/chapter/10.1007/978-3-319-95165-2_48</a:t>
            </a:r>
            <a:r>
              <a:rPr lang="en"/>
              <a:t> (2018)</a:t>
            </a:r>
            <a:endParaRPr/>
          </a:p>
          <a:p>
            <a:pPr indent="-342900" lvl="0" marL="457200" rtl="0" algn="l">
              <a:spcBef>
                <a:spcPts val="0"/>
              </a:spcBef>
              <a:spcAft>
                <a:spcPts val="0"/>
              </a:spcAft>
              <a:buSzPts val="1800"/>
              <a:buAutoNum type="arabicPeriod"/>
            </a:pPr>
            <a:r>
              <a:rPr lang="en" u="sng">
                <a:solidFill>
                  <a:schemeClr val="hlink"/>
                </a:solidFill>
                <a:hlinkClick r:id="rId4"/>
              </a:rPr>
              <a:t>https://ieeexplore.ieee.org/stamp/stamp.jsp?tp=&amp;arnumber=7380821&amp;tag=1</a:t>
            </a:r>
            <a:r>
              <a:rPr lang="en"/>
              <a:t> (2015)</a:t>
            </a:r>
            <a:endParaRPr/>
          </a:p>
          <a:p>
            <a:pPr indent="-342900" lvl="0" marL="457200" rtl="0" algn="l">
              <a:spcBef>
                <a:spcPts val="0"/>
              </a:spcBef>
              <a:spcAft>
                <a:spcPts val="0"/>
              </a:spcAft>
              <a:buSzPts val="1800"/>
              <a:buAutoNum type="arabicPeriod"/>
            </a:pPr>
            <a:r>
              <a:rPr lang="en" u="sng">
                <a:solidFill>
                  <a:schemeClr val="hlink"/>
                </a:solidFill>
                <a:hlinkClick r:id="rId5"/>
              </a:rPr>
              <a:t>https://www.wikipedia.org/</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20925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380"/>
              <a:t>Thank You and new section added below</a:t>
            </a:r>
            <a:endParaRPr sz="538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MOdelling </a:t>
            </a:r>
            <a:endParaRPr/>
          </a:p>
        </p:txBody>
      </p:sp>
      <p:sp>
        <p:nvSpPr>
          <p:cNvPr id="198" name="Google Shape;198;p35"/>
          <p:cNvSpPr txBox="1"/>
          <p:nvPr>
            <p:ph idx="1" type="body"/>
          </p:nvPr>
        </p:nvSpPr>
        <p:spPr>
          <a:xfrm>
            <a:off x="311700" y="1149375"/>
            <a:ext cx="8520600" cy="3674700"/>
          </a:xfrm>
          <a:prstGeom prst="rect">
            <a:avLst/>
          </a:prstGeom>
        </p:spPr>
        <p:txBody>
          <a:bodyPr anchorCtr="0" anchor="t" bIns="91425" lIns="91425" spcFirstLastPara="1" rIns="91425" wrap="square" tIns="91425">
            <a:normAutofit/>
          </a:bodyPr>
          <a:lstStyle/>
          <a:p>
            <a:pPr indent="0" lvl="0" marL="0" marR="0" rtl="0" algn="l">
              <a:lnSpc>
                <a:spcPct val="95000"/>
              </a:lnSpc>
              <a:spcBef>
                <a:spcPts val="0"/>
              </a:spcBef>
              <a:spcAft>
                <a:spcPts val="0"/>
              </a:spcAft>
              <a:buNone/>
            </a:pPr>
            <a:r>
              <a:rPr lang="en" sz="1500">
                <a:solidFill>
                  <a:srgbClr val="000000"/>
                </a:solidFill>
                <a:latin typeface="Times New Roman"/>
                <a:ea typeface="Times New Roman"/>
                <a:cs typeface="Times New Roman"/>
                <a:sym typeface="Times New Roman"/>
              </a:rPr>
              <a:t>The robot chassis and the two wheels are rigid, (2) The left and the right wheels are having the same mass (m) and radius </a:t>
            </a:r>
            <a:r>
              <a:rPr lang="en" sz="1500">
                <a:solidFill>
                  <a:srgbClr val="000000"/>
                </a:solidFill>
                <a:latin typeface="Times New Roman"/>
                <a:ea typeface="Times New Roman"/>
                <a:cs typeface="Times New Roman"/>
                <a:sym typeface="Times New Roman"/>
              </a:rPr>
              <a:t>(r)</a:t>
            </a:r>
            <a:r>
              <a:rPr lang="en" sz="1500">
                <a:solidFill>
                  <a:srgbClr val="000000"/>
                </a:solidFill>
                <a:latin typeface="Times New Roman"/>
                <a:ea typeface="Times New Roman"/>
                <a:cs typeface="Times New Roman"/>
                <a:sym typeface="Times New Roman"/>
              </a:rPr>
              <a:t>. The distance between each wheel to the center of mass are equal (lr=ll=l/2). </a:t>
            </a:r>
            <a:endParaRPr sz="1500">
              <a:solidFill>
                <a:srgbClr val="000000"/>
              </a:solidFill>
              <a:latin typeface="Times New Roman"/>
              <a:ea typeface="Times New Roman"/>
              <a:cs typeface="Times New Roman"/>
              <a:sym typeface="Times New Roman"/>
            </a:endParaRPr>
          </a:p>
          <a:p>
            <a:pPr indent="-323850" lvl="0" marL="457200" marR="0" rtl="0" algn="l">
              <a:lnSpc>
                <a:spcPct val="95000"/>
              </a:lnSpc>
              <a:spcBef>
                <a:spcPts val="1200"/>
              </a:spcBef>
              <a:spcAft>
                <a:spcPts val="0"/>
              </a:spcAft>
              <a:buSzPts val="1500"/>
              <a:buChar char="●"/>
            </a:pPr>
            <a:r>
              <a:rPr lang="en" sz="1500">
                <a:solidFill>
                  <a:srgbClr val="000000"/>
                </a:solidFill>
                <a:latin typeface="Times New Roman"/>
                <a:ea typeface="Times New Roman"/>
                <a:cs typeface="Times New Roman"/>
                <a:sym typeface="Times New Roman"/>
              </a:rPr>
              <a:t>There is a true rolling and no slipping during the motion, </a:t>
            </a:r>
            <a:endParaRPr sz="1500">
              <a:solidFill>
                <a:srgbClr val="000000"/>
              </a:solidFill>
              <a:latin typeface="Times New Roman"/>
              <a:ea typeface="Times New Roman"/>
              <a:cs typeface="Times New Roman"/>
              <a:sym typeface="Times New Roman"/>
            </a:endParaRPr>
          </a:p>
          <a:p>
            <a:pPr indent="-323850" lvl="0" marL="457200" marR="0" rtl="0" algn="l">
              <a:lnSpc>
                <a:spcPct val="95000"/>
              </a:lnSpc>
              <a:spcBef>
                <a:spcPts val="0"/>
              </a:spcBef>
              <a:spcAft>
                <a:spcPts val="0"/>
              </a:spcAft>
              <a:buSzPts val="1500"/>
              <a:buChar char="●"/>
            </a:pPr>
            <a:r>
              <a:rPr lang="en" sz="1500">
                <a:solidFill>
                  <a:srgbClr val="000000"/>
                </a:solidFill>
                <a:latin typeface="Times New Roman"/>
                <a:ea typeface="Times New Roman"/>
                <a:cs typeface="Times New Roman"/>
                <a:sym typeface="Times New Roman"/>
              </a:rPr>
              <a:t>Internal losses are neglected and,</a:t>
            </a:r>
            <a:endParaRPr sz="1500">
              <a:solidFill>
                <a:srgbClr val="000000"/>
              </a:solidFill>
              <a:latin typeface="Times New Roman"/>
              <a:ea typeface="Times New Roman"/>
              <a:cs typeface="Times New Roman"/>
              <a:sym typeface="Times New Roman"/>
            </a:endParaRPr>
          </a:p>
          <a:p>
            <a:pPr indent="-323850" lvl="0" marL="457200" marR="0" rtl="0" algn="l">
              <a:lnSpc>
                <a:spcPct val="95000"/>
              </a:lnSpc>
              <a:spcBef>
                <a:spcPts val="0"/>
              </a:spcBef>
              <a:spcAft>
                <a:spcPts val="0"/>
              </a:spcAft>
              <a:buSzPts val="1500"/>
              <a:buChar char="●"/>
            </a:pPr>
            <a:r>
              <a:rPr lang="en" sz="1500">
                <a:solidFill>
                  <a:srgbClr val="000000"/>
                </a:solidFill>
                <a:latin typeface="Times New Roman"/>
                <a:ea typeface="Times New Roman"/>
                <a:cs typeface="Times New Roman"/>
                <a:sym typeface="Times New Roman"/>
              </a:rPr>
              <a:t>Inductance and frictions on the armature are not considered. </a:t>
            </a:r>
            <a:endParaRPr sz="1500">
              <a:solidFill>
                <a:srgbClr val="000000"/>
              </a:solidFill>
              <a:latin typeface="Times New Roman"/>
              <a:ea typeface="Times New Roman"/>
              <a:cs typeface="Times New Roman"/>
              <a:sym typeface="Times New Roman"/>
            </a:endParaRPr>
          </a:p>
          <a:p>
            <a:pPr indent="0" lvl="0" marL="0" marR="0" rtl="0" algn="l">
              <a:lnSpc>
                <a:spcPct val="95000"/>
              </a:lnSpc>
              <a:spcBef>
                <a:spcPts val="1200"/>
              </a:spcBef>
              <a:spcAft>
                <a:spcPts val="0"/>
              </a:spcAft>
              <a:buNone/>
            </a:pPr>
            <a:r>
              <a:rPr lang="en" sz="1500">
                <a:solidFill>
                  <a:srgbClr val="000000"/>
                </a:solidFill>
                <a:latin typeface="Times New Roman"/>
                <a:ea typeface="Times New Roman"/>
                <a:cs typeface="Times New Roman"/>
                <a:sym typeface="Times New Roman"/>
              </a:rPr>
              <a:t>The TWSB robot is considered to possess three degree of freedom, consisting of yaw angle (γ), tilt angle (α), and </a:t>
            </a:r>
            <a:r>
              <a:rPr lang="en" sz="1500">
                <a:solidFill>
                  <a:srgbClr val="000000"/>
                </a:solidFill>
                <a:latin typeface="Times New Roman"/>
                <a:ea typeface="Times New Roman"/>
                <a:cs typeface="Times New Roman"/>
                <a:sym typeface="Times New Roman"/>
              </a:rPr>
              <a:t>translational</a:t>
            </a:r>
            <a:r>
              <a:rPr lang="en" sz="1500">
                <a:solidFill>
                  <a:srgbClr val="000000"/>
                </a:solidFill>
                <a:latin typeface="Times New Roman"/>
                <a:ea typeface="Times New Roman"/>
                <a:cs typeface="Times New Roman"/>
                <a:sym typeface="Times New Roman"/>
              </a:rPr>
              <a:t> motion (x). The two Lagrangian equations are as follows:</a:t>
            </a:r>
            <a:endParaRPr sz="1050">
              <a:solidFill>
                <a:srgbClr val="333333"/>
              </a:solidFill>
              <a:highlight>
                <a:srgbClr val="FCFCFC"/>
              </a:highlight>
              <a:latin typeface="Roboto"/>
              <a:ea typeface="Roboto"/>
              <a:cs typeface="Roboto"/>
              <a:sym typeface="Roboto"/>
            </a:endParaRPr>
          </a:p>
          <a:p>
            <a:pPr indent="0" lvl="0" marL="457200" rtl="0" algn="l">
              <a:lnSpc>
                <a:spcPct val="95000"/>
              </a:lnSpc>
              <a:spcBef>
                <a:spcPts val="1200"/>
              </a:spcBef>
              <a:spcAft>
                <a:spcPts val="0"/>
              </a:spcAft>
              <a:buNone/>
            </a:pPr>
            <a:r>
              <a:t/>
            </a:r>
            <a:endParaRPr sz="1050">
              <a:solidFill>
                <a:srgbClr val="333333"/>
              </a:solidFill>
              <a:highlight>
                <a:srgbClr val="FCFCFC"/>
              </a:highlight>
              <a:latin typeface="Roboto"/>
              <a:ea typeface="Roboto"/>
              <a:cs typeface="Roboto"/>
              <a:sym typeface="Roboto"/>
            </a:endParaRPr>
          </a:p>
        </p:txBody>
      </p:sp>
      <p:pic>
        <p:nvPicPr>
          <p:cNvPr id="199" name="Google Shape;199;p35"/>
          <p:cNvPicPr preferRelativeResize="0"/>
          <p:nvPr/>
        </p:nvPicPr>
        <p:blipFill>
          <a:blip r:embed="rId3">
            <a:alphaModFix/>
          </a:blip>
          <a:stretch>
            <a:fillRect/>
          </a:stretch>
        </p:blipFill>
        <p:spPr>
          <a:xfrm>
            <a:off x="2441163" y="3342550"/>
            <a:ext cx="2200275" cy="1333500"/>
          </a:xfrm>
          <a:prstGeom prst="rect">
            <a:avLst/>
          </a:prstGeom>
          <a:noFill/>
          <a:ln>
            <a:noFill/>
          </a:ln>
        </p:spPr>
      </p:pic>
      <p:sp>
        <p:nvSpPr>
          <p:cNvPr id="200" name="Google Shape;200;p35"/>
          <p:cNvSpPr txBox="1"/>
          <p:nvPr/>
        </p:nvSpPr>
        <p:spPr>
          <a:xfrm>
            <a:off x="5100550" y="3501400"/>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333333"/>
                </a:solidFill>
                <a:highlight>
                  <a:srgbClr val="FCFCFC"/>
                </a:highlight>
                <a:latin typeface="Roboto"/>
                <a:ea typeface="Roboto"/>
                <a:cs typeface="Roboto"/>
                <a:sym typeface="Roboto"/>
              </a:rPr>
              <a:t>where </a:t>
            </a:r>
            <a:r>
              <a:rPr i="1" lang="en" sz="1350">
                <a:solidFill>
                  <a:srgbClr val="333333"/>
                </a:solidFill>
                <a:highlight>
                  <a:srgbClr val="FCFCFC"/>
                </a:highlight>
                <a:latin typeface="Roboto"/>
                <a:ea typeface="Roboto"/>
                <a:cs typeface="Roboto"/>
                <a:sym typeface="Roboto"/>
              </a:rPr>
              <a:t>L</a:t>
            </a:r>
            <a:r>
              <a:rPr lang="en" sz="1350">
                <a:solidFill>
                  <a:srgbClr val="333333"/>
                </a:solidFill>
                <a:highlight>
                  <a:srgbClr val="FCFCFC"/>
                </a:highlight>
                <a:latin typeface="Roboto"/>
                <a:ea typeface="Roboto"/>
                <a:cs typeface="Roboto"/>
                <a:sym typeface="Roboto"/>
              </a:rPr>
              <a:t> is the Lagrangian, </a:t>
            </a:r>
            <a:r>
              <a:rPr i="1" lang="en" sz="1350">
                <a:solidFill>
                  <a:srgbClr val="333333"/>
                </a:solidFill>
                <a:highlight>
                  <a:srgbClr val="FCFCFC"/>
                </a:highlight>
                <a:latin typeface="Roboto"/>
                <a:ea typeface="Roboto"/>
                <a:cs typeface="Roboto"/>
                <a:sym typeface="Roboto"/>
              </a:rPr>
              <a:t>T</a:t>
            </a:r>
            <a:r>
              <a:rPr lang="en" sz="1350">
                <a:solidFill>
                  <a:srgbClr val="333333"/>
                </a:solidFill>
                <a:highlight>
                  <a:srgbClr val="FCFCFC"/>
                </a:highlight>
                <a:latin typeface="Roboto"/>
                <a:ea typeface="Roboto"/>
                <a:cs typeface="Roboto"/>
                <a:sym typeface="Roboto"/>
              </a:rPr>
              <a:t> is the kinetic Energy, </a:t>
            </a:r>
            <a:r>
              <a:rPr i="1" lang="en" sz="1350">
                <a:solidFill>
                  <a:srgbClr val="333333"/>
                </a:solidFill>
                <a:highlight>
                  <a:srgbClr val="FCFCFC"/>
                </a:highlight>
                <a:latin typeface="Roboto"/>
                <a:ea typeface="Roboto"/>
                <a:cs typeface="Roboto"/>
                <a:sym typeface="Roboto"/>
              </a:rPr>
              <a:t>V</a:t>
            </a:r>
            <a:r>
              <a:rPr lang="en" sz="1350">
                <a:solidFill>
                  <a:srgbClr val="333333"/>
                </a:solidFill>
                <a:highlight>
                  <a:srgbClr val="FCFCFC"/>
                </a:highlight>
                <a:latin typeface="Roboto"/>
                <a:ea typeface="Roboto"/>
                <a:cs typeface="Roboto"/>
                <a:sym typeface="Roboto"/>
              </a:rPr>
              <a:t> is the potential energy, </a:t>
            </a:r>
            <a:r>
              <a:rPr i="1" lang="en" sz="1350">
                <a:solidFill>
                  <a:srgbClr val="333333"/>
                </a:solidFill>
                <a:highlight>
                  <a:srgbClr val="FCFCFC"/>
                </a:highlight>
                <a:latin typeface="Roboto"/>
                <a:ea typeface="Roboto"/>
                <a:cs typeface="Roboto"/>
                <a:sym typeface="Roboto"/>
              </a:rPr>
              <a:t>F</a:t>
            </a:r>
            <a:r>
              <a:rPr lang="en" sz="1350">
                <a:solidFill>
                  <a:srgbClr val="333333"/>
                </a:solidFill>
                <a:highlight>
                  <a:srgbClr val="FCFCFC"/>
                </a:highlight>
                <a:latin typeface="Roboto"/>
                <a:ea typeface="Roboto"/>
                <a:cs typeface="Roboto"/>
                <a:sym typeface="Roboto"/>
              </a:rPr>
              <a:t> is the forced function, </a:t>
            </a:r>
            <a:r>
              <a:rPr i="1" lang="en" sz="1350">
                <a:solidFill>
                  <a:srgbClr val="333333"/>
                </a:solidFill>
                <a:highlight>
                  <a:srgbClr val="FCFCFC"/>
                </a:highlight>
                <a:latin typeface="Roboto"/>
                <a:ea typeface="Roboto"/>
                <a:cs typeface="Roboto"/>
                <a:sym typeface="Roboto"/>
              </a:rPr>
              <a:t>q</a:t>
            </a:r>
            <a:r>
              <a:rPr i="1" lang="en" sz="1000">
                <a:solidFill>
                  <a:srgbClr val="333333"/>
                </a:solidFill>
                <a:highlight>
                  <a:srgbClr val="FCFCFC"/>
                </a:highlight>
                <a:latin typeface="Roboto"/>
                <a:ea typeface="Roboto"/>
                <a:cs typeface="Roboto"/>
                <a:sym typeface="Roboto"/>
              </a:rPr>
              <a:t>x</a:t>
            </a:r>
            <a:r>
              <a:rPr lang="en" sz="1350">
                <a:solidFill>
                  <a:srgbClr val="333333"/>
                </a:solidFill>
                <a:highlight>
                  <a:srgbClr val="FCFCFC"/>
                </a:highlight>
                <a:latin typeface="Roboto"/>
                <a:ea typeface="Roboto"/>
                <a:cs typeface="Roboto"/>
                <a:sym typeface="Roboto"/>
              </a:rPr>
              <a:t> is the generalized coordinates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idx="1" type="body"/>
          </p:nvPr>
        </p:nvSpPr>
        <p:spPr>
          <a:xfrm>
            <a:off x="186188" y="15835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333333"/>
                </a:solidFill>
                <a:highlight>
                  <a:srgbClr val="FCFCFC"/>
                </a:highlight>
                <a:latin typeface="Roboto"/>
                <a:ea typeface="Roboto"/>
                <a:cs typeface="Roboto"/>
                <a:sym typeface="Roboto"/>
              </a:rPr>
              <a:t>This robot has been controlled by two inputs torques applied to the motors produced by voltage.</a:t>
            </a:r>
            <a:endParaRPr sz="1350">
              <a:solidFill>
                <a:srgbClr val="333333"/>
              </a:solidFill>
              <a:highlight>
                <a:srgbClr val="FCFCFC"/>
              </a:highlight>
              <a:latin typeface="Roboto"/>
              <a:ea typeface="Roboto"/>
              <a:cs typeface="Roboto"/>
              <a:sym typeface="Roboto"/>
            </a:endParaRPr>
          </a:p>
          <a:p>
            <a:pPr indent="0" lvl="0" marL="0" rtl="0" algn="l">
              <a:spcBef>
                <a:spcPts val="1200"/>
              </a:spcBef>
              <a:spcAft>
                <a:spcPts val="1200"/>
              </a:spcAft>
              <a:buNone/>
            </a:pPr>
            <a:r>
              <a:t/>
            </a:r>
            <a:endParaRPr sz="1350">
              <a:solidFill>
                <a:srgbClr val="333333"/>
              </a:solidFill>
              <a:highlight>
                <a:srgbClr val="FCFCFC"/>
              </a:highlight>
              <a:latin typeface="Roboto"/>
              <a:ea typeface="Roboto"/>
              <a:cs typeface="Roboto"/>
              <a:sym typeface="Roboto"/>
            </a:endParaRPr>
          </a:p>
        </p:txBody>
      </p:sp>
      <p:pic>
        <p:nvPicPr>
          <p:cNvPr id="206" name="Google Shape;206;p36"/>
          <p:cNvPicPr preferRelativeResize="0"/>
          <p:nvPr/>
        </p:nvPicPr>
        <p:blipFill>
          <a:blip r:embed="rId3">
            <a:alphaModFix/>
          </a:blip>
          <a:stretch>
            <a:fillRect/>
          </a:stretch>
        </p:blipFill>
        <p:spPr>
          <a:xfrm>
            <a:off x="343575" y="516250"/>
            <a:ext cx="7360124" cy="42640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7"/>
          <p:cNvPicPr preferRelativeResize="0"/>
          <p:nvPr/>
        </p:nvPicPr>
        <p:blipFill>
          <a:blip r:embed="rId3">
            <a:alphaModFix/>
          </a:blip>
          <a:stretch>
            <a:fillRect/>
          </a:stretch>
        </p:blipFill>
        <p:spPr>
          <a:xfrm>
            <a:off x="176213" y="800775"/>
            <a:ext cx="8791575" cy="4229100"/>
          </a:xfrm>
          <a:prstGeom prst="rect">
            <a:avLst/>
          </a:prstGeom>
          <a:noFill/>
          <a:ln>
            <a:noFill/>
          </a:ln>
        </p:spPr>
      </p:pic>
      <p:sp>
        <p:nvSpPr>
          <p:cNvPr id="212" name="Google Shape;212;p37"/>
          <p:cNvSpPr txBox="1"/>
          <p:nvPr/>
        </p:nvSpPr>
        <p:spPr>
          <a:xfrm>
            <a:off x="176200" y="105725"/>
            <a:ext cx="8610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Source Code Pro"/>
                <a:ea typeface="Source Code Pro"/>
                <a:cs typeface="Source Code Pro"/>
                <a:sym typeface="Source Code Pro"/>
              </a:rPr>
              <a:t>Further mathematical modelling is taken from [1]. Robot Parameters.</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218" name="Google Shape;218;p38"/>
          <p:cNvSpPr/>
          <p:nvPr/>
        </p:nvSpPr>
        <p:spPr>
          <a:xfrm>
            <a:off x="3297500" y="11657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38"/>
          <p:cNvGrpSpPr/>
          <p:nvPr/>
        </p:nvGrpSpPr>
        <p:grpSpPr>
          <a:xfrm>
            <a:off x="1680836" y="1315124"/>
            <a:ext cx="1931633" cy="669600"/>
            <a:chOff x="1680836" y="1315124"/>
            <a:chExt cx="1931633" cy="669600"/>
          </a:xfrm>
        </p:grpSpPr>
        <p:cxnSp>
          <p:nvCxnSpPr>
            <p:cNvPr id="220" name="Google Shape;220;p38"/>
            <p:cNvCxnSpPr/>
            <p:nvPr/>
          </p:nvCxnSpPr>
          <p:spPr>
            <a:xfrm>
              <a:off x="3178969" y="1638300"/>
              <a:ext cx="433500" cy="252300"/>
            </a:xfrm>
            <a:prstGeom prst="straightConnector1">
              <a:avLst/>
            </a:prstGeom>
            <a:noFill/>
            <a:ln cap="flat" cmpd="sng" w="19050">
              <a:solidFill>
                <a:srgbClr val="65F0AD"/>
              </a:solidFill>
              <a:prstDash val="solid"/>
              <a:round/>
              <a:headEnd len="med" w="med" type="oval"/>
              <a:tailEnd len="sm" w="sm" type="none"/>
            </a:ln>
          </p:spPr>
        </p:cxnSp>
        <p:sp>
          <p:nvSpPr>
            <p:cNvPr id="221" name="Google Shape;221;p38"/>
            <p:cNvSpPr txBox="1"/>
            <p:nvPr/>
          </p:nvSpPr>
          <p:spPr>
            <a:xfrm>
              <a:off x="1680836" y="1315124"/>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Pooja Choudhary</a:t>
              </a:r>
              <a:endParaRPr sz="800">
                <a:latin typeface="Roboto"/>
                <a:ea typeface="Roboto"/>
                <a:cs typeface="Roboto"/>
                <a:sym typeface="Roboto"/>
              </a:endParaRPr>
            </a:p>
            <a:p>
              <a:pPr indent="0" lvl="0" marL="0" rtl="0" algn="r">
                <a:lnSpc>
                  <a:spcPct val="115000"/>
                </a:lnSpc>
                <a:spcBef>
                  <a:spcPts val="0"/>
                </a:spcBef>
                <a:spcAft>
                  <a:spcPts val="0"/>
                </a:spcAft>
                <a:buNone/>
              </a:pPr>
              <a:r>
                <a:rPr lang="en" sz="800">
                  <a:latin typeface="Roboto"/>
                  <a:ea typeface="Roboto"/>
                  <a:cs typeface="Roboto"/>
                  <a:sym typeface="Roboto"/>
                </a:rPr>
                <a:t>(33%)</a:t>
              </a:r>
              <a:endParaRPr sz="800">
                <a:latin typeface="Roboto"/>
                <a:ea typeface="Roboto"/>
                <a:cs typeface="Roboto"/>
                <a:sym typeface="Roboto"/>
              </a:endParaRPr>
            </a:p>
          </p:txBody>
        </p:sp>
      </p:grpSp>
      <p:grpSp>
        <p:nvGrpSpPr>
          <p:cNvPr id="222" name="Google Shape;222;p38"/>
          <p:cNvGrpSpPr/>
          <p:nvPr/>
        </p:nvGrpSpPr>
        <p:grpSpPr>
          <a:xfrm>
            <a:off x="5517319" y="1315124"/>
            <a:ext cx="1940006" cy="669600"/>
            <a:chOff x="5517319" y="1315124"/>
            <a:chExt cx="1940006" cy="669600"/>
          </a:xfrm>
        </p:grpSpPr>
        <p:cxnSp>
          <p:nvCxnSpPr>
            <p:cNvPr id="223" name="Google Shape;223;p38"/>
            <p:cNvCxnSpPr/>
            <p:nvPr/>
          </p:nvCxnSpPr>
          <p:spPr>
            <a:xfrm flipH="1">
              <a:off x="5517319" y="1638300"/>
              <a:ext cx="433500" cy="252300"/>
            </a:xfrm>
            <a:prstGeom prst="straightConnector1">
              <a:avLst/>
            </a:prstGeom>
            <a:noFill/>
            <a:ln cap="flat" cmpd="sng" w="19050">
              <a:solidFill>
                <a:srgbClr val="085631"/>
              </a:solidFill>
              <a:prstDash val="solid"/>
              <a:round/>
              <a:headEnd len="med" w="med" type="oval"/>
              <a:tailEnd len="sm" w="sm" type="none"/>
            </a:ln>
          </p:spPr>
        </p:cxnSp>
        <p:sp>
          <p:nvSpPr>
            <p:cNvPr id="224" name="Google Shape;224;p38"/>
            <p:cNvSpPr txBox="1"/>
            <p:nvPr/>
          </p:nvSpPr>
          <p:spPr>
            <a:xfrm>
              <a:off x="5962125" y="131512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Devyanshu Singh</a:t>
              </a:r>
              <a:endParaRPr sz="800">
                <a:latin typeface="Roboto"/>
                <a:ea typeface="Roboto"/>
                <a:cs typeface="Roboto"/>
                <a:sym typeface="Roboto"/>
              </a:endParaRPr>
            </a:p>
            <a:p>
              <a:pPr indent="0" lvl="0" marL="0" rtl="0" algn="l">
                <a:lnSpc>
                  <a:spcPct val="115000"/>
                </a:lnSpc>
                <a:spcBef>
                  <a:spcPts val="0"/>
                </a:spcBef>
                <a:spcAft>
                  <a:spcPts val="0"/>
                </a:spcAft>
                <a:buNone/>
              </a:pPr>
              <a:r>
                <a:rPr lang="en" sz="800">
                  <a:latin typeface="Roboto"/>
                  <a:ea typeface="Roboto"/>
                  <a:cs typeface="Roboto"/>
                  <a:sym typeface="Roboto"/>
                </a:rPr>
                <a:t>(33%)</a:t>
              </a:r>
              <a:endParaRPr sz="800">
                <a:latin typeface="Roboto"/>
                <a:ea typeface="Roboto"/>
                <a:cs typeface="Roboto"/>
                <a:sym typeface="Roboto"/>
              </a:endParaRPr>
            </a:p>
          </p:txBody>
        </p:sp>
      </p:grpSp>
      <p:grpSp>
        <p:nvGrpSpPr>
          <p:cNvPr id="225" name="Google Shape;225;p38"/>
          <p:cNvGrpSpPr/>
          <p:nvPr/>
        </p:nvGrpSpPr>
        <p:grpSpPr>
          <a:xfrm>
            <a:off x="3808226" y="3535140"/>
            <a:ext cx="1495200" cy="1143796"/>
            <a:chOff x="3808226" y="3535140"/>
            <a:chExt cx="1495200" cy="1143796"/>
          </a:xfrm>
        </p:grpSpPr>
        <p:cxnSp>
          <p:nvCxnSpPr>
            <p:cNvPr id="226" name="Google Shape;226;p38"/>
            <p:cNvCxnSpPr/>
            <p:nvPr/>
          </p:nvCxnSpPr>
          <p:spPr>
            <a:xfrm rot="10800000">
              <a:off x="4556399" y="3535140"/>
              <a:ext cx="0" cy="460500"/>
            </a:xfrm>
            <a:prstGeom prst="straightConnector1">
              <a:avLst/>
            </a:prstGeom>
            <a:noFill/>
            <a:ln cap="flat" cmpd="sng" w="19050">
              <a:solidFill>
                <a:srgbClr val="0E9453"/>
              </a:solidFill>
              <a:prstDash val="solid"/>
              <a:round/>
              <a:headEnd len="med" w="med" type="oval"/>
              <a:tailEnd len="sm" w="sm" type="none"/>
            </a:ln>
          </p:spPr>
        </p:cxnSp>
        <p:sp>
          <p:nvSpPr>
            <p:cNvPr id="227" name="Google Shape;227;p38"/>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latin typeface="Roboto"/>
                  <a:ea typeface="Roboto"/>
                  <a:cs typeface="Roboto"/>
                  <a:sym typeface="Roboto"/>
                </a:rPr>
                <a:t>Rahul Aggarwal</a:t>
              </a:r>
              <a:endParaRPr sz="800">
                <a:latin typeface="Roboto"/>
                <a:ea typeface="Roboto"/>
                <a:cs typeface="Roboto"/>
                <a:sym typeface="Roboto"/>
              </a:endParaRPr>
            </a:p>
            <a:p>
              <a:pPr indent="0" lvl="0" marL="0" rtl="0" algn="ctr">
                <a:lnSpc>
                  <a:spcPct val="115000"/>
                </a:lnSpc>
                <a:spcBef>
                  <a:spcPts val="0"/>
                </a:spcBef>
                <a:spcAft>
                  <a:spcPts val="0"/>
                </a:spcAft>
                <a:buNone/>
              </a:pPr>
              <a:r>
                <a:rPr lang="en" sz="800">
                  <a:latin typeface="Roboto"/>
                  <a:ea typeface="Roboto"/>
                  <a:cs typeface="Roboto"/>
                  <a:sym typeface="Roboto"/>
                </a:rPr>
                <a:t>(33%)</a:t>
              </a:r>
              <a:endParaRPr sz="800">
                <a:latin typeface="Roboto"/>
                <a:ea typeface="Roboto"/>
                <a:cs typeface="Roboto"/>
                <a:sym typeface="Roboto"/>
              </a:endParaRPr>
            </a:p>
          </p:txBody>
        </p:sp>
      </p:grpSp>
      <p:sp>
        <p:nvSpPr>
          <p:cNvPr id="228" name="Google Shape;228;p38"/>
          <p:cNvSpPr txBox="1"/>
          <p:nvPr/>
        </p:nvSpPr>
        <p:spPr>
          <a:xfrm>
            <a:off x="3845784" y="2056460"/>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Everyone contributed equally</a:t>
            </a:r>
            <a:endParaRPr sz="1200"/>
          </a:p>
        </p:txBody>
      </p:sp>
      <p:sp>
        <p:nvSpPr>
          <p:cNvPr id="229" name="Google Shape;229;p38"/>
          <p:cNvSpPr/>
          <p:nvPr/>
        </p:nvSpPr>
        <p:spPr>
          <a:xfrm rot="1800047">
            <a:off x="3219843" y="1086434"/>
            <a:ext cx="2690936" cy="2690936"/>
          </a:xfrm>
          <a:prstGeom prst="blockArc">
            <a:avLst>
              <a:gd fmla="val 14414370" name="adj1"/>
              <a:gd fmla="val 694" name="adj2"/>
              <a:gd fmla="val 9562"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8"/>
          <p:cNvSpPr/>
          <p:nvPr/>
        </p:nvSpPr>
        <p:spPr>
          <a:xfrm flipH="1" rot="-1800047">
            <a:off x="3221956" y="1086434"/>
            <a:ext cx="2690936" cy="2690936"/>
          </a:xfrm>
          <a:prstGeom prst="blockArc">
            <a:avLst>
              <a:gd fmla="val 14348563" name="adj1"/>
              <a:gd fmla="val 21472873" name="adj2"/>
              <a:gd fmla="val 9381" name="adj3"/>
            </a:avLst>
          </a:prstGeom>
          <a:solidFill>
            <a:srgbClr val="65F0AD"/>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8"/>
          <p:cNvSpPr/>
          <p:nvPr/>
        </p:nvSpPr>
        <p:spPr>
          <a:xfrm rot="-8100000">
            <a:off x="4382715" y="1027393"/>
            <a:ext cx="363170" cy="363170"/>
          </a:xfrm>
          <a:prstGeom prst="rtTriangl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8"/>
          <p:cNvSpPr/>
          <p:nvPr/>
        </p:nvSpPr>
        <p:spPr>
          <a:xfrm flipH="1" rot="-9000757">
            <a:off x="3220953" y="1084808"/>
            <a:ext cx="2690226" cy="2690226"/>
          </a:xfrm>
          <a:prstGeom prst="blockArc">
            <a:avLst>
              <a:gd fmla="val 14316164" name="adj1"/>
              <a:gd fmla="val 21502663" name="adj2"/>
              <a:gd fmla="val 9415"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p:nvPr/>
        </p:nvSpPr>
        <p:spPr>
          <a:xfrm rot="-1027861">
            <a:off x="5485874" y="2849832"/>
            <a:ext cx="312672" cy="312672"/>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8"/>
          <p:cNvSpPr/>
          <p:nvPr/>
        </p:nvSpPr>
        <p:spPr>
          <a:xfrm rot="6359841">
            <a:off x="3315801" y="2847762"/>
            <a:ext cx="363580" cy="36358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70" name="Google Shape;70;p15"/>
          <p:cNvSpPr txBox="1"/>
          <p:nvPr>
            <p:ph idx="1" type="body"/>
          </p:nvPr>
        </p:nvSpPr>
        <p:spPr>
          <a:xfrm>
            <a:off x="383325" y="13236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solidFill>
                  <a:srgbClr val="000000"/>
                </a:solidFill>
                <a:latin typeface="Times New Roman"/>
                <a:ea typeface="Times New Roman"/>
                <a:cs typeface="Times New Roman"/>
                <a:sym typeface="Times New Roman"/>
              </a:rPr>
              <a:t>The robot represents a unique solution problem of control of a </a:t>
            </a:r>
            <a:r>
              <a:rPr i="1" lang="en" sz="2000">
                <a:solidFill>
                  <a:srgbClr val="000000"/>
                </a:solidFill>
                <a:latin typeface="Times New Roman"/>
                <a:ea typeface="Times New Roman"/>
                <a:cs typeface="Times New Roman"/>
                <a:sym typeface="Times New Roman"/>
              </a:rPr>
              <a:t>two wheeled inverted pendulum</a:t>
            </a: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b="1" lang="en" sz="2200">
                <a:solidFill>
                  <a:srgbClr val="000000"/>
                </a:solidFill>
                <a:latin typeface="Times New Roman"/>
                <a:ea typeface="Times New Roman"/>
                <a:cs typeface="Times New Roman"/>
                <a:sym typeface="Times New Roman"/>
              </a:rPr>
              <a:t>Wheeled inverted pendulums</a:t>
            </a:r>
            <a:r>
              <a:rPr lang="en" sz="22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are intrinsically nonlinear and their dynamics will be described by nonlinear differential equations. Despite this, for the case of controller design, it is often possible to obtain a linearized model of the system. If the system operates around an operating point, and the signals involved are small signals, a linear model that approximates the nonlinear system in the region of operation can be obtained.</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 real life simulation</a:t>
            </a:r>
            <a:endParaRPr/>
          </a:p>
        </p:txBody>
      </p:sp>
      <p:pic>
        <p:nvPicPr>
          <p:cNvPr id="76" name="Google Shape;76;p16"/>
          <p:cNvPicPr preferRelativeResize="0"/>
          <p:nvPr/>
        </p:nvPicPr>
        <p:blipFill>
          <a:blip r:embed="rId3">
            <a:alphaModFix/>
          </a:blip>
          <a:stretch>
            <a:fillRect/>
          </a:stretch>
        </p:blipFill>
        <p:spPr>
          <a:xfrm>
            <a:off x="2734825" y="1152425"/>
            <a:ext cx="4306038" cy="3633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PID controller on TWSB </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solidFill>
                  <a:srgbClr val="000000"/>
                </a:solidFill>
                <a:latin typeface="Times New Roman"/>
                <a:ea typeface="Times New Roman"/>
                <a:cs typeface="Times New Roman"/>
                <a:sym typeface="Times New Roman"/>
              </a:rPr>
              <a:t>The PID is used for the purpose of balancing the robot to stand still at upright position and to receive command via terminal to follow the desired trajectory smoothly. </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rgbClr val="000000"/>
                </a:solidFill>
                <a:latin typeface="Times New Roman"/>
                <a:ea typeface="Times New Roman"/>
                <a:cs typeface="Times New Roman"/>
                <a:sym typeface="Times New Roman"/>
              </a:rPr>
              <a:t>The PID gains were tuned until the optimum values are achieved. The Arduino based PID-controller was implemented on the TWSB robot in real world experiment. The experimental result shows the effectiveness of the proposed controller for stabilization and trajectory tracking control of TWSB robot.</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3499200"/>
            <a:ext cx="8520600" cy="10698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1200"/>
              </a:spcAft>
              <a:buNone/>
            </a:pPr>
            <a:r>
              <a:rPr lang="en" sz="2000">
                <a:solidFill>
                  <a:srgbClr val="000000"/>
                </a:solidFill>
                <a:latin typeface="Times New Roman"/>
                <a:ea typeface="Times New Roman"/>
                <a:cs typeface="Times New Roman"/>
                <a:sym typeface="Times New Roman"/>
              </a:rPr>
              <a:t>Self-balancing robot use a “closed-loop feedback control” system; this means that real-time data from motion sensors is used to control the motors and quickly compensate for any tilting motion in order to keep the robot upright. This equation is computed frequently through microcontroller at a very high frequency. Thus several addresses need to be made such as sampling time, derivative error, tuning, reset windup and on/off.</a:t>
            </a:r>
            <a:endParaRPr sz="2000">
              <a:solidFill>
                <a:srgbClr val="000000"/>
              </a:solidFill>
              <a:latin typeface="Times New Roman"/>
              <a:ea typeface="Times New Roman"/>
              <a:cs typeface="Times New Roman"/>
              <a:sym typeface="Times New Roman"/>
            </a:endParaRPr>
          </a:p>
        </p:txBody>
      </p:sp>
      <p:pic>
        <p:nvPicPr>
          <p:cNvPr id="88" name="Google Shape;88;p18"/>
          <p:cNvPicPr preferRelativeResize="0"/>
          <p:nvPr/>
        </p:nvPicPr>
        <p:blipFill>
          <a:blip r:embed="rId3">
            <a:alphaModFix/>
          </a:blip>
          <a:stretch>
            <a:fillRect/>
          </a:stretch>
        </p:blipFill>
        <p:spPr>
          <a:xfrm>
            <a:off x="311700" y="346913"/>
            <a:ext cx="8096250" cy="303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PID Controller</a:t>
            </a:r>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en" sz="2000">
                <a:solidFill>
                  <a:srgbClr val="000000"/>
                </a:solidFill>
                <a:latin typeface="Times New Roman"/>
                <a:ea typeface="Times New Roman"/>
                <a:cs typeface="Times New Roman"/>
                <a:sym typeface="Times New Roman"/>
              </a:rPr>
              <a:t>K</a:t>
            </a:r>
            <a:r>
              <a:rPr baseline="-25000" lang="en" sz="2000">
                <a:solidFill>
                  <a:srgbClr val="000000"/>
                </a:solidFill>
                <a:latin typeface="Times New Roman"/>
                <a:ea typeface="Times New Roman"/>
                <a:cs typeface="Times New Roman"/>
                <a:sym typeface="Times New Roman"/>
              </a:rPr>
              <a:t>p</a:t>
            </a:r>
            <a:r>
              <a:rPr lang="en" sz="2000">
                <a:solidFill>
                  <a:srgbClr val="000000"/>
                </a:solidFill>
                <a:latin typeface="Times New Roman"/>
                <a:ea typeface="Times New Roman"/>
                <a:cs typeface="Times New Roman"/>
                <a:sym typeface="Times New Roman"/>
              </a:rPr>
              <a:t> - determines </a:t>
            </a:r>
            <a:r>
              <a:rPr lang="en" sz="2000">
                <a:solidFill>
                  <a:srgbClr val="000000"/>
                </a:solidFill>
                <a:latin typeface="Times New Roman"/>
                <a:ea typeface="Times New Roman"/>
                <a:cs typeface="Times New Roman"/>
                <a:sym typeface="Times New Roman"/>
              </a:rPr>
              <a:t>amount</a:t>
            </a:r>
            <a:r>
              <a:rPr lang="en" sz="2000">
                <a:solidFill>
                  <a:srgbClr val="000000"/>
                </a:solidFill>
                <a:latin typeface="Times New Roman"/>
                <a:ea typeface="Times New Roman"/>
                <a:cs typeface="Times New Roman"/>
                <a:sym typeface="Times New Roman"/>
              </a:rPr>
              <a:t> of restoring force that should be applied to overcome position error. ‘P’ constants depends on the value of the current error.</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rgbClr val="000000"/>
                </a:solidFill>
                <a:latin typeface="Times New Roman"/>
                <a:ea typeface="Times New Roman"/>
                <a:cs typeface="Times New Roman"/>
                <a:sym typeface="Times New Roman"/>
              </a:rPr>
              <a:t>K</a:t>
            </a:r>
            <a:r>
              <a:rPr baseline="-25000" lang="en" sz="2000">
                <a:solidFill>
                  <a:srgbClr val="000000"/>
                </a:solidFill>
                <a:latin typeface="Times New Roman"/>
                <a:ea typeface="Times New Roman"/>
                <a:cs typeface="Times New Roman"/>
                <a:sym typeface="Times New Roman"/>
              </a:rPr>
              <a:t>i</a:t>
            </a:r>
            <a:r>
              <a:rPr lang="en" sz="2000">
                <a:solidFill>
                  <a:srgbClr val="000000"/>
                </a:solidFill>
                <a:latin typeface="Times New Roman"/>
                <a:ea typeface="Times New Roman"/>
                <a:cs typeface="Times New Roman"/>
                <a:sym typeface="Times New Roman"/>
              </a:rPr>
              <a:t> - increases with time at the end of the move. And pushes system to zero positioning error. Used primarily when the system experiences static loads. ‘I’ constant is the accumulation of previous error value.</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rgbClr val="000000"/>
                </a:solidFill>
                <a:latin typeface="Times New Roman"/>
                <a:ea typeface="Times New Roman"/>
                <a:cs typeface="Times New Roman"/>
                <a:sym typeface="Times New Roman"/>
              </a:rPr>
              <a:t>K</a:t>
            </a:r>
            <a:r>
              <a:rPr baseline="-25000" lang="en" sz="2000">
                <a:solidFill>
                  <a:srgbClr val="000000"/>
                </a:solidFill>
                <a:latin typeface="Times New Roman"/>
                <a:ea typeface="Times New Roman"/>
                <a:cs typeface="Times New Roman"/>
                <a:sym typeface="Times New Roman"/>
              </a:rPr>
              <a:t>d</a:t>
            </a:r>
            <a:r>
              <a:rPr lang="en" sz="2000">
                <a:solidFill>
                  <a:srgbClr val="000000"/>
                </a:solidFill>
                <a:latin typeface="Times New Roman"/>
                <a:ea typeface="Times New Roman"/>
                <a:cs typeface="Times New Roman"/>
                <a:sym typeface="Times New Roman"/>
              </a:rPr>
              <a:t> - reduces overshoot and oscillations. Proportional to rate of change of error. ‘D’ constant is the future prediction error, based on the changes rate.</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rgbClr val="000000"/>
                </a:solidFill>
                <a:latin typeface="Times New Roman"/>
                <a:ea typeface="Times New Roman"/>
                <a:cs typeface="Times New Roman"/>
                <a:sym typeface="Times New Roman"/>
              </a:rPr>
              <a:t>e(t) (error value) - difference between a set point (SP) and a measured process variable (PV).</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rgbClr val="000000"/>
                </a:solidFill>
                <a:latin typeface="Times New Roman"/>
                <a:ea typeface="Times New Roman"/>
                <a:cs typeface="Times New Roman"/>
                <a:sym typeface="Times New Roman"/>
              </a:rPr>
              <a:t>u - controller output</a:t>
            </a:r>
            <a:r>
              <a:rPr lang="en">
                <a:solidFill>
                  <a:srgbClr val="000000"/>
                </a:solidFill>
              </a:rPr>
              <a:t> </a:t>
            </a:r>
            <a:endParaRPr>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50">
                <a:solidFill>
                  <a:srgbClr val="000000"/>
                </a:solidFill>
                <a:latin typeface="Times New Roman"/>
                <a:ea typeface="Times New Roman"/>
                <a:cs typeface="Times New Roman"/>
                <a:sym typeface="Times New Roman"/>
              </a:rPr>
              <a:t>Three controls will be designed:</a:t>
            </a:r>
            <a:endParaRPr sz="2050">
              <a:solidFill>
                <a:srgbClr val="000000"/>
              </a:solidFill>
              <a:latin typeface="Times New Roman"/>
              <a:ea typeface="Times New Roman"/>
              <a:cs typeface="Times New Roman"/>
              <a:sym typeface="Times New Roman"/>
            </a:endParaRPr>
          </a:p>
          <a:p>
            <a:pPr indent="-358775" lvl="0" marL="457200" rtl="0" algn="l">
              <a:spcBef>
                <a:spcPts val="1200"/>
              </a:spcBef>
              <a:spcAft>
                <a:spcPts val="0"/>
              </a:spcAft>
              <a:buClr>
                <a:srgbClr val="000000"/>
              </a:buClr>
              <a:buSzPts val="2050"/>
              <a:buFont typeface="Times New Roman"/>
              <a:buChar char="●"/>
            </a:pPr>
            <a:r>
              <a:rPr lang="en" sz="2050">
                <a:solidFill>
                  <a:srgbClr val="000000"/>
                </a:solidFill>
                <a:latin typeface="Times New Roman"/>
                <a:ea typeface="Times New Roman"/>
                <a:cs typeface="Times New Roman"/>
                <a:sym typeface="Times New Roman"/>
              </a:rPr>
              <a:t>First one to control the robot balance.</a:t>
            </a:r>
            <a:endParaRPr sz="2050">
              <a:solidFill>
                <a:srgbClr val="000000"/>
              </a:solidFill>
              <a:latin typeface="Times New Roman"/>
              <a:ea typeface="Times New Roman"/>
              <a:cs typeface="Times New Roman"/>
              <a:sym typeface="Times New Roman"/>
            </a:endParaRPr>
          </a:p>
          <a:p>
            <a:pPr indent="-358775" lvl="0" marL="457200" rtl="0" algn="l">
              <a:spcBef>
                <a:spcPts val="0"/>
              </a:spcBef>
              <a:spcAft>
                <a:spcPts val="0"/>
              </a:spcAft>
              <a:buClr>
                <a:srgbClr val="000000"/>
              </a:buClr>
              <a:buSzPts val="2050"/>
              <a:buFont typeface="Times New Roman"/>
              <a:buChar char="●"/>
            </a:pPr>
            <a:r>
              <a:rPr lang="en" sz="2050">
                <a:solidFill>
                  <a:srgbClr val="000000"/>
                </a:solidFill>
                <a:latin typeface="Times New Roman"/>
                <a:ea typeface="Times New Roman"/>
                <a:cs typeface="Times New Roman"/>
                <a:sym typeface="Times New Roman"/>
              </a:rPr>
              <a:t>Second is, distance controller for the forward or backward movement control, </a:t>
            </a:r>
            <a:endParaRPr sz="2050">
              <a:solidFill>
                <a:srgbClr val="000000"/>
              </a:solidFill>
              <a:latin typeface="Times New Roman"/>
              <a:ea typeface="Times New Roman"/>
              <a:cs typeface="Times New Roman"/>
              <a:sym typeface="Times New Roman"/>
            </a:endParaRPr>
          </a:p>
          <a:p>
            <a:pPr indent="-358775" lvl="0" marL="457200" rtl="0" algn="l">
              <a:spcBef>
                <a:spcPts val="0"/>
              </a:spcBef>
              <a:spcAft>
                <a:spcPts val="0"/>
              </a:spcAft>
              <a:buClr>
                <a:srgbClr val="000000"/>
              </a:buClr>
              <a:buSzPts val="2050"/>
              <a:buFont typeface="Times New Roman"/>
              <a:buChar char="●"/>
            </a:pPr>
            <a:r>
              <a:rPr lang="en" sz="2050">
                <a:solidFill>
                  <a:srgbClr val="000000"/>
                </a:solidFill>
                <a:latin typeface="Times New Roman"/>
                <a:ea typeface="Times New Roman"/>
                <a:cs typeface="Times New Roman"/>
                <a:sym typeface="Times New Roman"/>
              </a:rPr>
              <a:t>The last one is for maneuver or steering.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40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PID Diagram</a:t>
            </a:r>
            <a:endParaRPr/>
          </a:p>
        </p:txBody>
      </p:sp>
      <p:sp>
        <p:nvSpPr>
          <p:cNvPr id="106" name="Google Shape;106;p21"/>
          <p:cNvSpPr txBox="1"/>
          <p:nvPr>
            <p:ph idx="1" type="body"/>
          </p:nvPr>
        </p:nvSpPr>
        <p:spPr>
          <a:xfrm>
            <a:off x="4732575" y="466000"/>
            <a:ext cx="40998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000000"/>
                </a:solidFill>
                <a:latin typeface="Times New Roman"/>
                <a:ea typeface="Times New Roman"/>
                <a:cs typeface="Times New Roman"/>
                <a:sym typeface="Times New Roman"/>
              </a:rPr>
              <a:t>Robot is designed to have the center of gravity located in the center when the robot is standing 90 degrees from the floor to make it easier reaching the balance state. The tilt sensor is placed inside and parallel with the robot’s body. When the robot is tilting forward, the 𝜭 becomes negative and when the robot is moving forward and the distance control calculated the output 𝛂 will be positive against 𝜭. So when the target distance is increased in the distance set-point, the robot’s body will increase the tilt angle forward as long as the distance target not achieved.</a:t>
            </a:r>
            <a:endParaRPr sz="1400">
              <a:solidFill>
                <a:srgbClr val="000000"/>
              </a:solidFill>
              <a:latin typeface="Times New Roman"/>
              <a:ea typeface="Times New Roman"/>
              <a:cs typeface="Times New Roman"/>
              <a:sym typeface="Times New Roman"/>
            </a:endParaRPr>
          </a:p>
        </p:txBody>
      </p:sp>
      <p:pic>
        <p:nvPicPr>
          <p:cNvPr id="107" name="Google Shape;107;p21"/>
          <p:cNvPicPr preferRelativeResize="0"/>
          <p:nvPr/>
        </p:nvPicPr>
        <p:blipFill>
          <a:blip r:embed="rId3">
            <a:alphaModFix/>
          </a:blip>
          <a:stretch>
            <a:fillRect/>
          </a:stretch>
        </p:blipFill>
        <p:spPr>
          <a:xfrm>
            <a:off x="157250" y="948100"/>
            <a:ext cx="4575325" cy="2743200"/>
          </a:xfrm>
          <a:prstGeom prst="rect">
            <a:avLst/>
          </a:prstGeom>
          <a:noFill/>
          <a:ln>
            <a:noFill/>
          </a:ln>
        </p:spPr>
      </p:pic>
      <p:pic>
        <p:nvPicPr>
          <p:cNvPr id="108" name="Google Shape;108;p21"/>
          <p:cNvPicPr preferRelativeResize="0"/>
          <p:nvPr/>
        </p:nvPicPr>
        <p:blipFill>
          <a:blip r:embed="rId4">
            <a:alphaModFix/>
          </a:blip>
          <a:stretch>
            <a:fillRect/>
          </a:stretch>
        </p:blipFill>
        <p:spPr>
          <a:xfrm>
            <a:off x="5196900" y="3281775"/>
            <a:ext cx="2895600" cy="143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