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928" y="89687"/>
            <a:ext cx="2042160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662" y="2145283"/>
            <a:ext cx="836803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018741"/>
            <a:ext cx="319722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sz="2400" b="1" spc="-85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Create various Front End Programs</a:t>
            </a:r>
            <a:r>
              <a:rPr sz="2400" b="1" spc="-4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1163" y="0"/>
            <a:ext cx="5172836" cy="5018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13766"/>
            <a:ext cx="45719" cy="4415384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0628" y="213766"/>
            <a:ext cx="7135572" cy="260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r>
              <a:rPr spc="-45" dirty="0"/>
              <a:t>Programs:  </a:t>
            </a:r>
            <a:r>
              <a:rPr spc="-5" dirty="0"/>
              <a:t>Output</a:t>
            </a:r>
            <a:r>
              <a:rPr lang="en-US" spc="-5" dirty="0"/>
              <a:t>s for calculator and text editor</a:t>
            </a:r>
            <a:r>
              <a:rPr spc="-5" dirty="0"/>
              <a:t>: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E77FF9F-8591-921C-3284-36015D4E7E42}"/>
              </a:ext>
            </a:extLst>
          </p:cNvPr>
          <p:cNvSpPr/>
          <p:nvPr/>
        </p:nvSpPr>
        <p:spPr>
          <a:xfrm>
            <a:off x="546451" y="590550"/>
            <a:ext cx="3982212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741E9D-2947-B4BB-D013-693E7E8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52450"/>
            <a:ext cx="4524804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33038"/>
            <a:ext cx="328549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5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5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05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Calculator: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499109"/>
            <a:ext cx="82645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code 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requires creating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user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interface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that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allows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edit, and save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files. Here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some steps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code 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</a:t>
            </a:r>
            <a:r>
              <a:rPr sz="1050" b="0" spc="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editor:</a:t>
            </a:r>
            <a:endParaRPr sz="1050" dirty="0">
              <a:latin typeface="Carlito"/>
              <a:cs typeface="Carlito"/>
            </a:endParaRPr>
          </a:p>
          <a:p>
            <a:pPr marL="12700" marR="207645" algn="just">
              <a:lnSpc>
                <a:spcPct val="100000"/>
              </a:lnSpc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HTML structure for the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interface. This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will include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area for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edit their text, 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buttons 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menu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options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perform actions like  save, open,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format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1050" b="0" spc="2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text.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4788" y="1167567"/>
            <a:ext cx="836803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/>
              <a:t>Use </a:t>
            </a:r>
            <a:r>
              <a:rPr sz="1050" spc="-5" dirty="0"/>
              <a:t>CSS </a:t>
            </a:r>
            <a:r>
              <a:rPr sz="1050" dirty="0"/>
              <a:t>to </a:t>
            </a:r>
            <a:r>
              <a:rPr sz="1050" spc="-5" dirty="0"/>
              <a:t>style </a:t>
            </a:r>
            <a:r>
              <a:rPr sz="1050" dirty="0"/>
              <a:t>the text editor </a:t>
            </a:r>
            <a:r>
              <a:rPr sz="1050" spc="-5" dirty="0"/>
              <a:t>interface. This can include customizing </a:t>
            </a:r>
            <a:r>
              <a:rPr sz="1050" dirty="0"/>
              <a:t>the </a:t>
            </a:r>
            <a:r>
              <a:rPr sz="1050" spc="-5" dirty="0"/>
              <a:t>font, </a:t>
            </a:r>
            <a:r>
              <a:rPr sz="1050" spc="-10" dirty="0"/>
              <a:t>color,</a:t>
            </a:r>
            <a:r>
              <a:rPr sz="1050" spc="114" dirty="0"/>
              <a:t> </a:t>
            </a:r>
            <a:r>
              <a:rPr sz="1050" dirty="0"/>
              <a:t>and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layout of </a:t>
            </a:r>
            <a:r>
              <a:rPr sz="1050" dirty="0"/>
              <a:t>the text area and</a:t>
            </a:r>
            <a:r>
              <a:rPr sz="1050" spc="10" dirty="0"/>
              <a:t> </a:t>
            </a:r>
            <a:r>
              <a:rPr sz="1050" spc="-5" dirty="0"/>
              <a:t>buttons.</a:t>
            </a:r>
          </a:p>
          <a:p>
            <a:pPr marL="12700" marR="27940">
              <a:lnSpc>
                <a:spcPct val="100000"/>
              </a:lnSpc>
            </a:pPr>
            <a:r>
              <a:rPr sz="1050" dirty="0"/>
              <a:t>Use </a:t>
            </a:r>
            <a:r>
              <a:rPr sz="1050" spc="-5" dirty="0"/>
              <a:t>JavaScript </a:t>
            </a:r>
            <a:r>
              <a:rPr sz="1050" dirty="0"/>
              <a:t>to </a:t>
            </a:r>
            <a:r>
              <a:rPr sz="1050" spc="-5" dirty="0"/>
              <a:t>handle </a:t>
            </a:r>
            <a:r>
              <a:rPr sz="1050" dirty="0"/>
              <a:t>the user </a:t>
            </a:r>
            <a:r>
              <a:rPr sz="1050" spc="-5" dirty="0"/>
              <a:t>input </a:t>
            </a:r>
            <a:r>
              <a:rPr sz="1050" dirty="0"/>
              <a:t>and </a:t>
            </a:r>
            <a:r>
              <a:rPr sz="1050" spc="-5" dirty="0"/>
              <a:t>perform </a:t>
            </a:r>
            <a:r>
              <a:rPr sz="1050" dirty="0"/>
              <a:t>the </a:t>
            </a:r>
            <a:r>
              <a:rPr sz="1050" spc="-5" dirty="0"/>
              <a:t>necessary actions. For example,  </a:t>
            </a:r>
            <a:r>
              <a:rPr sz="1050" dirty="0"/>
              <a:t>you might </a:t>
            </a:r>
            <a:r>
              <a:rPr sz="1050" spc="-5" dirty="0"/>
              <a:t>create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saves </a:t>
            </a:r>
            <a:r>
              <a:rPr sz="1050" dirty="0"/>
              <a:t>the </a:t>
            </a:r>
            <a:r>
              <a:rPr sz="1050" spc="-5" dirty="0"/>
              <a:t>user's </a:t>
            </a:r>
            <a:r>
              <a:rPr sz="1050" dirty="0"/>
              <a:t>text </a:t>
            </a:r>
            <a:r>
              <a:rPr sz="1050" spc="-5" dirty="0"/>
              <a:t>input </a:t>
            </a:r>
            <a:r>
              <a:rPr sz="1050" dirty="0"/>
              <a:t>to a </a:t>
            </a:r>
            <a:r>
              <a:rPr sz="1050" spc="-5" dirty="0"/>
              <a:t>file </a:t>
            </a:r>
            <a:r>
              <a:rPr sz="1050" dirty="0"/>
              <a:t>when the </a:t>
            </a:r>
            <a:r>
              <a:rPr sz="1050" spc="-5" dirty="0"/>
              <a:t>save button  is clicked, or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formats </a:t>
            </a:r>
            <a:r>
              <a:rPr sz="1050" dirty="0"/>
              <a:t>the text to a </a:t>
            </a:r>
            <a:r>
              <a:rPr sz="1050" spc="-5" dirty="0"/>
              <a:t>specific style </a:t>
            </a:r>
            <a:r>
              <a:rPr sz="1050" dirty="0"/>
              <a:t>when a menu </a:t>
            </a:r>
            <a:r>
              <a:rPr sz="1050" spc="-5" dirty="0"/>
              <a:t>option is  selected.</a:t>
            </a: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sz="1050" dirty="0"/>
              <a:t>Add error </a:t>
            </a:r>
            <a:r>
              <a:rPr sz="1050" spc="-5" dirty="0"/>
              <a:t>handling </a:t>
            </a:r>
            <a:r>
              <a:rPr sz="1050" dirty="0"/>
              <a:t>to your </a:t>
            </a:r>
            <a:r>
              <a:rPr sz="1050" spc="-5" dirty="0"/>
              <a:t>code </a:t>
            </a:r>
            <a:r>
              <a:rPr sz="1050" dirty="0"/>
              <a:t>to </a:t>
            </a:r>
            <a:r>
              <a:rPr sz="1050" spc="-5" dirty="0"/>
              <a:t>prevent </a:t>
            </a:r>
            <a:r>
              <a:rPr sz="1050" dirty="0"/>
              <a:t>the user </a:t>
            </a:r>
            <a:r>
              <a:rPr sz="1050" spc="-5" dirty="0"/>
              <a:t>from entering invalid inputs. For  </a:t>
            </a:r>
            <a:r>
              <a:rPr sz="1050" dirty="0"/>
              <a:t>example, you might </a:t>
            </a:r>
            <a:r>
              <a:rPr sz="1050" spc="-5" dirty="0"/>
              <a:t>prevent </a:t>
            </a:r>
            <a:r>
              <a:rPr sz="1050" dirty="0"/>
              <a:t>the </a:t>
            </a:r>
            <a:r>
              <a:rPr sz="1050" spc="-5" dirty="0"/>
              <a:t>user from </a:t>
            </a:r>
            <a:r>
              <a:rPr sz="1050" dirty="0"/>
              <a:t>saving a </a:t>
            </a:r>
            <a:r>
              <a:rPr sz="1050" spc="-5" dirty="0"/>
              <a:t>file with </a:t>
            </a:r>
            <a:r>
              <a:rPr sz="1050" dirty="0"/>
              <a:t>an </a:t>
            </a:r>
            <a:r>
              <a:rPr sz="1050" spc="-5" dirty="0"/>
              <a:t>invalid file name or from  opening </a:t>
            </a:r>
            <a:r>
              <a:rPr sz="1050" dirty="0"/>
              <a:t>a </a:t>
            </a:r>
            <a:r>
              <a:rPr sz="1050" spc="-5" dirty="0"/>
              <a:t>file </a:t>
            </a:r>
            <a:r>
              <a:rPr sz="1050" dirty="0"/>
              <a:t>that </a:t>
            </a:r>
            <a:r>
              <a:rPr sz="1050" spc="-5" dirty="0"/>
              <a:t>does not</a:t>
            </a:r>
            <a:r>
              <a:rPr sz="1050" spc="45" dirty="0"/>
              <a:t> </a:t>
            </a:r>
            <a:r>
              <a:rPr sz="1050" dirty="0"/>
              <a:t>exist.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Test </a:t>
            </a:r>
            <a:r>
              <a:rPr sz="1050" dirty="0"/>
              <a:t>your </a:t>
            </a:r>
            <a:r>
              <a:rPr sz="1050" spc="-5" dirty="0"/>
              <a:t>text editor thoroughly </a:t>
            </a:r>
            <a:r>
              <a:rPr sz="1050" dirty="0"/>
              <a:t>to make </a:t>
            </a:r>
            <a:r>
              <a:rPr sz="1050" spc="-5" dirty="0"/>
              <a:t>sure </a:t>
            </a:r>
            <a:r>
              <a:rPr sz="1050" dirty="0"/>
              <a:t>it </a:t>
            </a:r>
            <a:r>
              <a:rPr sz="1050" spc="-5" dirty="0"/>
              <a:t>works </a:t>
            </a:r>
            <a:r>
              <a:rPr sz="1050" dirty="0"/>
              <a:t>as</a:t>
            </a:r>
            <a:r>
              <a:rPr sz="1050" spc="30" dirty="0"/>
              <a:t> </a:t>
            </a:r>
            <a:r>
              <a:rPr sz="1050" dirty="0"/>
              <a:t>expected.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EBB17D9-9FF8-BBAE-6AD5-5B1C91D34105}"/>
              </a:ext>
            </a:extLst>
          </p:cNvPr>
          <p:cNvSpPr txBox="1"/>
          <p:nvPr/>
        </p:nvSpPr>
        <p:spPr>
          <a:xfrm>
            <a:off x="547699" y="2320773"/>
            <a:ext cx="831659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00" b="1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0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Text</a:t>
            </a:r>
            <a:r>
              <a:rPr sz="1000" b="1" spc="-8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Editor: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Carlito"/>
                <a:cs typeface="Carlito"/>
              </a:rPr>
              <a:t>To </a:t>
            </a:r>
            <a:r>
              <a:rPr sz="1000" dirty="0">
                <a:latin typeface="Carlito"/>
                <a:cs typeface="Carlito"/>
              </a:rPr>
              <a:t>design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need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consider the </a:t>
            </a:r>
            <a:r>
              <a:rPr sz="1000" dirty="0">
                <a:latin typeface="Carlito"/>
                <a:cs typeface="Carlito"/>
              </a:rPr>
              <a:t>following</a:t>
            </a:r>
            <a:r>
              <a:rPr sz="1000" spc="-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factors:</a:t>
            </a:r>
            <a:endParaRPr sz="1000" dirty="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User </a:t>
            </a:r>
            <a:r>
              <a:rPr sz="1000" spc="-5" dirty="0">
                <a:latin typeface="Carlito"/>
                <a:cs typeface="Carlito"/>
              </a:rPr>
              <a:t>Interface: The user </a:t>
            </a:r>
            <a:r>
              <a:rPr sz="1000" dirty="0">
                <a:latin typeface="Carlito"/>
                <a:cs typeface="Carlito"/>
              </a:rPr>
              <a:t>interface </a:t>
            </a:r>
            <a:r>
              <a:rPr sz="1000" spc="-5" dirty="0">
                <a:latin typeface="Carlito"/>
                <a:cs typeface="Carlito"/>
              </a:rPr>
              <a:t>should be simple and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use. It should be designed </a:t>
            </a:r>
            <a:r>
              <a:rPr sz="1000" dirty="0">
                <a:latin typeface="Carlito"/>
                <a:cs typeface="Carlito"/>
              </a:rPr>
              <a:t>in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 way </a:t>
            </a:r>
            <a:r>
              <a:rPr sz="1000" spc="-5" dirty="0">
                <a:latin typeface="Carlito"/>
                <a:cs typeface="Carlito"/>
              </a:rPr>
              <a:t>that the  user can </a:t>
            </a:r>
            <a:r>
              <a:rPr sz="1000" dirty="0">
                <a:latin typeface="Carlito"/>
                <a:cs typeface="Carlito"/>
              </a:rPr>
              <a:t>easily </a:t>
            </a:r>
            <a:r>
              <a:rPr sz="1000" spc="-5" dirty="0">
                <a:latin typeface="Carlito"/>
                <a:cs typeface="Carlito"/>
              </a:rPr>
              <a:t>input numbers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calculations. The design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 and  consistent </a:t>
            </a:r>
            <a:r>
              <a:rPr sz="1000" dirty="0">
                <a:latin typeface="Carlito"/>
                <a:cs typeface="Carlito"/>
              </a:rPr>
              <a:t>with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overall </a:t>
            </a:r>
            <a:r>
              <a:rPr sz="1000" spc="-5" dirty="0">
                <a:latin typeface="Carlito"/>
                <a:cs typeface="Carlito"/>
              </a:rPr>
              <a:t>theme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the website or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application.</a:t>
            </a:r>
            <a:endParaRPr sz="1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Layout: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layout of </a:t>
            </a:r>
            <a:r>
              <a:rPr sz="1000" spc="-5" dirty="0">
                <a:latin typeface="Carlito"/>
                <a:cs typeface="Carlito"/>
              </a:rPr>
              <a:t>the calculator should be </a:t>
            </a:r>
            <a:r>
              <a:rPr sz="1000" dirty="0">
                <a:latin typeface="Carlito"/>
                <a:cs typeface="Carlito"/>
              </a:rPr>
              <a:t>logical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intuitive. </a:t>
            </a:r>
            <a:r>
              <a:rPr sz="1000" spc="-5" dirty="0">
                <a:latin typeface="Carlito"/>
                <a:cs typeface="Carlito"/>
              </a:rPr>
              <a:t>The buttons should be </a:t>
            </a:r>
            <a:r>
              <a:rPr sz="1000" dirty="0">
                <a:latin typeface="Carlito"/>
                <a:cs typeface="Carlito"/>
              </a:rPr>
              <a:t>arranged in a way that is  easy to </a:t>
            </a:r>
            <a:r>
              <a:rPr sz="1000" spc="-5" dirty="0">
                <a:latin typeface="Carlito"/>
                <a:cs typeface="Carlito"/>
              </a:rPr>
              <a:t>understand and use.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group the buttons into categories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numbers, operations, and other  functions.</a:t>
            </a:r>
            <a:endParaRPr sz="1000" dirty="0">
              <a:latin typeface="Carlito"/>
              <a:cs typeface="Carlito"/>
            </a:endParaRPr>
          </a:p>
          <a:p>
            <a:pPr marL="12700" marR="63627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Functionality: The calculator should be </a:t>
            </a:r>
            <a:r>
              <a:rPr sz="1000" dirty="0">
                <a:latin typeface="Carlito"/>
                <a:cs typeface="Carlito"/>
              </a:rPr>
              <a:t>able to perform all </a:t>
            </a:r>
            <a:r>
              <a:rPr sz="1000" spc="-5" dirty="0">
                <a:latin typeface="Carlito"/>
                <a:cs typeface="Carlito"/>
              </a:rPr>
              <a:t>basic arithmetic operations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addition,  subtraction, multiplication, and division. It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decimals, percentages, and other  advanced features </a:t>
            </a:r>
            <a:r>
              <a:rPr sz="1000" dirty="0">
                <a:latin typeface="Carlito"/>
                <a:cs typeface="Carlito"/>
              </a:rPr>
              <a:t>like </a:t>
            </a:r>
            <a:r>
              <a:rPr sz="1000" spc="-5" dirty="0">
                <a:latin typeface="Carlito"/>
                <a:cs typeface="Carlito"/>
              </a:rPr>
              <a:t>memory and </a:t>
            </a:r>
            <a:r>
              <a:rPr sz="1000" dirty="0">
                <a:latin typeface="Carlito"/>
                <a:cs typeface="Carlito"/>
              </a:rPr>
              <a:t>scientific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notation.</a:t>
            </a:r>
            <a:endParaRPr sz="1000" dirty="0">
              <a:latin typeface="Carlito"/>
              <a:cs typeface="Carlito"/>
            </a:endParaRPr>
          </a:p>
          <a:p>
            <a:pPr marL="12700" marR="266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Error handling: The calculator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</a:t>
            </a:r>
            <a:r>
              <a:rPr sz="1000" dirty="0">
                <a:latin typeface="Carlito"/>
                <a:cs typeface="Carlito"/>
              </a:rPr>
              <a:t>errors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as divide </a:t>
            </a:r>
            <a:r>
              <a:rPr sz="1000" spc="-5" dirty="0">
                <a:latin typeface="Carlito"/>
                <a:cs typeface="Carlito"/>
              </a:rPr>
              <a:t>by zero and </a:t>
            </a:r>
            <a:r>
              <a:rPr sz="1000" dirty="0">
                <a:latin typeface="Carlito"/>
                <a:cs typeface="Carlito"/>
              </a:rPr>
              <a:t>invalid </a:t>
            </a:r>
            <a:r>
              <a:rPr sz="1000" spc="-5" dirty="0">
                <a:latin typeface="Carlito"/>
                <a:cs typeface="Carlito"/>
              </a:rPr>
              <a:t>input. It should  </a:t>
            </a:r>
            <a:r>
              <a:rPr sz="1000" dirty="0">
                <a:latin typeface="Carlito"/>
                <a:cs typeface="Carlito"/>
              </a:rPr>
              <a:t>provide </a:t>
            </a:r>
            <a:r>
              <a:rPr sz="1000" spc="-5" dirty="0">
                <a:latin typeface="Carlito"/>
                <a:cs typeface="Carlito"/>
              </a:rPr>
              <a:t>feedback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the user </a:t>
            </a:r>
            <a:r>
              <a:rPr sz="1000" dirty="0">
                <a:latin typeface="Carlito"/>
                <a:cs typeface="Carlito"/>
              </a:rPr>
              <a:t>when an error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occurs.</a:t>
            </a:r>
            <a:endParaRPr sz="1000" dirty="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Responsiveness: The calculator should be designed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be responsive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different screen sizes and devices. It 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adjust </a:t>
            </a:r>
            <a:r>
              <a:rPr sz="1000" dirty="0">
                <a:latin typeface="Carlito"/>
                <a:cs typeface="Carlito"/>
              </a:rPr>
              <a:t>its layout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design to </a:t>
            </a:r>
            <a:r>
              <a:rPr sz="1000" spc="-5" dirty="0">
                <a:latin typeface="Carlito"/>
                <a:cs typeface="Carlito"/>
              </a:rPr>
              <a:t>fit the </a:t>
            </a:r>
            <a:r>
              <a:rPr sz="1000" dirty="0">
                <a:latin typeface="Carlito"/>
                <a:cs typeface="Carlito"/>
              </a:rPr>
              <a:t>screen </a:t>
            </a:r>
            <a:r>
              <a:rPr sz="1000" spc="-5" dirty="0">
                <a:latin typeface="Carlito"/>
                <a:cs typeface="Carlito"/>
              </a:rPr>
              <a:t>size and </a:t>
            </a:r>
            <a:r>
              <a:rPr sz="1000" dirty="0">
                <a:latin typeface="Carlito"/>
                <a:cs typeface="Carlito"/>
              </a:rPr>
              <a:t>resolution </a:t>
            </a:r>
            <a:r>
              <a:rPr sz="1000" spc="-5" dirty="0">
                <a:latin typeface="Carlito"/>
                <a:cs typeface="Carlito"/>
              </a:rPr>
              <a:t>of the</a:t>
            </a:r>
            <a:r>
              <a:rPr sz="1000" spc="6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device.</a:t>
            </a:r>
            <a:endParaRPr sz="1000" dirty="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achieve </a:t>
            </a:r>
            <a:r>
              <a:rPr sz="1000" dirty="0">
                <a:latin typeface="Carlito"/>
                <a:cs typeface="Carlito"/>
              </a:rPr>
              <a:t>a uniform front-end </a:t>
            </a:r>
            <a:r>
              <a:rPr sz="1000" spc="-5" dirty="0">
                <a:latin typeface="Carlito"/>
                <a:cs typeface="Carlito"/>
              </a:rPr>
              <a:t>code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use </a:t>
            </a:r>
            <a:r>
              <a:rPr sz="1000" dirty="0">
                <a:latin typeface="Carlito"/>
                <a:cs typeface="Carlito"/>
              </a:rPr>
              <a:t>a </a:t>
            </a:r>
            <a:r>
              <a:rPr sz="1000" spc="-5" dirty="0">
                <a:latin typeface="Carlito"/>
                <a:cs typeface="Carlito"/>
              </a:rPr>
              <a:t>combination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HTML, CSS, and </a:t>
            </a:r>
            <a:r>
              <a:rPr sz="1000" dirty="0">
                <a:latin typeface="Carlito"/>
                <a:cs typeface="Carlito"/>
              </a:rPr>
              <a:t>JavaScript.  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create a </a:t>
            </a:r>
            <a:r>
              <a:rPr sz="1000" spc="-5" dirty="0">
                <a:latin typeface="Carlito"/>
                <a:cs typeface="Carlito"/>
              </a:rPr>
              <a:t>separate stylesheet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 and use </a:t>
            </a:r>
            <a:r>
              <a:rPr sz="1000" dirty="0">
                <a:latin typeface="Carlito"/>
                <a:cs typeface="Carlito"/>
              </a:rPr>
              <a:t>classes </a:t>
            </a:r>
            <a:r>
              <a:rPr sz="1000" spc="-5" dirty="0">
                <a:latin typeface="Carlito"/>
                <a:cs typeface="Carlito"/>
              </a:rPr>
              <a:t>and IDs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style the elements.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also  </a:t>
            </a:r>
            <a:r>
              <a:rPr sz="1000" spc="-5" dirty="0">
                <a:latin typeface="Carlito"/>
                <a:cs typeface="Carlito"/>
              </a:rPr>
              <a:t>use </a:t>
            </a:r>
            <a:r>
              <a:rPr sz="1000" dirty="0">
                <a:latin typeface="Carlito"/>
                <a:cs typeface="Carlito"/>
              </a:rPr>
              <a:t>JavaScript to </a:t>
            </a:r>
            <a:r>
              <a:rPr sz="1000" spc="-5" dirty="0">
                <a:latin typeface="Carlito"/>
                <a:cs typeface="Carlito"/>
              </a:rPr>
              <a:t>handle the user input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the necessary</a:t>
            </a:r>
            <a:r>
              <a:rPr sz="1000" spc="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calculations.</a:t>
            </a:r>
            <a:endParaRPr sz="1000" dirty="0">
              <a:latin typeface="Carlito"/>
              <a:cs typeface="Carlito"/>
            </a:endParaRPr>
          </a:p>
          <a:p>
            <a:pPr marL="12700" marR="18796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Overall,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 should be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use,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appealing, and functionally  robust. It should </a:t>
            </a:r>
            <a:r>
              <a:rPr sz="1000" dirty="0">
                <a:latin typeface="Carlito"/>
                <a:cs typeface="Carlito"/>
              </a:rPr>
              <a:t>provide a </a:t>
            </a:r>
            <a:r>
              <a:rPr sz="1000" spc="-5" dirty="0">
                <a:latin typeface="Carlito"/>
                <a:cs typeface="Carlito"/>
              </a:rPr>
              <a:t>seamless user experience and help users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 quickly and</a:t>
            </a:r>
            <a:r>
              <a:rPr sz="1000" spc="229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accurately.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8778" y="2171445"/>
            <a:ext cx="3066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0" algn="ctr">
              <a:lnSpc>
                <a:spcPct val="100000"/>
              </a:lnSpc>
              <a:spcBef>
                <a:spcPts val="100"/>
              </a:spcBef>
              <a:tabLst>
                <a:tab pos="556895" algn="l"/>
              </a:tabLst>
            </a:pPr>
            <a:r>
              <a:rPr lang="en-US" sz="1200" dirty="0">
                <a:solidFill>
                  <a:schemeClr val="accent6"/>
                </a:solidFill>
                <a:latin typeface="Times New Roman"/>
                <a:cs typeface="Times New Roman"/>
              </a:rPr>
              <a:t>https://github.com/Poojaelango/Group_A54/tree/main/TASK-2</a:t>
            </a:r>
            <a:endParaRPr sz="1200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4355465" cy="5594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lang="en-US" sz="1800" spc="10" dirty="0">
                <a:solidFill>
                  <a:srgbClr val="C78B31"/>
                </a:solidFill>
              </a:rPr>
              <a:t>TO CREATE A VARIOUS FRONT END PROGRAM: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16841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r>
              <a:rPr lang="en-US"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7830" y="2126880"/>
            <a:ext cx="9143999" cy="514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104856"/>
              </p:ext>
            </p:extLst>
          </p:nvPr>
        </p:nvGraphicFramePr>
        <p:xfrm>
          <a:off x="50356" y="1730754"/>
          <a:ext cx="4573269" cy="2137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67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spc="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2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4254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POOJA.E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0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4257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RAJALAKSHIMI.B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Group_A54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4258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RAMAIAH.U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Group_A54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9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4259</a:t>
                      </a: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2113a54288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REVATHY.T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VISHALINI.V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Group_A54</a:t>
                      </a:r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Group_A54</a:t>
                      </a:r>
                      <a:endParaRPr lang="en-IN"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254584"/>
            <a:ext cx="8342630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INTRODUCTION:</a:t>
            </a:r>
            <a:endParaRPr sz="16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User Interface (UI)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refers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visual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software application,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website,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digital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users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see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with.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plays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crucial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role </a:t>
            </a: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 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determining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experience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usability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product. A well-designed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easy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engaging,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intuitive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600" b="1" spc="10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popular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JavaScript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library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building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interfaces.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allows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developers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create 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reusable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used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across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different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parts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an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application.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virtual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DOM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(Document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Object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Model)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makes </a:t>
            </a:r>
            <a:r>
              <a:rPr sz="1600" b="1" spc="4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efficient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fast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rendering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83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this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tutorial,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explore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various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implemented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using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cover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buttons,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forms,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input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fields,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navigation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bars,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more.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also use various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features 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hooks, state,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props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build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dynamic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15975">
              <a:lnSpc>
                <a:spcPct val="100000"/>
              </a:lnSpc>
            </a:pP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Let's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get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started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by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setting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our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development environment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installing the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necessary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dependencies.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2777" y="0"/>
            <a:ext cx="3181222" cy="495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047" y="57150"/>
            <a:ext cx="4253473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br>
              <a:rPr lang="en-US" spc="-55" dirty="0"/>
            </a:br>
            <a:r>
              <a:rPr lang="en-US" spc="-55" dirty="0"/>
              <a:t>FOR CALCULATOR :</a:t>
            </a:r>
            <a:br>
              <a:rPr lang="en-US" spc="-55" dirty="0"/>
            </a:br>
            <a:r>
              <a:rPr lang="en-US" spc="-55" dirty="0"/>
              <a:t>index.html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3127"/>
            <a:ext cx="449707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000" spc="-9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0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Calculator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"stylesheet"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6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"calculator"</a:t>
            </a:r>
            <a:r>
              <a:rPr sz="10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"display"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5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"text"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id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"result"</a:t>
            </a:r>
            <a:r>
              <a:rPr sz="1000" spc="-10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9CDCFD"/>
                </a:solidFill>
                <a:latin typeface="Arial"/>
                <a:cs typeface="Arial"/>
              </a:rPr>
              <a:t>readonly</a:t>
            </a:r>
            <a:r>
              <a:rPr sz="10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"buttons"</a:t>
            </a: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0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('+')"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+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0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 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('-')"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-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('*')"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*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3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('/')"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('7')"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7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('8')"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8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('9')"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9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('4')"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4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('5')"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5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('6')"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6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('1')"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1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83132"/>
            <a:ext cx="3510915" cy="19704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90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5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('2')"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2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5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34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('3')"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3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2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('0')"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0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931544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95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Cr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1151255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0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13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13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050" spc="135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3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7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28" y="494792"/>
            <a:ext cx="90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Progr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ms: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628" y="89687"/>
            <a:ext cx="3173172" cy="115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4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endParaRPr spc="-85" dirty="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br>
              <a:rPr lang="en-US" spc="-25" dirty="0"/>
            </a:br>
            <a:r>
              <a:rPr lang="en-IN" spc="-25" dirty="0"/>
              <a:t>style.css</a:t>
            </a:r>
            <a:br>
              <a:rPr lang="en-IN" spc="-25" dirty="0"/>
            </a:b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628" y="1143127"/>
            <a:ext cx="219075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.calculator</a:t>
            </a:r>
            <a:r>
              <a:rPr sz="1000" spc="27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-1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05" dirty="0">
                <a:solidFill>
                  <a:srgbClr val="B5CEA8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283210">
              <a:lnSpc>
                <a:spcPct val="100000"/>
              </a:lnSpc>
            </a:pPr>
            <a:r>
              <a:rPr sz="1000" spc="9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B5CEA8"/>
                </a:solidFill>
                <a:latin typeface="Arial"/>
                <a:cs typeface="Arial"/>
              </a:rPr>
              <a:t>280px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.display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margin-bottom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5080" indent="-140335">
              <a:lnSpc>
                <a:spcPct val="100000"/>
              </a:lnSpc>
            </a:pPr>
            <a:r>
              <a:rPr sz="1000" spc="120" dirty="0">
                <a:solidFill>
                  <a:srgbClr val="D6B97C"/>
                </a:solidFill>
                <a:latin typeface="Arial"/>
                <a:cs typeface="Arial"/>
              </a:rPr>
              <a:t>.display </a:t>
            </a: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"text"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000" spc="-2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563880">
              <a:lnSpc>
                <a:spcPct val="100000"/>
              </a:lnSpc>
            </a:pP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40px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632460">
              <a:lnSpc>
                <a:spcPct val="100000"/>
              </a:lnSpc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50" dirty="0">
                <a:solidFill>
                  <a:srgbClr val="9CDCFD"/>
                </a:solidFill>
                <a:latin typeface="Arial"/>
                <a:cs typeface="Arial"/>
              </a:rPr>
              <a:t>text-align</a:t>
            </a:r>
            <a:r>
              <a:rPr sz="1000" spc="15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CE9178"/>
                </a:solidFill>
                <a:latin typeface="Arial"/>
                <a:cs typeface="Arial"/>
              </a:rPr>
              <a:t>right</a:t>
            </a:r>
            <a:r>
              <a:rPr sz="1000" spc="1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841375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80" dirty="0">
                <a:solidFill>
                  <a:srgbClr val="D6B97C"/>
                </a:solidFill>
                <a:latin typeface="Arial"/>
                <a:cs typeface="Arial"/>
              </a:rPr>
              <a:t>button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4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85090"/>
            <a:ext cx="16319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95"/>
              </a:spcBef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583" y="999871"/>
            <a:ext cx="1982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.operator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583" y="1761870"/>
            <a:ext cx="21907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14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52400" marR="5080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15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#007aff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583" y="3286505"/>
            <a:ext cx="19824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button:last-child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583" y="3896055"/>
            <a:ext cx="16319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90" dirty="0">
                <a:solidFill>
                  <a:srgbClr val="D6B97C"/>
                </a:solidFill>
                <a:latin typeface="Arial"/>
                <a:cs typeface="Arial"/>
              </a:rPr>
              <a:t>button:focus</a:t>
            </a:r>
            <a:r>
              <a:rPr sz="1000" spc="3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45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0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583" y="4505959"/>
            <a:ext cx="1771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05" dirty="0">
                <a:solidFill>
                  <a:srgbClr val="D6B97C"/>
                </a:solidFill>
                <a:latin typeface="Arial"/>
                <a:cs typeface="Arial"/>
              </a:rPr>
              <a:t>button:active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19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804872" cy="648896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r>
              <a:rPr sz="1600" spc="-85" dirty="0"/>
              <a:t>  </a:t>
            </a:r>
            <a:r>
              <a:rPr sz="1600" spc="-30" dirty="0"/>
              <a:t>script.js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3607435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10" dirty="0">
                <a:solidFill>
                  <a:srgbClr val="559CD5"/>
                </a:solidFill>
                <a:latin typeface="Arial"/>
                <a:cs typeface="Arial"/>
              </a:rPr>
              <a:t>let </a:t>
            </a:r>
            <a:r>
              <a:rPr sz="1100" spc="150" dirty="0">
                <a:solidFill>
                  <a:srgbClr val="9CDCFD"/>
                </a:solidFill>
                <a:latin typeface="Arial"/>
                <a:cs typeface="Arial"/>
              </a:rPr>
              <a:t>result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95" dirty="0">
                <a:solidFill>
                  <a:srgbClr val="DCDCAA"/>
                </a:solidFill>
                <a:latin typeface="Arial"/>
                <a:cs typeface="Arial"/>
              </a:rPr>
              <a:t>getElementById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95" dirty="0">
                <a:solidFill>
                  <a:srgbClr val="CE9178"/>
                </a:solidFill>
                <a:latin typeface="Arial"/>
                <a:cs typeface="Arial"/>
              </a:rPr>
              <a:t>'result'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65100" marR="1909445" indent="-1524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7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70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5" dirty="0">
                <a:solidFill>
                  <a:srgbClr val="D3D3D3"/>
                </a:solidFill>
                <a:latin typeface="Arial"/>
                <a:cs typeface="Arial"/>
              </a:rPr>
              <a:t>+=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-1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14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3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55" dirty="0">
                <a:solidFill>
                  <a:srgbClr val="CE9178"/>
                </a:solidFill>
                <a:latin typeface="Arial"/>
                <a:cs typeface="Arial"/>
              </a:rPr>
              <a:t>''</a:t>
            </a:r>
            <a:r>
              <a:rPr sz="1100" spc="3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35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100" spc="13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40" dirty="0">
                <a:solidFill>
                  <a:srgbClr val="DCDCAA"/>
                </a:solidFill>
                <a:latin typeface="Arial"/>
                <a:cs typeface="Arial"/>
              </a:rPr>
              <a:t>eval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728672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</a:t>
            </a:r>
            <a:br>
              <a:rPr lang="en-US" spc="-55" dirty="0"/>
            </a:br>
            <a:r>
              <a:rPr lang="en-US" spc="-55" dirty="0"/>
              <a:t>FOR TEXT EDITOR:</a:t>
            </a:r>
            <a:br>
              <a:rPr lang="en-US" spc="-55" dirty="0"/>
            </a:br>
            <a:r>
              <a:rPr sz="1600" spc="-85" dirty="0"/>
              <a:t>  </a:t>
            </a:r>
            <a:r>
              <a:rPr sz="1600" spc="-5" dirty="0"/>
              <a:t>index.html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459930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100" spc="-10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1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5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0" dirty="0">
                <a:solidFill>
                  <a:srgbClr val="559CD5"/>
                </a:solidFill>
                <a:latin typeface="Arial"/>
                <a:cs typeface="Arial"/>
              </a:rPr>
              <a:t>meta</a:t>
            </a:r>
            <a:r>
              <a:rPr sz="1100" spc="-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9CDCFD"/>
                </a:solidFill>
                <a:latin typeface="Arial"/>
                <a:cs typeface="Arial"/>
              </a:rPr>
              <a:t>charset</a:t>
            </a:r>
            <a:r>
              <a:rPr sz="1100" spc="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5" dirty="0">
                <a:solidFill>
                  <a:srgbClr val="CE9178"/>
                </a:solidFill>
                <a:latin typeface="Arial"/>
                <a:cs typeface="Arial"/>
              </a:rPr>
              <a:t>"UTF-8"</a:t>
            </a:r>
            <a:r>
              <a:rPr sz="1100" spc="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Innovative 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Text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D3D3D3"/>
                </a:solidFill>
                <a:latin typeface="Arial"/>
                <a:cs typeface="Arial"/>
              </a:rPr>
              <a:t>Editor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4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40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100" spc="12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1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rgbClr val="CE9178"/>
                </a:solidFill>
                <a:latin typeface="Arial"/>
                <a:cs typeface="Arial"/>
              </a:rPr>
              <a:t>"stylesheet"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"text/css"</a:t>
            </a:r>
            <a:r>
              <a:rPr sz="1100" spc="15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15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"editor"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0" dirty="0">
                <a:solidFill>
                  <a:srgbClr val="CE9178"/>
                </a:solidFill>
                <a:latin typeface="Arial"/>
                <a:cs typeface="Arial"/>
              </a:rPr>
              <a:t>"toolbar"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"bold"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5" dirty="0">
                <a:solidFill>
                  <a:srgbClr val="CE9178"/>
                </a:solidFill>
                <a:latin typeface="Arial"/>
                <a:cs typeface="Arial"/>
              </a:rPr>
              <a:t>"italic"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CE9178"/>
                </a:solidFill>
                <a:latin typeface="Arial"/>
                <a:cs typeface="Arial"/>
              </a:rPr>
              <a:t>"underline"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"font-family"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"Arial"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Arial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rgbClr val="CE9178"/>
                </a:solidFill>
                <a:latin typeface="Arial"/>
                <a:cs typeface="Arial"/>
              </a:rPr>
              <a:t>"Helvetica"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Helvetica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33" y="3824732"/>
            <a:ext cx="444690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0" dirty="0">
                <a:solidFill>
                  <a:srgbClr val="CE9178"/>
                </a:solidFill>
                <a:latin typeface="Arial"/>
                <a:cs typeface="Arial"/>
              </a:rPr>
              <a:t>"Times </a:t>
            </a:r>
            <a:r>
              <a:rPr sz="1100" spc="-135" dirty="0">
                <a:solidFill>
                  <a:srgbClr val="CE9178"/>
                </a:solidFill>
                <a:latin typeface="Arial"/>
                <a:cs typeface="Arial"/>
              </a:rPr>
              <a:t>New </a:t>
            </a:r>
            <a:r>
              <a:rPr sz="1100" spc="-35" dirty="0">
                <a:solidFill>
                  <a:srgbClr val="CE9178"/>
                </a:solidFill>
                <a:latin typeface="Arial"/>
                <a:cs typeface="Arial"/>
              </a:rPr>
              <a:t>Roman"</a:t>
            </a:r>
            <a:r>
              <a:rPr sz="1100" spc="-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Times </a:t>
            </a:r>
            <a:r>
              <a:rPr sz="1100" spc="-135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D3D3D3"/>
                </a:solidFill>
                <a:latin typeface="Arial"/>
                <a:cs typeface="Arial"/>
              </a:rPr>
              <a:t>Roman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7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7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75" dirty="0">
                <a:solidFill>
                  <a:srgbClr val="CE9178"/>
                </a:solidFill>
                <a:latin typeface="Arial"/>
                <a:cs typeface="Arial"/>
              </a:rPr>
              <a:t>"Courier </a:t>
            </a:r>
            <a:r>
              <a:rPr sz="1100" spc="25" dirty="0">
                <a:solidFill>
                  <a:srgbClr val="CE9178"/>
                </a:solidFill>
                <a:latin typeface="Arial"/>
                <a:cs typeface="Arial"/>
              </a:rPr>
              <a:t>New"</a:t>
            </a:r>
            <a:r>
              <a:rPr sz="1100" spc="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25" dirty="0">
                <a:solidFill>
                  <a:srgbClr val="D3D3D3"/>
                </a:solidFill>
                <a:latin typeface="Arial"/>
                <a:cs typeface="Arial"/>
              </a:rPr>
              <a:t>Courier</a:t>
            </a:r>
            <a:r>
              <a:rPr sz="1100" spc="-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3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0" dirty="0">
                <a:solidFill>
                  <a:srgbClr val="CE9178"/>
                </a:solidFill>
                <a:latin typeface="Arial"/>
                <a:cs typeface="Arial"/>
              </a:rPr>
              <a:t>"font-size"</a:t>
            </a:r>
            <a:r>
              <a:rPr sz="11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"12px"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12px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951" y="957834"/>
            <a:ext cx="3139440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33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70" dirty="0">
                <a:solidFill>
                  <a:srgbClr val="CE9178"/>
                </a:solidFill>
                <a:latin typeface="Arial"/>
                <a:cs typeface="Arial"/>
              </a:rPr>
              <a:t>"14px"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14px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7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16px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16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18px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18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2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342900" indent="502920">
              <a:lnSpc>
                <a:spcPct val="100000"/>
              </a:lnSpc>
            </a:pPr>
            <a:r>
              <a:rPr sz="1200" spc="1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00" dirty="0">
                <a:solidFill>
                  <a:srgbClr val="559CD5"/>
                </a:solidFill>
                <a:latin typeface="Arial"/>
                <a:cs typeface="Arial"/>
              </a:rPr>
              <a:t>div </a:t>
            </a:r>
            <a:r>
              <a:rPr sz="1200" spc="125" dirty="0">
                <a:solidFill>
                  <a:srgbClr val="9CDCFD"/>
                </a:solidFill>
                <a:latin typeface="Arial"/>
                <a:cs typeface="Arial"/>
              </a:rPr>
              <a:t>contenteditable</a:t>
            </a:r>
            <a:r>
              <a:rPr sz="12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25" dirty="0">
                <a:solidFill>
                  <a:srgbClr val="CE9178"/>
                </a:solidFill>
                <a:latin typeface="Arial"/>
                <a:cs typeface="Arial"/>
              </a:rPr>
              <a:t>"true"  </a:t>
            </a:r>
            <a:r>
              <a:rPr sz="1200" spc="13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"editable"  </a:t>
            </a:r>
            <a:r>
              <a:rPr sz="1200" spc="110" dirty="0">
                <a:solidFill>
                  <a:srgbClr val="9CDCFD"/>
                </a:solidFill>
                <a:latin typeface="Arial"/>
                <a:cs typeface="Arial"/>
              </a:rPr>
              <a:t>spellcheck</a:t>
            </a:r>
            <a:r>
              <a:rPr sz="12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10" dirty="0">
                <a:solidFill>
                  <a:srgbClr val="CE9178"/>
                </a:solidFill>
                <a:latin typeface="Arial"/>
                <a:cs typeface="Arial"/>
              </a:rPr>
              <a:t>"false"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1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5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6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4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8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232663"/>
            <a:ext cx="309697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55" dirty="0"/>
              <a:t> End</a:t>
            </a:r>
            <a:r>
              <a:rPr lang="en-US" spc="-55" dirty="0"/>
              <a:t> Programs: 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" y="-95250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228" y="599973"/>
            <a:ext cx="2923540" cy="3623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960755">
              <a:lnSpc>
                <a:spcPct val="1075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script.js</a:t>
            </a:r>
            <a:endParaRPr sz="1600" dirty="0">
              <a:latin typeface="Times New Roman"/>
              <a:cs typeface="Times New Roman"/>
            </a:endParaRPr>
          </a:p>
          <a:p>
            <a:pPr marL="205740" marR="1533525" indent="-167640">
              <a:lnSpc>
                <a:spcPct val="100000"/>
              </a:lnSpc>
              <a:spcBef>
                <a:spcPts val="135"/>
              </a:spcBef>
            </a:pPr>
            <a:r>
              <a:rPr sz="1200" spc="180" dirty="0">
                <a:solidFill>
                  <a:srgbClr val="D6B97C"/>
                </a:solidFill>
                <a:latin typeface="Arial"/>
                <a:cs typeface="Arial"/>
              </a:rPr>
              <a:t>.editor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500px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45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2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2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400px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0" dirty="0">
                <a:solidFill>
                  <a:srgbClr val="B5CEA8"/>
                </a:solidFill>
                <a:latin typeface="Arial"/>
                <a:cs typeface="Arial"/>
              </a:rPr>
              <a:t>50px 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2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2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04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200" spc="204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200" spc="4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200" spc="1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205740" marR="17780" indent="-167640">
              <a:lnSpc>
                <a:spcPct val="100000"/>
              </a:lnSpc>
              <a:spcBef>
                <a:spcPts val="5"/>
              </a:spcBef>
            </a:pP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button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select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40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2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9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54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49883"/>
            <a:ext cx="32740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776730" indent="-196850">
              <a:lnSpc>
                <a:spcPct val="100000"/>
              </a:lnSpc>
              <a:spcBef>
                <a:spcPts val="105"/>
              </a:spcBef>
            </a:pPr>
            <a:r>
              <a:rPr sz="1400" spc="185" dirty="0">
                <a:solidFill>
                  <a:srgbClr val="D6B97C"/>
                </a:solidFill>
                <a:latin typeface="Arial"/>
                <a:cs typeface="Arial"/>
              </a:rPr>
              <a:t>.editable </a:t>
            </a: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400" spc="170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4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-20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400" spc="-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00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400" spc="1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400" spc="1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 marR="792480">
              <a:lnSpc>
                <a:spcPct val="100000"/>
              </a:lnSpc>
            </a:pPr>
            <a:r>
              <a:rPr sz="1400" spc="16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400" spc="16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12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400" spc="1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3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4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4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400" spc="20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400" spc="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240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400" spc="24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400" spc="5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400" spc="1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576272" cy="370229"/>
          </a:xfrm>
          <a:prstGeom prst="rect">
            <a:avLst/>
          </a:prstGeom>
        </p:spPr>
        <p:txBody>
          <a:bodyPr vert="horz" wrap="square" lIns="0" tIns="81279" rIns="0" bIns="0" rtlCol="0">
            <a:spAutoFit/>
          </a:bodyPr>
          <a:lstStyle/>
          <a:p>
            <a:pPr marL="25400" marR="17780">
              <a:lnSpc>
                <a:spcPct val="1303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60" dirty="0"/>
              <a:t> </a:t>
            </a:r>
            <a:r>
              <a:rPr spc="-55" dirty="0"/>
              <a:t>End</a:t>
            </a:r>
            <a:r>
              <a:rPr lang="en-US" spc="-55" dirty="0"/>
              <a:t> Program:</a:t>
            </a:r>
            <a:r>
              <a:rPr spc="-55" dirty="0"/>
              <a:t>  </a:t>
            </a:r>
            <a:endParaRPr sz="105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792606"/>
            <a:ext cx="469709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script.js:</a:t>
            </a:r>
            <a:endParaRPr sz="1050" dirty="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  <a:spcBef>
                <a:spcPts val="60"/>
              </a:spcBef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65" dirty="0">
                <a:solidFill>
                  <a:srgbClr val="4FC1FF"/>
                </a:solidFill>
                <a:latin typeface="Arial"/>
                <a:cs typeface="Arial"/>
              </a:rPr>
              <a:t>boldBtn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'.bold'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65" dirty="0">
                <a:solidFill>
                  <a:srgbClr val="4FC1FF"/>
                </a:solidFill>
                <a:latin typeface="Arial"/>
                <a:cs typeface="Arial"/>
              </a:rPr>
              <a:t>italicBtn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25" dirty="0">
                <a:solidFill>
                  <a:srgbClr val="CE9178"/>
                </a:solidFill>
                <a:latin typeface="Arial"/>
                <a:cs typeface="Arial"/>
              </a:rPr>
              <a:t>'.italic'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underlineBtn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'.underline'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5" dirty="0">
                <a:solidFill>
                  <a:srgbClr val="4FC1FF"/>
                </a:solidFill>
                <a:latin typeface="Arial"/>
                <a:cs typeface="Arial"/>
              </a:rPr>
              <a:t>fontFamilySelect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'.font-family'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5" dirty="0">
                <a:solidFill>
                  <a:srgbClr val="4FC1FF"/>
                </a:solidFill>
                <a:latin typeface="Arial"/>
                <a:cs typeface="Arial"/>
              </a:rPr>
              <a:t>fontSizeSelect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'.font-size'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CE9178"/>
                </a:solidFill>
                <a:latin typeface="Arial"/>
                <a:cs typeface="Arial"/>
              </a:rPr>
              <a:t>'.editable'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46304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boldBtn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3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3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35" dirty="0">
                <a:solidFill>
                  <a:srgbClr val="CE9178"/>
                </a:solidFill>
                <a:latin typeface="Arial"/>
                <a:cs typeface="Arial"/>
              </a:rPr>
              <a:t>'bold'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316990" indent="-146685">
              <a:lnSpc>
                <a:spcPct val="100000"/>
              </a:lnSpc>
            </a:pPr>
            <a:r>
              <a:rPr sz="1050" spc="135" dirty="0">
                <a:solidFill>
                  <a:srgbClr val="4FC1FF"/>
                </a:solidFill>
                <a:latin typeface="Arial"/>
                <a:cs typeface="Arial"/>
              </a:rPr>
              <a:t>italicBtn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6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65" dirty="0">
                <a:solidFill>
                  <a:srgbClr val="CE9178"/>
                </a:solidFill>
                <a:latin typeface="Arial"/>
                <a:cs typeface="Arial"/>
              </a:rPr>
              <a:t>'italic'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9471" y="770381"/>
            <a:ext cx="3312795" cy="370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10" dirty="0">
                <a:solidFill>
                  <a:srgbClr val="4FC1FF"/>
                </a:solidFill>
                <a:latin typeface="Arial"/>
                <a:cs typeface="Arial"/>
              </a:rPr>
              <a:t>underlineBtn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2700" marR="222885" indent="146050">
              <a:lnSpc>
                <a:spcPct val="100000"/>
              </a:lnSpc>
            </a:pPr>
            <a:r>
              <a:rPr sz="1050" spc="4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45" dirty="0">
                <a:solidFill>
                  <a:srgbClr val="CE9178"/>
                </a:solidFill>
                <a:latin typeface="Arial"/>
                <a:cs typeface="Arial"/>
              </a:rPr>
              <a:t>'underline'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0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195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 marR="15113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78105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36957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fontSize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58750" marR="508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'input'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endParaRPr sz="1050">
              <a:latin typeface="Arial"/>
              <a:cs typeface="Arial"/>
            </a:endParaRPr>
          </a:p>
          <a:p>
            <a:pPr marL="158750" marR="1172845" indent="-146685">
              <a:lnSpc>
                <a:spcPct val="100000"/>
              </a:lnSpc>
            </a:pP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i</a:t>
            </a:r>
            <a:r>
              <a:rPr sz="1050" spc="23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15" dirty="0">
                <a:solidFill>
                  <a:srgbClr val="9CDCFD"/>
                </a:solidFill>
                <a:latin typeface="Arial"/>
                <a:cs typeface="Arial"/>
              </a:rPr>
              <a:t>e</a:t>
            </a:r>
            <a:r>
              <a:rPr sz="1050" spc="215" dirty="0">
                <a:solidFill>
                  <a:srgbClr val="9CDCFD"/>
                </a:solidFill>
                <a:latin typeface="Arial"/>
                <a:cs typeface="Arial"/>
              </a:rPr>
              <a:t>r</a:t>
            </a:r>
            <a:r>
              <a:rPr sz="1050" spc="-130" dirty="0">
                <a:solidFill>
                  <a:srgbClr val="9CDCFD"/>
                </a:solidFill>
                <a:latin typeface="Arial"/>
                <a:cs typeface="Arial"/>
              </a:rPr>
              <a:t>H</a:t>
            </a:r>
            <a:r>
              <a:rPr sz="1050" spc="-120" dirty="0">
                <a:solidFill>
                  <a:srgbClr val="9CDCFD"/>
                </a:solidFill>
                <a:latin typeface="Arial"/>
                <a:cs typeface="Arial"/>
              </a:rPr>
              <a:t>T</a:t>
            </a:r>
            <a:r>
              <a:rPr sz="1050" spc="-180" dirty="0">
                <a:solidFill>
                  <a:srgbClr val="9CDCFD"/>
                </a:solidFill>
                <a:latin typeface="Arial"/>
                <a:cs typeface="Arial"/>
              </a:rPr>
              <a:t>M</a:t>
            </a:r>
            <a:r>
              <a:rPr sz="1050" spc="-155" dirty="0">
                <a:solidFill>
                  <a:srgbClr val="9CDCFD"/>
                </a:solidFill>
                <a:latin typeface="Arial"/>
                <a:cs typeface="Arial"/>
              </a:rPr>
              <a:t>L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trim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(); 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console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log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86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1965</Words>
  <Application>Microsoft Office PowerPoint</Application>
  <PresentationFormat>On-screen Show (16:9)</PresentationFormat>
  <Paragraphs>212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Carlito</vt:lpstr>
      <vt:lpstr>Times New Roman</vt:lpstr>
      <vt:lpstr>Trebuchet MS</vt:lpstr>
      <vt:lpstr>Office Theme</vt:lpstr>
      <vt:lpstr>PowerPoint Presentation</vt:lpstr>
      <vt:lpstr>TO CREATE A VARIOUS FRONT END PROGRAM:</vt:lpstr>
      <vt:lpstr>PowerPoint Presentation</vt:lpstr>
      <vt:lpstr>Various Front End Programs: FOR CALCULATOR : index.html</vt:lpstr>
      <vt:lpstr>Various Front End   style.css </vt:lpstr>
      <vt:lpstr>Various Front End Programs:  script.js</vt:lpstr>
      <vt:lpstr>Various Front End Programs FOR TEXT EDITOR:   index.html</vt:lpstr>
      <vt:lpstr>Various Front End Programs: </vt:lpstr>
      <vt:lpstr>Various Front End Program:  </vt:lpstr>
      <vt:lpstr>Various Front End Programs:  Outputs for calculator and text editor:</vt:lpstr>
      <vt:lpstr>Designing a front-end code for a text editor requires creating a user interface that allows  users to create, edit, and save text files. Here are some steps to design a front-end code  for a text editor: Create the HTML structure for the text editor interface. This will include a text area for  users to input and edit their text, and buttons or menu options to perform actions like  save, open, and format the text.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MUGULSUNDAR</dc:creator>
  <cp:lastModifiedBy>poojaelango22@outlook.com</cp:lastModifiedBy>
  <cp:revision>9</cp:revision>
  <dcterms:created xsi:type="dcterms:W3CDTF">2023-03-17T05:59:42Z</dcterms:created>
  <dcterms:modified xsi:type="dcterms:W3CDTF">2023-03-30T14:19:39Z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