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5" r:id="rId8"/>
    <p:sldId id="276" r:id="rId9"/>
    <p:sldId id="274" r:id="rId10"/>
    <p:sldId id="261" r:id="rId11"/>
    <p:sldId id="262" r:id="rId12"/>
    <p:sldId id="263" r:id="rId13"/>
    <p:sldId id="264" r:id="rId14"/>
    <p:sldId id="265" r:id="rId15"/>
    <p:sldId id="266" r:id="rId16"/>
    <p:sldId id="269" r:id="rId17"/>
    <p:sldId id="270" r:id="rId18"/>
    <p:sldId id="271" r:id="rId19"/>
    <p:sldId id="272"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3" d="100"/>
          <a:sy n="93" d="100"/>
        </p:scale>
        <p:origin x="91"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C3C8-6D86-41D3-14F5-A793D912F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46C470-2C2F-0DCB-4296-05DB2379D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BD6E4F-E4FF-E4E7-955E-C4E273802B27}"/>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094BCE56-943F-3801-F735-9150257B2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5F4CB-041D-D494-2D99-F6072D6563BA}"/>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41336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FCCC-0B87-7DD0-2748-ED2F8CB1D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69845C-55BF-5E92-4BF2-4305EF8E7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54B66-191F-DB7F-0230-57E6C5FF07EF}"/>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BA1B11D3-966F-C79F-7C98-A585A5F5F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DD89F-B500-A500-6F1D-085141602389}"/>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144844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CFDFD-32AA-48D2-1A3D-3BC70C482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BBFEF-FAF8-B586-51EF-52A62DFEF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DC993-7131-CC3B-E5D2-1730C6DDA5DE}"/>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C277408F-1A16-22BE-168F-341CB71E1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C582B-FBB5-EFD7-F8F4-24DECB716407}"/>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397294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DE08-033A-9C45-7A3D-46B930D9EF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10B1C8-0EC8-8BB5-204E-B65255C13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55FC2-3B94-C878-F249-651B34CDFA9F}"/>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93D33465-C1DC-290F-0085-F2F99D1F4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1C2C9-CE05-EFEF-1F74-F6660B78C415}"/>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113928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F7A0-09B0-FE1D-9BCD-1239A99F2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2F0EA-6E48-6302-7E0D-60226C763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7A7B1-94F2-12BD-81F9-9E0FB9849105}"/>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8C54B5D8-FD3D-0423-3CC4-7004EAE89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49B8C-6300-C377-C3D0-0DEC905C1038}"/>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18183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6051-B0CF-AA33-6E27-0BC81FDA3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E3C89-406E-978B-579F-BFDA8C624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6BF0FB-3902-2CC7-58B5-F842B7F63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B80F25-9112-C263-0319-E7F8586457D9}"/>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6" name="Footer Placeholder 5">
            <a:extLst>
              <a:ext uri="{FF2B5EF4-FFF2-40B4-BE49-F238E27FC236}">
                <a16:creationId xmlns:a16="http://schemas.microsoft.com/office/drawing/2014/main" id="{CC982419-6505-3C75-A625-E9E0F1BB2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3D1A4-3F96-68F2-8764-E82F378FAA06}"/>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407694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E917-24DB-E54C-B1A3-28282C922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27F44-5026-A124-5326-730016A5B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87E1F-1044-69FC-97CF-D0526430A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A16912-E2DA-0578-7F9D-A037F52FFB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6942D-A556-A8AC-A1E7-CA2B49D4A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69E4A2-DE4F-C30D-4AEE-B8228D7C1C9B}"/>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8" name="Footer Placeholder 7">
            <a:extLst>
              <a:ext uri="{FF2B5EF4-FFF2-40B4-BE49-F238E27FC236}">
                <a16:creationId xmlns:a16="http://schemas.microsoft.com/office/drawing/2014/main" id="{EB350FED-0084-0E9C-CA69-22728D625E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3DC0B1-9A36-EFB3-69F1-3FECD92346D1}"/>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11527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2CAC-8A6B-E255-AB12-A17E3322B0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5F8046-04A9-D23F-CDE5-D738FA8CA8B4}"/>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4" name="Footer Placeholder 3">
            <a:extLst>
              <a:ext uri="{FF2B5EF4-FFF2-40B4-BE49-F238E27FC236}">
                <a16:creationId xmlns:a16="http://schemas.microsoft.com/office/drawing/2014/main" id="{57F50F73-D5E5-D3C2-5DDE-B202B3A710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20F76-85B4-8F99-4402-FFEE6783551E}"/>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34870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47BB7-10E6-FACF-DE1F-5C9712C24524}"/>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3" name="Footer Placeholder 2">
            <a:extLst>
              <a:ext uri="{FF2B5EF4-FFF2-40B4-BE49-F238E27FC236}">
                <a16:creationId xmlns:a16="http://schemas.microsoft.com/office/drawing/2014/main" id="{47E78946-2421-BCEF-BEAA-99A1A5FF4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2496D4-6A3D-1CCD-33E8-1A8D51F5E7C4}"/>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93150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D20F-4CEA-1392-1E59-68AFD8B80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C166B-3BF4-9122-9248-1DDA481D5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DD968F-BA7F-73DC-4764-FCA4F0CC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BE346-519A-AC4B-F9BB-F2CFF8A085ED}"/>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6" name="Footer Placeholder 5">
            <a:extLst>
              <a:ext uri="{FF2B5EF4-FFF2-40B4-BE49-F238E27FC236}">
                <a16:creationId xmlns:a16="http://schemas.microsoft.com/office/drawing/2014/main" id="{CDB97CBC-21CA-AABC-F3F9-E9F6E68EE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6A068-6871-DBCF-D754-5B7E1703CE3C}"/>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198237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5687-E864-0C32-F213-21632485A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5CE845-7A26-E95C-19ED-80744454F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0D9838-34B9-367E-ECDE-54AB9DE67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17201-10F2-1931-C93B-F18A10971451}"/>
              </a:ext>
            </a:extLst>
          </p:cNvPr>
          <p:cNvSpPr>
            <a:spLocks noGrp="1"/>
          </p:cNvSpPr>
          <p:nvPr>
            <p:ph type="dt" sz="half" idx="10"/>
          </p:nvPr>
        </p:nvSpPr>
        <p:spPr/>
        <p:txBody>
          <a:bodyPr/>
          <a:lstStyle/>
          <a:p>
            <a:fld id="{27A47AFB-5BD2-42A4-B8A7-CC4E5383858E}" type="datetimeFigureOut">
              <a:rPr lang="en-IN" smtClean="0"/>
              <a:t>07-10-2022</a:t>
            </a:fld>
            <a:endParaRPr lang="en-IN"/>
          </a:p>
        </p:txBody>
      </p:sp>
      <p:sp>
        <p:nvSpPr>
          <p:cNvPr id="6" name="Footer Placeholder 5">
            <a:extLst>
              <a:ext uri="{FF2B5EF4-FFF2-40B4-BE49-F238E27FC236}">
                <a16:creationId xmlns:a16="http://schemas.microsoft.com/office/drawing/2014/main" id="{21F4E25C-EBF1-1B6C-060F-D2379A4E5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ABC2B-0989-A8E7-89FA-E83715057827}"/>
              </a:ext>
            </a:extLst>
          </p:cNvPr>
          <p:cNvSpPr>
            <a:spLocks noGrp="1"/>
          </p:cNvSpPr>
          <p:nvPr>
            <p:ph type="sldNum" sz="quarter" idx="12"/>
          </p:nvPr>
        </p:nvSpPr>
        <p:spPr/>
        <p:txBody>
          <a:bodyPr/>
          <a:lstStyle/>
          <a:p>
            <a:fld id="{F71DB5CF-AD87-45BA-B3C8-2FA4F442AF87}" type="slidenum">
              <a:rPr lang="en-IN" smtClean="0"/>
              <a:t>‹#›</a:t>
            </a:fld>
            <a:endParaRPr lang="en-IN"/>
          </a:p>
        </p:txBody>
      </p:sp>
    </p:spTree>
    <p:extLst>
      <p:ext uri="{BB962C8B-B14F-4D97-AF65-F5344CB8AC3E}">
        <p14:creationId xmlns:p14="http://schemas.microsoft.com/office/powerpoint/2010/main" val="289470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75FD3-747A-054F-CC90-9182DD89A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78FA00-A07D-0807-49A4-BB04CB4B5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264C9-A11F-C70D-B71A-92B4E9BFB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47AFB-5BD2-42A4-B8A7-CC4E5383858E}" type="datetimeFigureOut">
              <a:rPr lang="en-IN" smtClean="0"/>
              <a:t>07-10-2022</a:t>
            </a:fld>
            <a:endParaRPr lang="en-IN"/>
          </a:p>
        </p:txBody>
      </p:sp>
      <p:sp>
        <p:nvSpPr>
          <p:cNvPr id="5" name="Footer Placeholder 4">
            <a:extLst>
              <a:ext uri="{FF2B5EF4-FFF2-40B4-BE49-F238E27FC236}">
                <a16:creationId xmlns:a16="http://schemas.microsoft.com/office/drawing/2014/main" id="{D5FAD0F6-FC61-3E80-3C2C-18724AF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2E201F-E5A2-6C8B-9B08-4A18BDD5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DB5CF-AD87-45BA-B3C8-2FA4F442AF87}" type="slidenum">
              <a:rPr lang="en-IN" smtClean="0"/>
              <a:t>‹#›</a:t>
            </a:fld>
            <a:endParaRPr lang="en-IN"/>
          </a:p>
        </p:txBody>
      </p:sp>
    </p:spTree>
    <p:extLst>
      <p:ext uri="{BB962C8B-B14F-4D97-AF65-F5344CB8AC3E}">
        <p14:creationId xmlns:p14="http://schemas.microsoft.com/office/powerpoint/2010/main" val="420471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DC68-5F5F-162F-7E52-B2ACCA425831}"/>
              </a:ext>
            </a:extLst>
          </p:cNvPr>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Capstone Project -1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Play Store App Review Analysis</a:t>
            </a:r>
          </a:p>
        </p:txBody>
      </p:sp>
    </p:spTree>
    <p:extLst>
      <p:ext uri="{BB962C8B-B14F-4D97-AF65-F5344CB8AC3E}">
        <p14:creationId xmlns:p14="http://schemas.microsoft.com/office/powerpoint/2010/main" val="253386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1420-FE86-0B8B-8C19-5770BDB532A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 and visualizations</a:t>
            </a:r>
            <a:br>
              <a:rPr lang="en-IN" dirty="0"/>
            </a:br>
            <a:endParaRPr lang="en-IN" dirty="0"/>
          </a:p>
        </p:txBody>
      </p:sp>
      <p:sp>
        <p:nvSpPr>
          <p:cNvPr id="3" name="Content Placeholder 2">
            <a:extLst>
              <a:ext uri="{FF2B5EF4-FFF2-40B4-BE49-F238E27FC236}">
                <a16:creationId xmlns:a16="http://schemas.microsoft.com/office/drawing/2014/main" id="{26F88BDA-20CE-45F5-1A42-0EA9D4C37ECF}"/>
              </a:ext>
            </a:extLst>
          </p:cNvPr>
          <p:cNvSpPr>
            <a:spLocks noGrp="1"/>
          </p:cNvSpPr>
          <p:nvPr>
            <p:ph idx="1"/>
          </p:nvPr>
        </p:nvSpPr>
        <p:spPr>
          <a:xfrm>
            <a:off x="838200" y="906162"/>
            <a:ext cx="10515600" cy="5270801"/>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1. Installs per Category Pricing vs Category Number of Reviews per Category</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96C492-3584-1382-B235-BCBA6964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043" y="2444592"/>
            <a:ext cx="4840979" cy="3619134"/>
          </a:xfrm>
          <a:prstGeom prst="rect">
            <a:avLst/>
          </a:prstGeom>
        </p:spPr>
      </p:pic>
      <p:pic>
        <p:nvPicPr>
          <p:cNvPr id="6" name="Picture 5">
            <a:extLst>
              <a:ext uri="{FF2B5EF4-FFF2-40B4-BE49-F238E27FC236}">
                <a16:creationId xmlns:a16="http://schemas.microsoft.com/office/drawing/2014/main" id="{D8E5C393-FC6B-8335-98DB-89C493968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78" y="2444592"/>
            <a:ext cx="5798713" cy="3189251"/>
          </a:xfrm>
          <a:prstGeom prst="rect">
            <a:avLst/>
          </a:prstGeom>
        </p:spPr>
      </p:pic>
    </p:spTree>
    <p:extLst>
      <p:ext uri="{BB962C8B-B14F-4D97-AF65-F5344CB8AC3E}">
        <p14:creationId xmlns:p14="http://schemas.microsoft.com/office/powerpoint/2010/main" val="318348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F75F-8C18-7076-D57E-17CC826D0B6C}"/>
              </a:ext>
            </a:extLst>
          </p:cNvPr>
          <p:cNvSpPr>
            <a:spLocks noGrp="1"/>
          </p:cNvSpPr>
          <p:nvPr>
            <p:ph type="title"/>
          </p:nvPr>
        </p:nvSpPr>
        <p:spPr/>
        <p:txBody>
          <a:bodyPr>
            <a:normAutofit fontScale="90000"/>
          </a:bodyPr>
          <a:lstStyle/>
          <a:p>
            <a:r>
              <a:rPr lang="en-US" b="1" i="0" dirty="0">
                <a:solidFill>
                  <a:srgbClr val="000000"/>
                </a:solidFill>
                <a:effectLst/>
                <a:latin typeface="var(--jp-content-font-family)"/>
              </a:rPr>
              <a:t>Number of Installs per Category</a:t>
            </a:r>
            <a:br>
              <a:rPr lang="en-US" b="1" i="0" dirty="0">
                <a:solidFill>
                  <a:srgbClr val="000000"/>
                </a:solidFill>
                <a:effectLst/>
                <a:latin typeface="var(--jp-content-font-family)"/>
              </a:rPr>
            </a:br>
            <a:br>
              <a:rPr lang="en-US" b="0"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9D6EC4FF-4F89-6F1C-CDF8-A701B15668DE}"/>
              </a:ext>
            </a:extLst>
          </p:cNvPr>
          <p:cNvSpPr>
            <a:spLocks noGrp="1"/>
          </p:cNvSpPr>
          <p:nvPr>
            <p:ph idx="1"/>
          </p:nvPr>
        </p:nvSpPr>
        <p:spPr/>
        <p:txBody>
          <a:bodyPr/>
          <a:lstStyle/>
          <a:p>
            <a:pPr marL="0" indent="0">
              <a:buNone/>
            </a:pPr>
            <a:br>
              <a:rPr lang="en-US" b="0" i="0" dirty="0">
                <a:solidFill>
                  <a:srgbClr val="000000"/>
                </a:solidFill>
                <a:effectLst/>
                <a:latin typeface="-apple-system"/>
              </a:rPr>
            </a:br>
            <a:endParaRPr lang="en-IN" dirty="0"/>
          </a:p>
        </p:txBody>
      </p:sp>
      <p:pic>
        <p:nvPicPr>
          <p:cNvPr id="5" name="Picture 4">
            <a:extLst>
              <a:ext uri="{FF2B5EF4-FFF2-40B4-BE49-F238E27FC236}">
                <a16:creationId xmlns:a16="http://schemas.microsoft.com/office/drawing/2014/main" id="{BC6F7B39-D8FE-3328-B099-E3B6A8932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579" y="1356808"/>
            <a:ext cx="5642438" cy="4286787"/>
          </a:xfrm>
          <a:prstGeom prst="rect">
            <a:avLst/>
          </a:prstGeom>
        </p:spPr>
      </p:pic>
      <p:sp>
        <p:nvSpPr>
          <p:cNvPr id="8" name="TextBox 7">
            <a:extLst>
              <a:ext uri="{FF2B5EF4-FFF2-40B4-BE49-F238E27FC236}">
                <a16:creationId xmlns:a16="http://schemas.microsoft.com/office/drawing/2014/main" id="{8105AC58-AAAA-C2FA-C20A-23B8343F4FC0}"/>
              </a:ext>
            </a:extLst>
          </p:cNvPr>
          <p:cNvSpPr txBox="1"/>
          <p:nvPr/>
        </p:nvSpPr>
        <p:spPr>
          <a:xfrm>
            <a:off x="988540" y="2136338"/>
            <a:ext cx="4852087" cy="2308324"/>
          </a:xfrm>
          <a:prstGeom prst="rect">
            <a:avLst/>
          </a:prstGeom>
          <a:noFill/>
        </p:spPr>
        <p:txBody>
          <a:bodyPr wrap="square">
            <a:spAutoFit/>
          </a:bodyPr>
          <a:lstStyle/>
          <a:p>
            <a:pPr marL="0" indent="0">
              <a:buFont typeface="Arial" panose="020B0604020202020204" pitchFamily="34" charset="0"/>
              <a:buNone/>
            </a:pPr>
            <a:r>
              <a:rPr lang="en-US" dirty="0">
                <a:solidFill>
                  <a:srgbClr val="212121"/>
                </a:solidFill>
                <a:latin typeface="Times New Roman" panose="02020603050405020304" pitchFamily="18" charset="0"/>
                <a:cs typeface="Times New Roman" panose="02020603050405020304" pitchFamily="18" charset="0"/>
              </a:rPr>
              <a:t>As we can see from the above plots: Maximum number of apps present in google play store comes under Tools, social, and tools Genres but as per the installation and requirement in the market plot, scenario is not the same. Maximum installed apps comes under social and Pathography Genres. And also maximum number of reviews comes underpin social genres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35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75EF-EA1B-5F5F-2FC0-B76A6B4C894D}"/>
              </a:ext>
            </a:extLst>
          </p:cNvPr>
          <p:cNvSpPr>
            <a:spLocks noGrp="1"/>
          </p:cNvSpPr>
          <p:nvPr>
            <p:ph type="title"/>
          </p:nvPr>
        </p:nvSpPr>
        <p:spPr>
          <a:xfrm>
            <a:off x="838200" y="840258"/>
            <a:ext cx="10515600" cy="466383"/>
          </a:xfrm>
        </p:spPr>
        <p:txBody>
          <a:bodyPr>
            <a:normAutofit fontScale="90000"/>
          </a:bodyPr>
          <a:lstStyle/>
          <a:p>
            <a:r>
              <a:rPr lang="en-US" b="1" dirty="0">
                <a:latin typeface="Times New Roman" panose="02020603050405020304" pitchFamily="18" charset="0"/>
                <a:cs typeface="Times New Roman" panose="02020603050405020304" pitchFamily="18" charset="0"/>
              </a:rPr>
              <a:t>2</a:t>
            </a:r>
            <a:r>
              <a:rPr lang="en-US" b="1" i="0" dirty="0">
                <a:effectLst/>
                <a:latin typeface="Times New Roman" panose="02020603050405020304" pitchFamily="18" charset="0"/>
                <a:cs typeface="Times New Roman" panose="02020603050405020304" pitchFamily="18" charset="0"/>
              </a:rPr>
              <a:t>.What are the top 20 apps present in the google play store as per their Genres?</a:t>
            </a:r>
            <a:br>
              <a:rPr lang="en-US" b="1" i="0" dirty="0">
                <a:effectLst/>
                <a:latin typeface="-apple-system"/>
              </a:rPr>
            </a:br>
            <a:endParaRPr lang="en-IN" dirty="0"/>
          </a:p>
        </p:txBody>
      </p:sp>
      <p:pic>
        <p:nvPicPr>
          <p:cNvPr id="5" name="Picture 4">
            <a:extLst>
              <a:ext uri="{FF2B5EF4-FFF2-40B4-BE49-F238E27FC236}">
                <a16:creationId xmlns:a16="http://schemas.microsoft.com/office/drawing/2014/main" id="{1553F2CF-2C85-6738-8435-62AE51B88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583" y="1425146"/>
            <a:ext cx="6054811" cy="4308389"/>
          </a:xfrm>
          <a:prstGeom prst="rect">
            <a:avLst/>
          </a:prstGeom>
        </p:spPr>
      </p:pic>
      <p:sp>
        <p:nvSpPr>
          <p:cNvPr id="6" name="Content Placeholder 5">
            <a:extLst>
              <a:ext uri="{FF2B5EF4-FFF2-40B4-BE49-F238E27FC236}">
                <a16:creationId xmlns:a16="http://schemas.microsoft.com/office/drawing/2014/main" id="{E2E9EFFD-35C7-0AC3-2FFE-0EEB3A0D07B0}"/>
              </a:ext>
            </a:extLst>
          </p:cNvPr>
          <p:cNvSpPr txBox="1">
            <a:spLocks noGrp="1"/>
          </p:cNvSpPr>
          <p:nvPr>
            <p:ph idx="1"/>
          </p:nvPr>
        </p:nvSpPr>
        <p:spPr>
          <a:xfrm>
            <a:off x="527222" y="1693820"/>
            <a:ext cx="5445210" cy="4486356"/>
          </a:xfrm>
          <a:prstGeom prst="rect">
            <a:avLst/>
          </a:prstGeom>
          <a:noFill/>
        </p:spPr>
        <p:txBody>
          <a:bodyPr wrap="square">
            <a:spAutoFit/>
          </a:bodyPr>
          <a:lstStyle/>
          <a:p>
            <a:pPr marL="0" indent="0">
              <a:buNone/>
            </a:pPr>
            <a:r>
              <a:rPr lang="en-US" b="0" i="0" dirty="0">
                <a:solidFill>
                  <a:srgbClr val="212121"/>
                </a:solidFill>
                <a:effectLst/>
                <a:latin typeface="Times New Roman" panose="02020603050405020304" pitchFamily="18" charset="0"/>
                <a:cs typeface="Times New Roman" panose="02020603050405020304" pitchFamily="18" charset="0"/>
              </a:rPr>
              <a:t>As we can see from the above plots: Maximum number of apps present in google play store comes under Tools, Entertainment and Education Genres but as per the installation and requirement in the market plot, scenario is not the same. Maximum installed apps comes under Communication, Tools and Productivity Genres.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77883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6AF0-A30F-C69D-40D8-7DFBAB2C4F45}"/>
              </a:ext>
            </a:extLst>
          </p:cNvPr>
          <p:cNvSpPr>
            <a:spLocks noGrp="1"/>
          </p:cNvSpPr>
          <p:nvPr>
            <p:ph type="title"/>
          </p:nvPr>
        </p:nvSpPr>
        <p:spPr/>
        <p:txBody>
          <a:bodyPr>
            <a:normAutofit fontScale="90000"/>
          </a:bodyPr>
          <a:lstStyle/>
          <a:p>
            <a:br>
              <a:rPr lang="en-US" b="1" i="0" dirty="0">
                <a:solidFill>
                  <a:srgbClr val="000000"/>
                </a:solidFill>
                <a:effectLs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3.</a:t>
            </a:r>
            <a:r>
              <a:rPr lang="en-US" b="1" i="0" dirty="0">
                <a:effectLst/>
                <a:latin typeface="Times New Roman" panose="02020603050405020304" pitchFamily="18" charset="0"/>
                <a:cs typeface="Times New Roman" panose="02020603050405020304" pitchFamily="18" charset="0"/>
              </a:rPr>
              <a:t>Which are the Genres that are getting installed the most in top 20 Genres?</a:t>
            </a:r>
            <a:br>
              <a:rPr lang="en-US" b="1" i="0" dirty="0">
                <a:effectLst/>
                <a:latin typeface="-apple-system"/>
              </a:rPr>
            </a:br>
            <a:br>
              <a:rPr lang="en-US" b="0" i="0" dirty="0">
                <a:solidFill>
                  <a:srgbClr val="000000"/>
                </a:solidFill>
                <a:effectLst/>
                <a:latin typeface="-apple-system"/>
              </a:rPr>
            </a:br>
            <a:endParaRPr lang="en-IN" dirty="0"/>
          </a:p>
        </p:txBody>
      </p:sp>
      <p:pic>
        <p:nvPicPr>
          <p:cNvPr id="5" name="Content Placeholder 4">
            <a:extLst>
              <a:ext uri="{FF2B5EF4-FFF2-40B4-BE49-F238E27FC236}">
                <a16:creationId xmlns:a16="http://schemas.microsoft.com/office/drawing/2014/main" id="{C6E498E8-36FE-9AF6-5DE9-2ADA6F62F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7719" y="1809149"/>
            <a:ext cx="6063102" cy="4351338"/>
          </a:xfrm>
        </p:spPr>
      </p:pic>
      <p:sp>
        <p:nvSpPr>
          <p:cNvPr id="7" name="TextBox 6">
            <a:extLst>
              <a:ext uri="{FF2B5EF4-FFF2-40B4-BE49-F238E27FC236}">
                <a16:creationId xmlns:a16="http://schemas.microsoft.com/office/drawing/2014/main" id="{1A8EAEEE-1B21-8352-0FED-8D9952D3E832}"/>
              </a:ext>
            </a:extLst>
          </p:cNvPr>
          <p:cNvSpPr txBox="1"/>
          <p:nvPr/>
        </p:nvSpPr>
        <p:spPr>
          <a:xfrm>
            <a:off x="345990" y="2409734"/>
            <a:ext cx="5601730" cy="2031325"/>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As we can see from the above two plots: Maximum number of apps present in google play store comes under Communication, Social, Productivity and Tools, Genres but as per the installation and requirement in the market plot, scenario is not the same. Maximum installed apps comes under Communication, Tools and Productivity Genres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11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2747-167D-651F-A446-C622E8DFF6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4</a:t>
            </a:r>
            <a:r>
              <a:rPr lang="en-US" b="1" i="0" dirty="0">
                <a:effectLst/>
                <a:latin typeface="Times New Roman" panose="02020603050405020304" pitchFamily="18" charset="0"/>
                <a:cs typeface="Times New Roman" panose="02020603050405020304" pitchFamily="18" charset="0"/>
              </a:rPr>
              <a:t>. What are the count of applications in each category differentiated by their type?</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BF48D2B8-B51E-0EA1-FD8D-3E85122D0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1069" y="1825625"/>
            <a:ext cx="6351373" cy="4351338"/>
          </a:xfrm>
        </p:spPr>
      </p:pic>
      <p:sp>
        <p:nvSpPr>
          <p:cNvPr id="7" name="TextBox 6">
            <a:extLst>
              <a:ext uri="{FF2B5EF4-FFF2-40B4-BE49-F238E27FC236}">
                <a16:creationId xmlns:a16="http://schemas.microsoft.com/office/drawing/2014/main" id="{04433B7D-91DC-E40D-7553-3EC078F10905}"/>
              </a:ext>
            </a:extLst>
          </p:cNvPr>
          <p:cNvSpPr txBox="1"/>
          <p:nvPr/>
        </p:nvSpPr>
        <p:spPr>
          <a:xfrm>
            <a:off x="321276" y="2545658"/>
            <a:ext cx="4794421" cy="2031325"/>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It looks like certain app categories have more free apps available for download than others. In our dataset, the majority of apps in Family, Games and Tools categories were free to install. At the same time Family, Tools and Medical categories had the biggest number of paid apps available for download.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7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45D0-D638-8716-9FB4-64C96AA8E91C}"/>
              </a:ext>
            </a:extLst>
          </p:cNvPr>
          <p:cNvSpPr>
            <a:spLocks noGrp="1"/>
          </p:cNvSpPr>
          <p:nvPr>
            <p:ph type="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5. How many apps were installed according to its type?</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BB96B2C0-2012-11EA-6DF6-5DB7619DA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8541" y="1570252"/>
            <a:ext cx="6024929" cy="4351338"/>
          </a:xfrm>
        </p:spPr>
      </p:pic>
      <p:sp>
        <p:nvSpPr>
          <p:cNvPr id="7" name="TextBox 6">
            <a:extLst>
              <a:ext uri="{FF2B5EF4-FFF2-40B4-BE49-F238E27FC236}">
                <a16:creationId xmlns:a16="http://schemas.microsoft.com/office/drawing/2014/main" id="{9C001FCF-EF4D-3324-2A6F-2A278A37A23C}"/>
              </a:ext>
            </a:extLst>
          </p:cNvPr>
          <p:cNvSpPr txBox="1"/>
          <p:nvPr/>
        </p:nvSpPr>
        <p:spPr>
          <a:xfrm>
            <a:off x="551935" y="2551837"/>
            <a:ext cx="4670854" cy="1754326"/>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I</a:t>
            </a:r>
            <a:r>
              <a:rPr lang="en-US" b="0" i="0" dirty="0">
                <a:solidFill>
                  <a:srgbClr val="212121"/>
                </a:solidFill>
                <a:effectLst/>
                <a:latin typeface="Times New Roman" panose="02020603050405020304" pitchFamily="18" charset="0"/>
                <a:cs typeface="Times New Roman" panose="02020603050405020304" pitchFamily="18" charset="0"/>
              </a:rPr>
              <a:t>t can be concluded that the number of free applications installed by the user are high when compared with the paid ones.</a:t>
            </a:r>
          </a:p>
          <a:p>
            <a:pPr algn="l"/>
            <a:r>
              <a:rPr lang="en-US" b="0" i="0" dirty="0">
                <a:solidFill>
                  <a:srgbClr val="212121"/>
                </a:solidFill>
                <a:effectLst/>
                <a:latin typeface="Times New Roman" panose="02020603050405020304" pitchFamily="18" charset="0"/>
                <a:cs typeface="Times New Roman" panose="02020603050405020304" pitchFamily="18" charset="0"/>
              </a:rPr>
              <a:t>Size of the applications present in the dataset are in MB and KB. Therefore for ease in data processing, converting entire size column to MB</a:t>
            </a:r>
          </a:p>
        </p:txBody>
      </p:sp>
    </p:spTree>
    <p:extLst>
      <p:ext uri="{BB962C8B-B14F-4D97-AF65-F5344CB8AC3E}">
        <p14:creationId xmlns:p14="http://schemas.microsoft.com/office/powerpoint/2010/main" val="194760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54AD-D264-DAE7-7885-6A7843D93752}"/>
              </a:ext>
            </a:extLst>
          </p:cNvPr>
          <p:cNvSpPr>
            <a:spLocks noGrp="1"/>
          </p:cNvSpPr>
          <p:nvPr>
            <p:ph type="title"/>
          </p:nvPr>
        </p:nvSpPr>
        <p:spPr/>
        <p:txBody>
          <a:bodyPr>
            <a:normAutofit/>
          </a:bodyPr>
          <a:lstStyle/>
          <a:p>
            <a:r>
              <a:rPr lang="en-US" b="1" dirty="0">
                <a:latin typeface="-apple-system"/>
              </a:rPr>
              <a:t>6</a:t>
            </a:r>
            <a:r>
              <a:rPr lang="en-US" b="1" i="0" dirty="0">
                <a:effectLst/>
                <a:latin typeface="-apple-system"/>
              </a:rPr>
              <a:t>.Distrubution of sentiment  subjectivity </a:t>
            </a:r>
            <a:br>
              <a:rPr lang="en-US" b="1" i="0" dirty="0">
                <a:effectLst/>
                <a:latin typeface="-apple-system"/>
              </a:rPr>
            </a:br>
            <a:endParaRPr lang="en-IN" dirty="0"/>
          </a:p>
        </p:txBody>
      </p:sp>
      <p:pic>
        <p:nvPicPr>
          <p:cNvPr id="5" name="Content Placeholder 4">
            <a:extLst>
              <a:ext uri="{FF2B5EF4-FFF2-40B4-BE49-F238E27FC236}">
                <a16:creationId xmlns:a16="http://schemas.microsoft.com/office/drawing/2014/main" id="{5A7102D1-FF20-2C41-D252-2A0B10B00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924" y="1534169"/>
            <a:ext cx="6425032" cy="4293578"/>
          </a:xfrm>
        </p:spPr>
      </p:pic>
      <p:sp>
        <p:nvSpPr>
          <p:cNvPr id="7" name="TextBox 6">
            <a:extLst>
              <a:ext uri="{FF2B5EF4-FFF2-40B4-BE49-F238E27FC236}">
                <a16:creationId xmlns:a16="http://schemas.microsoft.com/office/drawing/2014/main" id="{DB9F2355-336D-4185-750E-B508CC6DDBFE}"/>
              </a:ext>
            </a:extLst>
          </p:cNvPr>
          <p:cNvSpPr txBox="1"/>
          <p:nvPr/>
        </p:nvSpPr>
        <p:spPr>
          <a:xfrm>
            <a:off x="387179" y="2880169"/>
            <a:ext cx="4819135" cy="1477328"/>
          </a:xfrm>
          <a:prstGeom prst="rect">
            <a:avLst/>
          </a:prstGeom>
          <a:noFill/>
        </p:spPr>
        <p:txBody>
          <a:bodyPr wrap="square">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It can be seen that maximum number of sentiment subjectivity lies between 0.4 to 0.7. From this we can conclude that maximum number of users give reviews to the applications, according to their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55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C753-0850-57BC-C6FB-A67C40290B3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7.Overall percentage of review sentiment</a:t>
            </a:r>
          </a:p>
        </p:txBody>
      </p:sp>
      <p:pic>
        <p:nvPicPr>
          <p:cNvPr id="5" name="Content Placeholder 4">
            <a:extLst>
              <a:ext uri="{FF2B5EF4-FFF2-40B4-BE49-F238E27FC236}">
                <a16:creationId xmlns:a16="http://schemas.microsoft.com/office/drawing/2014/main" id="{456DCA28-00EA-7938-1996-FA76EEF41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3220" y="1487873"/>
            <a:ext cx="5508608" cy="4351338"/>
          </a:xfrm>
        </p:spPr>
      </p:pic>
      <p:sp>
        <p:nvSpPr>
          <p:cNvPr id="7" name="TextBox 6">
            <a:extLst>
              <a:ext uri="{FF2B5EF4-FFF2-40B4-BE49-F238E27FC236}">
                <a16:creationId xmlns:a16="http://schemas.microsoft.com/office/drawing/2014/main" id="{7D66CAD3-377B-C6D9-E252-AC7E64E9C482}"/>
              </a:ext>
            </a:extLst>
          </p:cNvPr>
          <p:cNvSpPr txBox="1"/>
          <p:nvPr/>
        </p:nvSpPr>
        <p:spPr>
          <a:xfrm>
            <a:off x="733168" y="2415397"/>
            <a:ext cx="5239264" cy="2031325"/>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M</a:t>
            </a:r>
            <a:r>
              <a:rPr lang="en-US" b="0" dirty="0">
                <a:solidFill>
                  <a:srgbClr val="000000"/>
                </a:solidFill>
                <a:effectLst/>
                <a:latin typeface="Times New Roman" panose="02020603050405020304" pitchFamily="18" charset="0"/>
                <a:cs typeface="Times New Roman" panose="02020603050405020304" pitchFamily="18" charset="0"/>
              </a:rPr>
              <a:t>ost of the sentiments reviews given by the user are positive with 64.65%</a:t>
            </a:r>
          </a:p>
          <a:p>
            <a:r>
              <a:rPr lang="en-US" dirty="0">
                <a:solidFill>
                  <a:srgbClr val="000000"/>
                </a:solidFill>
                <a:latin typeface="Times New Roman" panose="02020603050405020304" pitchFamily="18" charset="0"/>
                <a:cs typeface="Times New Roman" panose="02020603050405020304" pitchFamily="18" charset="0"/>
              </a:rPr>
              <a:t>B</a:t>
            </a:r>
            <a:r>
              <a:rPr lang="en-US" b="0" dirty="0">
                <a:solidFill>
                  <a:srgbClr val="000000"/>
                </a:solidFill>
                <a:effectLst/>
                <a:latin typeface="Times New Roman" panose="02020603050405020304" pitchFamily="18" charset="0"/>
                <a:cs typeface="Times New Roman" panose="02020603050405020304" pitchFamily="18" charset="0"/>
              </a:rPr>
              <a:t>ut also there is a negative sentiment percentage </a:t>
            </a:r>
            <a:r>
              <a:rPr lang="en-US" dirty="0">
                <a:solidFill>
                  <a:srgbClr val="000000"/>
                </a:solidFill>
                <a:latin typeface="Times New Roman" panose="02020603050405020304" pitchFamily="18" charset="0"/>
                <a:cs typeface="Times New Roman" panose="02020603050405020304" pitchFamily="18" charset="0"/>
              </a:rPr>
              <a:t>of  </a:t>
            </a:r>
            <a:r>
              <a:rPr lang="en-US" b="0" dirty="0">
                <a:solidFill>
                  <a:srgbClr val="000000"/>
                </a:solidFill>
                <a:effectLst/>
                <a:latin typeface="Times New Roman" panose="02020603050405020304" pitchFamily="18" charset="0"/>
                <a:cs typeface="Times New Roman" panose="02020603050405020304" pitchFamily="18" charset="0"/>
              </a:rPr>
              <a:t>23.18%</a:t>
            </a:r>
          </a:p>
          <a:p>
            <a:r>
              <a:rPr lang="en-US" b="0" dirty="0">
                <a:solidFill>
                  <a:srgbClr val="000000"/>
                </a:solidFill>
                <a:effectLst/>
                <a:latin typeface="Times New Roman" panose="02020603050405020304" pitchFamily="18" charset="0"/>
                <a:cs typeface="Times New Roman" panose="02020603050405020304" pitchFamily="18" charset="0"/>
              </a:rPr>
              <a:t>This means app developers needs to convert more negative sentiments to neutral or positive sentiments with their hard work</a:t>
            </a:r>
          </a:p>
        </p:txBody>
      </p:sp>
    </p:spTree>
    <p:extLst>
      <p:ext uri="{BB962C8B-B14F-4D97-AF65-F5344CB8AC3E}">
        <p14:creationId xmlns:p14="http://schemas.microsoft.com/office/powerpoint/2010/main" val="239527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185F-9542-676B-2940-5C87701DAEB2}"/>
              </a:ext>
            </a:extLst>
          </p:cNvPr>
          <p:cNvSpPr>
            <a:spLocks noGrp="1"/>
          </p:cNvSpPr>
          <p:nvPr>
            <p:ph type="title"/>
          </p:nvPr>
        </p:nvSpPr>
        <p:spPr/>
        <p:txBody>
          <a:bodyPr/>
          <a:lstStyle/>
          <a:p>
            <a:r>
              <a:rPr lang="en-US" dirty="0">
                <a:solidFill>
                  <a:srgbClr val="212121"/>
                </a:solidFill>
                <a:latin typeface="Times New Roman" panose="02020603050405020304" pitchFamily="18" charset="0"/>
                <a:cs typeface="Times New Roman" panose="02020603050405020304" pitchFamily="18" charset="0"/>
              </a:rPr>
              <a:t>8</a:t>
            </a:r>
            <a:r>
              <a:rPr lang="en-US" b="0" i="0" dirty="0">
                <a:solidFill>
                  <a:srgbClr val="212121"/>
                </a:solidFill>
                <a:effectLst/>
                <a:latin typeface="Times New Roman" panose="02020603050405020304" pitchFamily="18" charset="0"/>
                <a:cs typeface="Times New Roman" panose="02020603050405020304" pitchFamily="18" charset="0"/>
              </a:rPr>
              <a:t>. What is the most dominant category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F6EC78-9A6F-CD04-3DBB-CA3BAE9EC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710" y="1725699"/>
            <a:ext cx="5459910" cy="4351338"/>
          </a:xfrm>
        </p:spPr>
      </p:pic>
      <p:sp>
        <p:nvSpPr>
          <p:cNvPr id="7" name="TextBox 6">
            <a:extLst>
              <a:ext uri="{FF2B5EF4-FFF2-40B4-BE49-F238E27FC236}">
                <a16:creationId xmlns:a16="http://schemas.microsoft.com/office/drawing/2014/main" id="{93AA484B-B093-423A-B4EC-1FFA11BDFB99}"/>
              </a:ext>
            </a:extLst>
          </p:cNvPr>
          <p:cNvSpPr txBox="1"/>
          <p:nvPr/>
        </p:nvSpPr>
        <p:spPr>
          <a:xfrm>
            <a:off x="260380" y="3032615"/>
            <a:ext cx="6096000" cy="1200329"/>
          </a:xfrm>
          <a:prstGeom prst="rect">
            <a:avLst/>
          </a:prstGeom>
          <a:noFill/>
        </p:spPr>
        <p:txBody>
          <a:bodyPr wrap="square">
            <a:spAutoFit/>
          </a:bodyPr>
          <a:lstStyle/>
          <a:p>
            <a:r>
              <a:rPr lang="en-US" sz="2400" b="0" i="0" dirty="0">
                <a:solidFill>
                  <a:srgbClr val="212121"/>
                </a:solidFill>
                <a:effectLst/>
                <a:latin typeface="Times New Roman" panose="02020603050405020304" pitchFamily="18" charset="0"/>
                <a:cs typeface="Times New Roman" panose="02020603050405020304" pitchFamily="18" charset="0"/>
              </a:rPr>
              <a:t>This is an interesting finding, our first assumption for the most dominant category was family.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150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8B2C-D583-09D1-2C67-A7E091B288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r>
              <a:rPr lang="en-IN" dirty="0"/>
              <a:t> </a:t>
            </a:r>
          </a:p>
        </p:txBody>
      </p:sp>
      <p:sp>
        <p:nvSpPr>
          <p:cNvPr id="3" name="Content Placeholder 2">
            <a:extLst>
              <a:ext uri="{FF2B5EF4-FFF2-40B4-BE49-F238E27FC236}">
                <a16:creationId xmlns:a16="http://schemas.microsoft.com/office/drawing/2014/main" id="{00E0130C-BA86-4B87-1C43-835BD445208F}"/>
              </a:ext>
            </a:extLst>
          </p:cNvPr>
          <p:cNvSpPr>
            <a:spLocks noGrp="1"/>
          </p:cNvSpPr>
          <p:nvPr>
            <p:ph idx="1"/>
          </p:nvPr>
        </p:nvSpPr>
        <p:spPr>
          <a:xfrm>
            <a:off x="731108" y="1463160"/>
            <a:ext cx="10515600" cy="4912926"/>
          </a:xfrm>
        </p:spPr>
        <p:txBody>
          <a:bodyPr>
            <a:normAutofit fontScale="25000" lnSpcReduction="20000"/>
          </a:bodyPr>
          <a:lstStyle/>
          <a:p>
            <a:pPr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Category family and genre tools are in large in numbers . But interestingly category Education and genres ‘Board: pretend play’ and ‘comics: creativity both get best average rating in play store.</a:t>
            </a:r>
          </a:p>
          <a:p>
            <a:pPr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App rating is directly proportional with the recent update. From this we can be sure that with the latest adaptation the reviews are giving better rating  </a:t>
            </a:r>
          </a:p>
          <a:p>
            <a:pPr algn="just">
              <a:lnSpc>
                <a:spcPct val="170000"/>
              </a:lnSpc>
              <a:buFont typeface="Wingdings" panose="05000000000000000000" pitchFamily="2" charset="2"/>
              <a:buChar char="§"/>
            </a:pPr>
            <a:r>
              <a:rPr lang="en-IN" sz="6400" dirty="0">
                <a:latin typeface="Times New Roman" panose="02020603050405020304" pitchFamily="18" charset="0"/>
                <a:cs typeface="Times New Roman" panose="02020603050405020304" pitchFamily="18" charset="0"/>
              </a:rPr>
              <a:t>Most of the object on sentiment subjectivity lies high in the range 0.4 to 0.7 .it means people give review after some experience. </a:t>
            </a:r>
          </a:p>
          <a:p>
            <a:pPr algn="just">
              <a:lnSpc>
                <a:spcPct val="170000"/>
              </a:lnSpc>
              <a:buFont typeface="Wingdings" panose="05000000000000000000" pitchFamily="2" charset="2"/>
              <a:buChar char="§"/>
            </a:pPr>
            <a:r>
              <a:rPr lang="en-US" sz="6400" dirty="0">
                <a:solidFill>
                  <a:srgbClr val="000000"/>
                </a:solidFill>
                <a:latin typeface="Times New Roman" panose="02020603050405020304" pitchFamily="18" charset="0"/>
                <a:cs typeface="Times New Roman" panose="02020603050405020304" pitchFamily="18" charset="0"/>
              </a:rPr>
              <a:t>M</a:t>
            </a:r>
            <a:r>
              <a:rPr lang="en-US" sz="6400" b="0" dirty="0">
                <a:solidFill>
                  <a:srgbClr val="000000"/>
                </a:solidFill>
                <a:effectLst/>
                <a:latin typeface="Times New Roman" panose="02020603050405020304" pitchFamily="18" charset="0"/>
                <a:cs typeface="Times New Roman" panose="02020603050405020304" pitchFamily="18" charset="0"/>
              </a:rPr>
              <a:t>ost of the sentiments reviews given by the user are positive with 64.65%</a:t>
            </a:r>
          </a:p>
          <a:p>
            <a:pPr algn="just">
              <a:lnSpc>
                <a:spcPct val="170000"/>
              </a:lnSpc>
              <a:buFont typeface="Wingdings" panose="05000000000000000000" pitchFamily="2" charset="2"/>
              <a:buChar char="§"/>
            </a:pPr>
            <a:r>
              <a:rPr lang="en-US" sz="6400" dirty="0">
                <a:solidFill>
                  <a:srgbClr val="000000"/>
                </a:solidFill>
                <a:latin typeface="Times New Roman" panose="02020603050405020304" pitchFamily="18" charset="0"/>
                <a:cs typeface="Times New Roman" panose="02020603050405020304" pitchFamily="18" charset="0"/>
              </a:rPr>
              <a:t>B</a:t>
            </a:r>
            <a:r>
              <a:rPr lang="en-US" sz="6400" b="0" dirty="0">
                <a:solidFill>
                  <a:srgbClr val="000000"/>
                </a:solidFill>
                <a:effectLst/>
                <a:latin typeface="Times New Roman" panose="02020603050405020304" pitchFamily="18" charset="0"/>
                <a:cs typeface="Times New Roman" panose="02020603050405020304" pitchFamily="18" charset="0"/>
              </a:rPr>
              <a:t>ut also there is a negative sentiment percentage </a:t>
            </a:r>
            <a:r>
              <a:rPr lang="en-US" sz="6400" dirty="0">
                <a:solidFill>
                  <a:srgbClr val="000000"/>
                </a:solidFill>
                <a:latin typeface="Times New Roman" panose="02020603050405020304" pitchFamily="18" charset="0"/>
                <a:cs typeface="Times New Roman" panose="02020603050405020304" pitchFamily="18" charset="0"/>
              </a:rPr>
              <a:t>of</a:t>
            </a:r>
            <a:r>
              <a:rPr lang="en-US" sz="6400" b="0" dirty="0">
                <a:solidFill>
                  <a:srgbClr val="000000"/>
                </a:solidFill>
                <a:effectLst/>
                <a:latin typeface="Times New Roman" panose="02020603050405020304" pitchFamily="18" charset="0"/>
                <a:cs typeface="Times New Roman" panose="02020603050405020304" pitchFamily="18" charset="0"/>
              </a:rPr>
              <a:t>23.18%.This means app developers needs to convert more negative sentiments to neutral or positive sentiments with their hard work.</a:t>
            </a:r>
          </a:p>
          <a:p>
            <a:pPr algn="just">
              <a:lnSpc>
                <a:spcPct val="170000"/>
              </a:lnSpc>
              <a:buFont typeface="Wingdings" panose="05000000000000000000" pitchFamily="2" charset="2"/>
              <a:buChar char="§"/>
            </a:pPr>
            <a:r>
              <a:rPr lang="en-US" sz="6400" b="0" i="0" dirty="0">
                <a:solidFill>
                  <a:srgbClr val="212121"/>
                </a:solidFill>
                <a:effectLst/>
                <a:latin typeface="Times New Roman" panose="02020603050405020304" pitchFamily="18" charset="0"/>
                <a:cs typeface="Times New Roman" panose="02020603050405020304" pitchFamily="18" charset="0"/>
              </a:rPr>
              <a:t>It can be concluded that the number of free applications installed by the user are high when compared with the paid ones.</a:t>
            </a:r>
          </a:p>
          <a:p>
            <a:pPr algn="just">
              <a:lnSpc>
                <a:spcPct val="170000"/>
              </a:lnSpc>
              <a:buFont typeface="Wingdings" panose="05000000000000000000" pitchFamily="2" charset="2"/>
              <a:buChar char="§"/>
            </a:pPr>
            <a:r>
              <a:rPr lang="en-US" sz="6400" b="0" i="0" dirty="0">
                <a:solidFill>
                  <a:srgbClr val="212121"/>
                </a:solidFill>
                <a:effectLst/>
                <a:latin typeface="Times New Roman" panose="02020603050405020304" pitchFamily="18" charset="0"/>
                <a:cs typeface="Times New Roman" panose="02020603050405020304" pitchFamily="18" charset="0"/>
              </a:rPr>
              <a:t>it can be concluded that Maximum installed apps comes under Communication, Tools and Productivity Genres.</a:t>
            </a:r>
            <a:endParaRPr lang="en-IN" sz="6400" dirty="0">
              <a:latin typeface="Times New Roman" panose="02020603050405020304" pitchFamily="18" charset="0"/>
              <a:cs typeface="Times New Roman" panose="02020603050405020304" pitchFamily="18" charset="0"/>
            </a:endParaRPr>
          </a:p>
          <a:p>
            <a:endParaRPr lang="en-US"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t> </a:t>
            </a:r>
          </a:p>
        </p:txBody>
      </p:sp>
    </p:spTree>
    <p:extLst>
      <p:ext uri="{BB962C8B-B14F-4D97-AF65-F5344CB8AC3E}">
        <p14:creationId xmlns:p14="http://schemas.microsoft.com/office/powerpoint/2010/main" val="183746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4F7B-3110-8BCE-DD5A-534C032CE9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3EDBB8B-7A4A-F904-B94B-45181A13EFB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Description of data</a:t>
            </a:r>
          </a:p>
          <a:p>
            <a:r>
              <a:rPr lang="en-IN" dirty="0">
                <a:latin typeface="Times New Roman" panose="02020603050405020304" pitchFamily="18" charset="0"/>
                <a:cs typeface="Times New Roman" panose="02020603050405020304" pitchFamily="18" charset="0"/>
              </a:rPr>
              <a:t>Cleaning the data</a:t>
            </a:r>
          </a:p>
          <a:p>
            <a:r>
              <a:rPr lang="en-IN" dirty="0">
                <a:latin typeface="Times New Roman" panose="02020603050405020304" pitchFamily="18" charset="0"/>
                <a:cs typeface="Times New Roman" panose="02020603050405020304" pitchFamily="18" charset="0"/>
              </a:rPr>
              <a:t>Data analysis and visualizations</a:t>
            </a:r>
          </a:p>
          <a:p>
            <a:r>
              <a:rPr lang="en-IN"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14425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C54E-ECEA-007A-8E86-A5B846B5B7EE}"/>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9A5510C9-D2C0-C9AC-309A-0AE13C69CDB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can also found that peoples sentiment are more towards paid app and most of their sentiments are positive towards play store app. It concludes that they are happy with play store apps and 5thay except much from paid apps </a:t>
            </a:r>
          </a:p>
          <a:p>
            <a:r>
              <a:rPr lang="en-IN" dirty="0">
                <a:latin typeface="Times New Roman" panose="02020603050405020304" pitchFamily="18" charset="0"/>
                <a:cs typeface="Times New Roman" panose="02020603050405020304" pitchFamily="18" charset="0"/>
              </a:rPr>
              <a:t>Google play store apps has more free apps than paid apps  and family category apps are always free. It conclude that people are not willing to pay for entertainment, education apps but for health and medical purpures people are ready to pay.</a:t>
            </a:r>
          </a:p>
        </p:txBody>
      </p:sp>
    </p:spTree>
    <p:extLst>
      <p:ext uri="{BB962C8B-B14F-4D97-AF65-F5344CB8AC3E}">
        <p14:creationId xmlns:p14="http://schemas.microsoft.com/office/powerpoint/2010/main" val="126863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Thank You Message – NADC">
            <a:extLst>
              <a:ext uri="{FF2B5EF4-FFF2-40B4-BE49-F238E27FC236}">
                <a16:creationId xmlns:a16="http://schemas.microsoft.com/office/drawing/2014/main" id="{E4535564-D14D-3B61-A378-DF94B9E849B3}"/>
              </a:ext>
            </a:extLst>
          </p:cNvPr>
          <p:cNvPicPr>
            <a:picLocks noGrp="1" noChangeAspect="1" noChangeArrowheads="1"/>
          </p:cNvPicPr>
          <p:nvPr>
            <p:ph idx="1"/>
          </p:nvPr>
        </p:nvPicPr>
        <p:blipFill>
          <a:blip r:embed="rId2"/>
          <a:srcRect/>
          <a:stretch>
            <a:fillRect/>
          </a:stretch>
        </p:blipFill>
        <p:spPr bwMode="auto">
          <a:xfrm>
            <a:off x="724930" y="963827"/>
            <a:ext cx="10544431" cy="5305168"/>
          </a:xfrm>
          <a:prstGeom prst="rect">
            <a:avLst/>
          </a:prstGeom>
          <a:noFill/>
        </p:spPr>
      </p:pic>
    </p:spTree>
    <p:extLst>
      <p:ext uri="{BB962C8B-B14F-4D97-AF65-F5344CB8AC3E}">
        <p14:creationId xmlns:p14="http://schemas.microsoft.com/office/powerpoint/2010/main" val="101889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9CD-7A69-4CF1-1760-91B07DA97F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6BB276-5B9B-DDA6-FE9C-F77F5C9349F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Google paly was launched on march 6,2012, bringing together android marking a shift in googles digital distribution strategy</a:t>
            </a:r>
          </a:p>
          <a:p>
            <a:r>
              <a:rPr lang="en-IN" dirty="0">
                <a:latin typeface="Times New Roman" panose="02020603050405020304" pitchFamily="18" charset="0"/>
                <a:cs typeface="Times New Roman" panose="02020603050405020304" pitchFamily="18" charset="0"/>
              </a:rPr>
              <a:t>There are more than 5 million apps found on google play store.</a:t>
            </a:r>
          </a:p>
          <a:p>
            <a:r>
              <a:rPr lang="en-IN" dirty="0">
                <a:latin typeface="Times New Roman" panose="02020603050405020304" pitchFamily="18" charset="0"/>
                <a:cs typeface="Times New Roman" panose="02020603050405020304" pitchFamily="18" charset="0"/>
              </a:rPr>
              <a:t>Android is the most popular operating system in the world, with over 3 billion active users spanning over 190 countries.</a:t>
            </a:r>
          </a:p>
          <a:p>
            <a:r>
              <a:rPr lang="en-IN" dirty="0">
                <a:latin typeface="Times New Roman" panose="02020603050405020304" pitchFamily="18" charset="0"/>
                <a:cs typeface="Times New Roman" panose="02020603050405020304" pitchFamily="18" charset="0"/>
              </a:rPr>
              <a:t>Lots of designs and developers work on it to make an app successful on the play store</a:t>
            </a:r>
          </a:p>
        </p:txBody>
      </p:sp>
    </p:spTree>
    <p:extLst>
      <p:ext uri="{BB962C8B-B14F-4D97-AF65-F5344CB8AC3E}">
        <p14:creationId xmlns:p14="http://schemas.microsoft.com/office/powerpoint/2010/main" val="386277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7B07-9B71-F239-95ED-EBD3BF86DC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br>
              <a:rPr lang="en-IN" dirty="0"/>
            </a:br>
            <a:endParaRPr lang="en-IN" dirty="0"/>
          </a:p>
        </p:txBody>
      </p:sp>
      <p:sp>
        <p:nvSpPr>
          <p:cNvPr id="3" name="Content Placeholder 2">
            <a:extLst>
              <a:ext uri="{FF2B5EF4-FFF2-40B4-BE49-F238E27FC236}">
                <a16:creationId xmlns:a16="http://schemas.microsoft.com/office/drawing/2014/main" id="{A37B5F16-689E-E0A7-7535-EDD3414EBD7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understand consumer behaviour and demand, how they are reacts to different categories of genre of google play store apps</a:t>
            </a:r>
          </a:p>
          <a:p>
            <a:r>
              <a:rPr lang="en-IN" dirty="0">
                <a:latin typeface="Times New Roman" panose="02020603050405020304" pitchFamily="18" charset="0"/>
                <a:cs typeface="Times New Roman" panose="02020603050405020304" pitchFamily="18" charset="0"/>
              </a:rPr>
              <a:t>Find the most  popular and trending apps in recent times </a:t>
            </a:r>
          </a:p>
          <a:p>
            <a:r>
              <a:rPr lang="en-IN" dirty="0">
                <a:latin typeface="Times New Roman" panose="02020603050405020304" pitchFamily="18" charset="0"/>
                <a:cs typeface="Times New Roman" panose="02020603050405020304" pitchFamily="18" charset="0"/>
              </a:rPr>
              <a:t>Find how small changes or update impacts on app performance </a:t>
            </a:r>
          </a:p>
          <a:p>
            <a:r>
              <a:rPr lang="en-IN" dirty="0">
                <a:latin typeface="Times New Roman" panose="02020603050405020304" pitchFamily="18" charset="0"/>
                <a:cs typeface="Times New Roman" panose="02020603050405020304" pitchFamily="18" charset="0"/>
              </a:rPr>
              <a:t>Analyse the reviews, rating sentiments of people towards various apps in play store</a:t>
            </a:r>
          </a:p>
          <a:p>
            <a:r>
              <a:rPr lang="en-IN" dirty="0">
                <a:latin typeface="Times New Roman" panose="02020603050405020304" pitchFamily="18" charset="0"/>
                <a:cs typeface="Times New Roman" panose="02020603050405020304" pitchFamily="18" charset="0"/>
              </a:rPr>
              <a:t>Above all, help developers or clients to recognize the gap, make the app better and meet customer expectations </a:t>
            </a:r>
          </a:p>
          <a:p>
            <a:endParaRPr lang="en-IN" dirty="0"/>
          </a:p>
        </p:txBody>
      </p:sp>
    </p:spTree>
    <p:extLst>
      <p:ext uri="{BB962C8B-B14F-4D97-AF65-F5344CB8AC3E}">
        <p14:creationId xmlns:p14="http://schemas.microsoft.com/office/powerpoint/2010/main" val="25528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95F1-09C3-D698-53BD-7F5575D80EAB}"/>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Problem statement</a:t>
            </a:r>
            <a:br>
              <a:rPr lang="en-IN" dirty="0"/>
            </a:br>
            <a:endParaRPr lang="en-IN" dirty="0"/>
          </a:p>
        </p:txBody>
      </p:sp>
      <p:sp>
        <p:nvSpPr>
          <p:cNvPr id="3" name="Content Placeholder 2">
            <a:extLst>
              <a:ext uri="{FF2B5EF4-FFF2-40B4-BE49-F238E27FC236}">
                <a16:creationId xmlns:a16="http://schemas.microsoft.com/office/drawing/2014/main" id="{217691F3-E802-6975-08A9-4393A4102A29}"/>
              </a:ext>
            </a:extLst>
          </p:cNvPr>
          <p:cNvSpPr>
            <a:spLocks noGrp="1"/>
          </p:cNvSpPr>
          <p:nvPr>
            <p:ph idx="1"/>
          </p:nvPr>
        </p:nvSpPr>
        <p:spPr/>
        <p:txBody>
          <a:bodyPr>
            <a:normAutofit fontScale="92500" lnSpcReduction="10000"/>
          </a:bodyPr>
          <a:lstStyle/>
          <a:p>
            <a:r>
              <a:rPr lang="en-US" i="0" dirty="0">
                <a:effectLst/>
                <a:latin typeface="Times New Roman" panose="02020603050405020304" pitchFamily="18" charset="0"/>
                <a:cs typeface="Times New Roman" panose="02020603050405020304" pitchFamily="18" charset="0"/>
              </a:rPr>
              <a:t> Installs per Category Pricing vs Category Number of Reviews per Category</a:t>
            </a:r>
          </a:p>
          <a:p>
            <a:r>
              <a:rPr lang="en-US" i="0" dirty="0">
                <a:effectLst/>
                <a:latin typeface="Times New Roman" panose="02020603050405020304" pitchFamily="18" charset="0"/>
                <a:cs typeface="Times New Roman" panose="02020603050405020304" pitchFamily="18" charset="0"/>
              </a:rPr>
              <a:t>What are the top 20 apps present in the google play store as per their Genres?</a:t>
            </a:r>
          </a:p>
          <a:p>
            <a:r>
              <a:rPr lang="en-US" i="0" dirty="0">
                <a:effectLst/>
                <a:latin typeface="Times New Roman" panose="02020603050405020304" pitchFamily="18" charset="0"/>
                <a:cs typeface="Times New Roman" panose="02020603050405020304" pitchFamily="18" charset="0"/>
              </a:rPr>
              <a:t>Which are the Genres that are getting installed the most in top 20 Genres?</a:t>
            </a:r>
          </a:p>
          <a:p>
            <a:r>
              <a:rPr lang="en-US" i="0" dirty="0">
                <a:effectLst/>
                <a:latin typeface="Times New Roman" panose="02020603050405020304" pitchFamily="18" charset="0"/>
                <a:cs typeface="Times New Roman" panose="02020603050405020304" pitchFamily="18" charset="0"/>
              </a:rPr>
              <a:t>What are the count of applications in each category differentiated by their type?</a:t>
            </a:r>
          </a:p>
          <a:p>
            <a:r>
              <a:rPr lang="en-US" i="0" dirty="0">
                <a:effectLst/>
                <a:latin typeface="Times New Roman" panose="02020603050405020304" pitchFamily="18" charset="0"/>
                <a:cs typeface="Times New Roman" panose="02020603050405020304" pitchFamily="18" charset="0"/>
              </a:rPr>
              <a:t>How many apps were installed according to its type?</a:t>
            </a:r>
          </a:p>
          <a:p>
            <a:r>
              <a:rPr lang="en-US" i="0" dirty="0">
                <a:effectLst/>
                <a:latin typeface="Times New Roman" panose="02020603050405020304" pitchFamily="18" charset="0"/>
                <a:cs typeface="Times New Roman" panose="02020603050405020304" pitchFamily="18" charset="0"/>
              </a:rPr>
              <a:t>Distribution of sentiment  subjectivity </a:t>
            </a:r>
          </a:p>
          <a:p>
            <a:r>
              <a:rPr lang="en-IN" dirty="0">
                <a:latin typeface="Times New Roman" panose="02020603050405020304" pitchFamily="18" charset="0"/>
                <a:cs typeface="Times New Roman" panose="02020603050405020304" pitchFamily="18" charset="0"/>
              </a:rPr>
              <a:t>Overall percentage of review sentiment</a:t>
            </a:r>
          </a:p>
          <a:p>
            <a:r>
              <a:rPr lang="en-US" i="0" dirty="0">
                <a:solidFill>
                  <a:srgbClr val="212121"/>
                </a:solidFill>
                <a:effectLst/>
                <a:latin typeface="Times New Roman" panose="02020603050405020304" pitchFamily="18" charset="0"/>
                <a:cs typeface="Times New Roman" panose="02020603050405020304" pitchFamily="18" charset="0"/>
              </a:rPr>
              <a:t>What is the most dominant category</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013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42B1-36BE-6E2C-401B-6BC5831CD7E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Description of data</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972447-0857-5FFD-1684-80437E1175A0}"/>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There are two types of data sets : play store data and user data</a:t>
            </a:r>
          </a:p>
          <a:p>
            <a:pPr marL="0" indent="0">
              <a:buNone/>
            </a:pPr>
            <a:r>
              <a:rPr lang="en-IN" dirty="0">
                <a:latin typeface="Times New Roman" panose="02020603050405020304" pitchFamily="18" charset="0"/>
                <a:cs typeface="Times New Roman" panose="02020603050405020304" pitchFamily="18" charset="0"/>
              </a:rPr>
              <a:t>   play store data:</a:t>
            </a:r>
          </a:p>
          <a:p>
            <a:r>
              <a:rPr lang="en-IN" dirty="0">
                <a:latin typeface="Times New Roman" panose="02020603050405020304" pitchFamily="18" charset="0"/>
                <a:cs typeface="Times New Roman" panose="02020603050405020304" pitchFamily="18" charset="0"/>
              </a:rPr>
              <a:t>App – name of the application</a:t>
            </a:r>
          </a:p>
          <a:p>
            <a:r>
              <a:rPr lang="en-IN" dirty="0">
                <a:latin typeface="Times New Roman" panose="02020603050405020304" pitchFamily="18" charset="0"/>
                <a:cs typeface="Times New Roman" panose="02020603050405020304" pitchFamily="18" charset="0"/>
              </a:rPr>
              <a:t>Category- category of the application </a:t>
            </a:r>
          </a:p>
          <a:p>
            <a:r>
              <a:rPr lang="en-IN" dirty="0">
                <a:latin typeface="Times New Roman" panose="02020603050405020304" pitchFamily="18" charset="0"/>
                <a:cs typeface="Times New Roman" panose="02020603050405020304" pitchFamily="18" charset="0"/>
              </a:rPr>
              <a:t>Rating – rating given to the application </a:t>
            </a:r>
          </a:p>
          <a:p>
            <a:r>
              <a:rPr lang="en-IN" dirty="0">
                <a:latin typeface="Times New Roman" panose="02020603050405020304" pitchFamily="18" charset="0"/>
                <a:cs typeface="Times New Roman" panose="02020603050405020304" pitchFamily="18" charset="0"/>
              </a:rPr>
              <a:t>Reviews – no of reviews given to the application </a:t>
            </a:r>
          </a:p>
          <a:p>
            <a:r>
              <a:rPr lang="en-IN" dirty="0">
                <a:latin typeface="Times New Roman" panose="02020603050405020304" pitchFamily="18" charset="0"/>
                <a:cs typeface="Times New Roman" panose="02020603050405020304" pitchFamily="18" charset="0"/>
              </a:rPr>
              <a:t>Size – size of the application </a:t>
            </a:r>
          </a:p>
          <a:p>
            <a:r>
              <a:rPr lang="en-IN" dirty="0">
                <a:latin typeface="Times New Roman" panose="02020603050405020304" pitchFamily="18" charset="0"/>
                <a:cs typeface="Times New Roman" panose="02020603050405020304" pitchFamily="18" charset="0"/>
              </a:rPr>
              <a:t>Install – no of downloads of the application </a:t>
            </a:r>
          </a:p>
          <a:p>
            <a:r>
              <a:rPr lang="en-IN" dirty="0">
                <a:latin typeface="Times New Roman" panose="02020603050405020304" pitchFamily="18" charset="0"/>
                <a:cs typeface="Times New Roman" panose="02020603050405020304" pitchFamily="18" charset="0"/>
              </a:rPr>
              <a:t>Type – free or paid </a:t>
            </a:r>
          </a:p>
          <a:p>
            <a:r>
              <a:rPr lang="en-IN" dirty="0">
                <a:latin typeface="Times New Roman" panose="02020603050405020304" pitchFamily="18" charset="0"/>
                <a:cs typeface="Times New Roman" panose="02020603050405020304" pitchFamily="18" charset="0"/>
              </a:rPr>
              <a:t>Price – price of the application if it is paid </a:t>
            </a:r>
          </a:p>
          <a:p>
            <a:pPr marL="0" indent="0">
              <a:buNone/>
            </a:pPr>
            <a:endParaRPr lang="en-IN" dirty="0"/>
          </a:p>
        </p:txBody>
      </p:sp>
    </p:spTree>
    <p:extLst>
      <p:ext uri="{BB962C8B-B14F-4D97-AF65-F5344CB8AC3E}">
        <p14:creationId xmlns:p14="http://schemas.microsoft.com/office/powerpoint/2010/main" val="278241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7D9E-A083-6C0B-E9B8-E8192EED30FD}"/>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928E8A80-66BD-AACB-172F-C853C40F15B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Content rating – it is age appropriate or not </a:t>
            </a:r>
          </a:p>
          <a:p>
            <a:r>
              <a:rPr lang="en-IN" dirty="0">
                <a:latin typeface="Times New Roman" panose="02020603050405020304" pitchFamily="18" charset="0"/>
                <a:cs typeface="Times New Roman" panose="02020603050405020304" pitchFamily="18" charset="0"/>
              </a:rPr>
              <a:t>Genres – type of genres the application belongs to </a:t>
            </a:r>
          </a:p>
          <a:p>
            <a:r>
              <a:rPr lang="en-IN" dirty="0">
                <a:latin typeface="Times New Roman" panose="02020603050405020304" pitchFamily="18" charset="0"/>
                <a:cs typeface="Times New Roman" panose="02020603050405020304" pitchFamily="18" charset="0"/>
              </a:rPr>
              <a:t>Last updated – when the last time the application is updated </a:t>
            </a:r>
          </a:p>
          <a:p>
            <a:r>
              <a:rPr lang="en-IN" dirty="0">
                <a:latin typeface="Times New Roman" panose="02020603050405020304" pitchFamily="18" charset="0"/>
                <a:cs typeface="Times New Roman" panose="02020603050405020304" pitchFamily="18" charset="0"/>
              </a:rPr>
              <a:t>Current ver – current ver of the application </a:t>
            </a:r>
          </a:p>
          <a:p>
            <a:r>
              <a:rPr lang="en-IN" dirty="0">
                <a:latin typeface="Times New Roman" panose="02020603050405020304" pitchFamily="18" charset="0"/>
                <a:cs typeface="Times New Roman" panose="02020603050405020304" pitchFamily="18" charset="0"/>
              </a:rPr>
              <a:t>Android ver – minimum android ver required to run the application </a:t>
            </a:r>
          </a:p>
        </p:txBody>
      </p:sp>
    </p:spTree>
    <p:extLst>
      <p:ext uri="{BB962C8B-B14F-4D97-AF65-F5344CB8AC3E}">
        <p14:creationId xmlns:p14="http://schemas.microsoft.com/office/powerpoint/2010/main" val="38934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88E9-6408-37AD-3565-12E92E11AEA7}"/>
              </a:ext>
            </a:extLst>
          </p:cNvPr>
          <p:cNvSpPr>
            <a:spLocks noGrp="1"/>
          </p:cNvSpPr>
          <p:nvPr>
            <p:ph type="title"/>
          </p:nvPr>
        </p:nvSpPr>
        <p:spPr/>
        <p:txBody>
          <a:bodyPr/>
          <a:lstStyle/>
          <a:p>
            <a:r>
              <a:rPr lang="en-IN" dirty="0"/>
              <a:t>2. </a:t>
            </a:r>
            <a:r>
              <a:rPr lang="en-IN" dirty="0">
                <a:latin typeface="Times New Roman" panose="02020603050405020304" pitchFamily="18" charset="0"/>
                <a:cs typeface="Times New Roman" panose="02020603050405020304" pitchFamily="18" charset="0"/>
              </a:rPr>
              <a:t>User reviews data:</a:t>
            </a:r>
            <a:br>
              <a:rPr lang="en-IN" dirty="0"/>
            </a:br>
            <a:endParaRPr lang="en-IN" dirty="0"/>
          </a:p>
        </p:txBody>
      </p:sp>
      <p:sp>
        <p:nvSpPr>
          <p:cNvPr id="3" name="Content Placeholder 2">
            <a:extLst>
              <a:ext uri="{FF2B5EF4-FFF2-40B4-BE49-F238E27FC236}">
                <a16:creationId xmlns:a16="http://schemas.microsoft.com/office/drawing/2014/main" id="{71070808-6E48-EECB-E5B1-42B8753A672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App- an app name </a:t>
            </a:r>
          </a:p>
          <a:p>
            <a:r>
              <a:rPr lang="en-IN" dirty="0">
                <a:latin typeface="Times New Roman" panose="02020603050405020304" pitchFamily="18" charset="0"/>
                <a:cs typeface="Times New Roman" panose="02020603050405020304" pitchFamily="18" charset="0"/>
              </a:rPr>
              <a:t>Translated reviews – reviews being given by consumers</a:t>
            </a:r>
          </a:p>
          <a:p>
            <a:r>
              <a:rPr lang="en-IN" dirty="0">
                <a:latin typeface="Times New Roman" panose="02020603050405020304" pitchFamily="18" charset="0"/>
                <a:cs typeface="Times New Roman" panose="02020603050405020304" pitchFamily="18" charset="0"/>
              </a:rPr>
              <a:t>Sentiment – sentiment given to app by users </a:t>
            </a:r>
          </a:p>
          <a:p>
            <a:r>
              <a:rPr lang="en-IN" dirty="0">
                <a:latin typeface="Times New Roman" panose="02020603050405020304" pitchFamily="18" charset="0"/>
                <a:cs typeface="Times New Roman" panose="02020603050405020304" pitchFamily="18" charset="0"/>
              </a:rPr>
              <a:t>Sentiment polarity – polarity of sentiments measures how negative or positive the context is. </a:t>
            </a:r>
          </a:p>
          <a:p>
            <a:r>
              <a:rPr lang="en-IN" dirty="0">
                <a:latin typeface="Times New Roman" panose="02020603050405020304" pitchFamily="18" charset="0"/>
                <a:cs typeface="Times New Roman" panose="02020603050405020304" pitchFamily="18" charset="0"/>
              </a:rPr>
              <a:t>Sentiment subjectivity –the subjectivity of sentiment is how likely that sentiment is to be based on data or factual information, versus personal opinion or public notions </a:t>
            </a:r>
          </a:p>
          <a:p>
            <a:endParaRPr lang="en-IN" dirty="0"/>
          </a:p>
        </p:txBody>
      </p:sp>
    </p:spTree>
    <p:extLst>
      <p:ext uri="{BB962C8B-B14F-4D97-AF65-F5344CB8AC3E}">
        <p14:creationId xmlns:p14="http://schemas.microsoft.com/office/powerpoint/2010/main" val="417723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117B-2FB7-156E-AD4A-8F69280B08A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Cleaning the data</a:t>
            </a:r>
            <a:br>
              <a:rPr lang="en-IN" dirty="0"/>
            </a:br>
            <a:endParaRPr lang="en-IN" dirty="0"/>
          </a:p>
        </p:txBody>
      </p:sp>
      <p:sp>
        <p:nvSpPr>
          <p:cNvPr id="3" name="Content Placeholder 2">
            <a:extLst>
              <a:ext uri="{FF2B5EF4-FFF2-40B4-BE49-F238E27FC236}">
                <a16:creationId xmlns:a16="http://schemas.microsoft.com/office/drawing/2014/main" id="{85D8ABE4-5791-7E7A-FB8E-8AF121FD3B18}"/>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Data cleaning not just means removing the incorrect data or erroneous data. Many times we get the data which has all kinds of values some of them will cause problem during the analysis of the data and make our predictions incorrect. So we have to make sure our data has no erroneous values </a:t>
            </a:r>
          </a:p>
          <a:p>
            <a:pPr marL="0" indent="0">
              <a:buNone/>
            </a:pPr>
            <a:r>
              <a:rPr lang="en-IN" dirty="0">
                <a:latin typeface="Times New Roman" panose="02020603050405020304" pitchFamily="18" charset="0"/>
                <a:cs typeface="Times New Roman" panose="02020603050405020304" pitchFamily="18" charset="0"/>
              </a:rPr>
              <a:t> data cleaning step:</a:t>
            </a:r>
          </a:p>
          <a:p>
            <a:r>
              <a:rPr lang="en-IN" dirty="0">
                <a:latin typeface="Times New Roman" panose="02020603050405020304" pitchFamily="18" charset="0"/>
                <a:cs typeface="Times New Roman" panose="02020603050405020304" pitchFamily="18" charset="0"/>
              </a:rPr>
              <a:t>Removing unwanted values</a:t>
            </a:r>
          </a:p>
          <a:p>
            <a:r>
              <a:rPr lang="en-IN" dirty="0">
                <a:latin typeface="Times New Roman" panose="02020603050405020304" pitchFamily="18" charset="0"/>
                <a:cs typeface="Times New Roman" panose="02020603050405020304" pitchFamily="18" charset="0"/>
              </a:rPr>
              <a:t>Handling missing values </a:t>
            </a:r>
          </a:p>
          <a:p>
            <a:r>
              <a:rPr lang="en-IN" dirty="0">
                <a:latin typeface="Times New Roman" panose="02020603050405020304" pitchFamily="18" charset="0"/>
                <a:cs typeface="Times New Roman" panose="02020603050405020304" pitchFamily="18" charset="0"/>
              </a:rPr>
              <a:t>Handling structural errors</a:t>
            </a:r>
          </a:p>
          <a:p>
            <a:r>
              <a:rPr lang="en-IN" dirty="0">
                <a:latin typeface="Times New Roman" panose="02020603050405020304" pitchFamily="18" charset="0"/>
                <a:cs typeface="Times New Roman" panose="02020603050405020304" pitchFamily="18" charset="0"/>
              </a:rPr>
              <a:t>Filtering unwanted outliers </a:t>
            </a:r>
          </a:p>
          <a:p>
            <a:r>
              <a:rPr lang="en-IN" dirty="0">
                <a:latin typeface="Times New Roman" panose="02020603050405020304" pitchFamily="18" charset="0"/>
                <a:cs typeface="Times New Roman" panose="02020603050405020304" pitchFamily="18" charset="0"/>
              </a:rPr>
              <a:t>Replacing missing values  </a:t>
            </a:r>
          </a:p>
          <a:p>
            <a:pPr marL="0" indent="0">
              <a:buNone/>
            </a:pPr>
            <a:endParaRPr lang="en-IN" dirty="0"/>
          </a:p>
        </p:txBody>
      </p:sp>
    </p:spTree>
    <p:extLst>
      <p:ext uri="{BB962C8B-B14F-4D97-AF65-F5344CB8AC3E}">
        <p14:creationId xmlns:p14="http://schemas.microsoft.com/office/powerpoint/2010/main" val="161699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1306</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Roboto</vt:lpstr>
      <vt:lpstr>Times New Roman</vt:lpstr>
      <vt:lpstr>var(--jp-content-font-family)</vt:lpstr>
      <vt:lpstr>Wingdings</vt:lpstr>
      <vt:lpstr>Office Theme</vt:lpstr>
      <vt:lpstr>Capstone Project -1  Play Store App Review Analysis</vt:lpstr>
      <vt:lpstr>Contents</vt:lpstr>
      <vt:lpstr>Introduction</vt:lpstr>
      <vt:lpstr>Objectives </vt:lpstr>
      <vt:lpstr>            Problem statement </vt:lpstr>
      <vt:lpstr>Description of data </vt:lpstr>
      <vt:lpstr>Cont……</vt:lpstr>
      <vt:lpstr>2. User reviews data: </vt:lpstr>
      <vt:lpstr>Cleaning the data </vt:lpstr>
      <vt:lpstr>Data analysis and visualizations </vt:lpstr>
      <vt:lpstr>Number of Installs per Category  </vt:lpstr>
      <vt:lpstr>2.What are the top 20 apps present in the google play store as per their Genres? </vt:lpstr>
      <vt:lpstr> 3.Which are the Genres that are getting installed the most in top 20 Genres?  </vt:lpstr>
      <vt:lpstr>4. What are the count of applications in each category differentiated by their type? </vt:lpstr>
      <vt:lpstr>5. How many apps were installed according to its type? </vt:lpstr>
      <vt:lpstr>6.Distrubution of sentiment  subjectivity  </vt:lpstr>
      <vt:lpstr>7.Overall percentage of review sentiment</vt:lpstr>
      <vt:lpstr>8. What is the most dominant category</vt:lpstr>
      <vt:lpstr>conclusion </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play store App Reviwe Analysis</dc:title>
  <dc:creator>pooja hoolageri</dc:creator>
  <cp:lastModifiedBy>pooja hoolageri</cp:lastModifiedBy>
  <cp:revision>19</cp:revision>
  <dcterms:created xsi:type="dcterms:W3CDTF">2022-10-06T07:10:44Z</dcterms:created>
  <dcterms:modified xsi:type="dcterms:W3CDTF">2022-10-07T05:32:46Z</dcterms:modified>
</cp:coreProperties>
</file>