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92" r:id="rId2"/>
    <p:sldId id="291" r:id="rId3"/>
    <p:sldId id="316" r:id="rId4"/>
    <p:sldId id="317" r:id="rId5"/>
    <p:sldId id="367" r:id="rId6"/>
    <p:sldId id="336" r:id="rId7"/>
    <p:sldId id="337" r:id="rId8"/>
    <p:sldId id="340" r:id="rId9"/>
    <p:sldId id="341" r:id="rId10"/>
    <p:sldId id="344" r:id="rId11"/>
    <p:sldId id="345" r:id="rId12"/>
    <p:sldId id="343" r:id="rId13"/>
    <p:sldId id="319" r:id="rId14"/>
    <p:sldId id="346" r:id="rId15"/>
    <p:sldId id="347" r:id="rId16"/>
    <p:sldId id="350" r:id="rId17"/>
    <p:sldId id="352" r:id="rId18"/>
    <p:sldId id="353" r:id="rId19"/>
    <p:sldId id="354" r:id="rId20"/>
    <p:sldId id="356" r:id="rId21"/>
    <p:sldId id="355" r:id="rId22"/>
    <p:sldId id="357" r:id="rId23"/>
    <p:sldId id="329" r:id="rId24"/>
    <p:sldId id="330" r:id="rId25"/>
    <p:sldId id="331" r:id="rId26"/>
    <p:sldId id="324" r:id="rId27"/>
    <p:sldId id="359" r:id="rId28"/>
    <p:sldId id="358" r:id="rId29"/>
    <p:sldId id="360" r:id="rId30"/>
    <p:sldId id="361" r:id="rId31"/>
    <p:sldId id="362" r:id="rId32"/>
    <p:sldId id="363" r:id="rId33"/>
    <p:sldId id="364" r:id="rId34"/>
    <p:sldId id="335" r:id="rId35"/>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2512E-9E30-4FFD-8CAA-435E63F47BB1}" v="224" dt="2022-11-11T15:16:26.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9"/>
  </p:normalViewPr>
  <p:slideViewPr>
    <p:cSldViewPr>
      <p:cViewPr varScale="1">
        <p:scale>
          <a:sx n="71" d="100"/>
          <a:sy n="71" d="100"/>
        </p:scale>
        <p:origin x="1608" y="4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python.org/download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python.org/downloads/"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1C7DA-1DAD-4649-8C41-A2AE7EA548B0}"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IN"/>
        </a:p>
      </dgm:t>
    </dgm:pt>
    <dgm:pt modelId="{830FAA10-0C64-4D81-AEA0-2B6B4F0CF83A}">
      <dgm:prSet phldrT="[Text]" phldr="1"/>
      <dgm:spPr/>
      <dgm:t>
        <a:bodyPr/>
        <a:lstStyle/>
        <a:p>
          <a:endParaRPr lang="en-IN" dirty="0"/>
        </a:p>
      </dgm:t>
    </dgm:pt>
    <dgm:pt modelId="{320833EE-741F-44A1-A10C-BECE02F76069}" type="parTrans" cxnId="{11034437-50E7-4990-9681-F5CD980AFCD0}">
      <dgm:prSet/>
      <dgm:spPr/>
      <dgm:t>
        <a:bodyPr/>
        <a:lstStyle/>
        <a:p>
          <a:endParaRPr lang="en-IN"/>
        </a:p>
      </dgm:t>
    </dgm:pt>
    <dgm:pt modelId="{14FBC3F6-35F8-4F05-B090-4D068FDF470A}" type="sibTrans" cxnId="{11034437-50E7-4990-9681-F5CD980AFCD0}">
      <dgm:prSet/>
      <dgm:spPr/>
      <dgm:t>
        <a:bodyPr/>
        <a:lstStyle/>
        <a:p>
          <a:endParaRPr lang="en-IN"/>
        </a:p>
      </dgm:t>
    </dgm:pt>
    <dgm:pt modelId="{E9032422-7F66-4C81-9051-42F3E216935F}">
      <dgm:prSet phldrT="[Text]" phldr="1"/>
      <dgm:spPr/>
      <dgm:t>
        <a:bodyPr/>
        <a:lstStyle/>
        <a:p>
          <a:endParaRPr lang="en-IN" dirty="0"/>
        </a:p>
      </dgm:t>
    </dgm:pt>
    <dgm:pt modelId="{7A9AA759-4033-45B5-84C6-2D7AC736513D}" type="parTrans" cxnId="{F830F348-F191-4BA9-8312-3BDBABB92161}">
      <dgm:prSet/>
      <dgm:spPr/>
      <dgm:t>
        <a:bodyPr/>
        <a:lstStyle/>
        <a:p>
          <a:endParaRPr lang="en-IN"/>
        </a:p>
      </dgm:t>
    </dgm:pt>
    <dgm:pt modelId="{439A43E9-A167-46E0-B413-86C6A9B3E74A}" type="sibTrans" cxnId="{F830F348-F191-4BA9-8312-3BDBABB92161}">
      <dgm:prSet/>
      <dgm:spPr/>
      <dgm:t>
        <a:bodyPr/>
        <a:lstStyle/>
        <a:p>
          <a:endParaRPr lang="en-IN"/>
        </a:p>
      </dgm:t>
    </dgm:pt>
    <dgm:pt modelId="{E84D95FB-B039-46FC-844E-E77C5B0BF56B}">
      <dgm:prSet phldrT="[Text]" phldr="1"/>
      <dgm:spPr/>
      <dgm:t>
        <a:bodyPr/>
        <a:lstStyle/>
        <a:p>
          <a:endParaRPr lang="en-IN" dirty="0"/>
        </a:p>
      </dgm:t>
    </dgm:pt>
    <dgm:pt modelId="{EBDA852A-BD5F-462A-9AD1-5EB91C99C174}" type="parTrans" cxnId="{860DC80A-E13D-4058-98A4-6571A416DA9E}">
      <dgm:prSet/>
      <dgm:spPr/>
      <dgm:t>
        <a:bodyPr/>
        <a:lstStyle/>
        <a:p>
          <a:endParaRPr lang="en-IN"/>
        </a:p>
      </dgm:t>
    </dgm:pt>
    <dgm:pt modelId="{F53EE132-F9F7-4773-9FAB-D9B95AE13F3C}" type="sibTrans" cxnId="{860DC80A-E13D-4058-98A4-6571A416DA9E}">
      <dgm:prSet/>
      <dgm:spPr/>
      <dgm:t>
        <a:bodyPr/>
        <a:lstStyle/>
        <a:p>
          <a:endParaRPr lang="en-IN"/>
        </a:p>
      </dgm:t>
    </dgm:pt>
    <dgm:pt modelId="{CA958811-90EC-44C2-9539-E4DC115B7A67}">
      <dgm:prSet/>
      <dgm:spPr/>
      <dgm:t>
        <a:bodyPr/>
        <a:lstStyle/>
        <a:p>
          <a:pPr>
            <a:buFont typeface="Wingdings" panose="05000000000000000000" pitchFamily="2" charset="2"/>
            <a:buChar char="§"/>
          </a:pPr>
          <a:r>
            <a:rPr lang="en-US"/>
            <a:t>Python is pre installed on most Unix systems , including Linux and MAC OS X</a:t>
          </a:r>
          <a:endParaRPr lang="en-IN"/>
        </a:p>
      </dgm:t>
    </dgm:pt>
    <dgm:pt modelId="{B4F68FF1-CD32-4291-B4C1-73507C98F7CB}" type="parTrans" cxnId="{D69841F8-64DA-4DD5-A447-F21D16715644}">
      <dgm:prSet/>
      <dgm:spPr/>
      <dgm:t>
        <a:bodyPr/>
        <a:lstStyle/>
        <a:p>
          <a:endParaRPr lang="en-IN"/>
        </a:p>
      </dgm:t>
    </dgm:pt>
    <dgm:pt modelId="{D4FCAC28-D58A-4D83-B074-644034145273}" type="sibTrans" cxnId="{D69841F8-64DA-4DD5-A447-F21D16715644}">
      <dgm:prSet/>
      <dgm:spPr/>
      <dgm:t>
        <a:bodyPr/>
        <a:lstStyle/>
        <a:p>
          <a:endParaRPr lang="en-IN"/>
        </a:p>
      </dgm:t>
    </dgm:pt>
    <dgm:pt modelId="{0A26B738-701E-4382-A8BB-DB8DBF05E526}">
      <dgm:prSet/>
      <dgm:spPr/>
      <dgm:t>
        <a:bodyPr/>
        <a:lstStyle/>
        <a:p>
          <a:pPr>
            <a:buFont typeface="Wingdings" panose="05000000000000000000" pitchFamily="2" charset="2"/>
            <a:buChar char="§"/>
          </a:pPr>
          <a:r>
            <a:rPr lang="en-US" dirty="0"/>
            <a:t>But for in Windows Operating Systems , user can download from the </a:t>
          </a:r>
          <a:r>
            <a:rPr lang="en-US"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https://www.</a:t>
          </a:r>
          <a:r>
            <a:rPr lang="en-US" baseline="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python</a:t>
          </a:r>
          <a:r>
            <a:rPr lang="en-US"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.org/downloads</a:t>
          </a:r>
          <a:r>
            <a:rPr lang="en-US" dirty="0">
              <a:hlinkClick xmlns:r="http://schemas.openxmlformats.org/officeDocument/2006/relationships" r:id="rId1"/>
            </a:rPr>
            <a:t>/</a:t>
          </a:r>
          <a:endParaRPr lang="en-IN" dirty="0"/>
        </a:p>
      </dgm:t>
    </dgm:pt>
    <dgm:pt modelId="{96A92267-F2F7-4DF0-9468-AA31D12DB8B1}" type="parTrans" cxnId="{C1555824-687E-4F74-834E-8BD31A3C6B5A}">
      <dgm:prSet/>
      <dgm:spPr/>
      <dgm:t>
        <a:bodyPr/>
        <a:lstStyle/>
        <a:p>
          <a:endParaRPr lang="en-IN"/>
        </a:p>
      </dgm:t>
    </dgm:pt>
    <dgm:pt modelId="{AF1212CF-2B19-4FA2-9797-3FB8465346F9}" type="sibTrans" cxnId="{C1555824-687E-4F74-834E-8BD31A3C6B5A}">
      <dgm:prSet/>
      <dgm:spPr/>
      <dgm:t>
        <a:bodyPr/>
        <a:lstStyle/>
        <a:p>
          <a:endParaRPr lang="en-IN"/>
        </a:p>
      </dgm:t>
    </dgm:pt>
    <dgm:pt modelId="{F410B16E-AF6A-4081-8425-F20EBFE7A342}">
      <dgm:prSet/>
      <dgm:spPr/>
      <dgm:t>
        <a:bodyPr/>
        <a:lstStyle/>
        <a:p>
          <a:pPr>
            <a:buNone/>
          </a:pPr>
          <a:r>
            <a:rPr lang="en-US" dirty="0"/>
            <a:t>-from the above link download latest versions of python IDE and install, recent version is 3.4.1 but most of them uses version 2.7.7 only</a:t>
          </a:r>
        </a:p>
      </dgm:t>
    </dgm:pt>
    <dgm:pt modelId="{8B8F4CC0-702B-47EE-9C16-01F5156023D6}" type="parTrans" cxnId="{F6D5358C-1DA8-47C8-AAD9-4AAFB1B5C7D8}">
      <dgm:prSet/>
      <dgm:spPr/>
      <dgm:t>
        <a:bodyPr/>
        <a:lstStyle/>
        <a:p>
          <a:endParaRPr lang="en-IN"/>
        </a:p>
      </dgm:t>
    </dgm:pt>
    <dgm:pt modelId="{0F0C892D-9AD1-4190-BAF8-10A6C1FE928F}" type="sibTrans" cxnId="{F6D5358C-1DA8-47C8-AAD9-4AAFB1B5C7D8}">
      <dgm:prSet/>
      <dgm:spPr/>
      <dgm:t>
        <a:bodyPr/>
        <a:lstStyle/>
        <a:p>
          <a:endParaRPr lang="en-IN"/>
        </a:p>
      </dgm:t>
    </dgm:pt>
    <dgm:pt modelId="{3852AD84-DB98-41F1-A8D7-0E877FC2FAF7}">
      <dgm:prSet/>
      <dgm:spPr/>
      <dgm:t>
        <a:bodyPr/>
        <a:lstStyle/>
        <a:p>
          <a:pPr>
            <a:buFont typeface="Wingdings" panose="05000000000000000000" pitchFamily="2" charset="2"/>
            <a:buChar char="§"/>
          </a:pPr>
          <a:r>
            <a:rPr lang="en-US"/>
            <a:t>After installing the Python version , go to start menu then click on python 2.7 in that one we can select python (command line) it is prompt with &gt;&gt;&gt;</a:t>
          </a:r>
          <a:endParaRPr lang="en-IN"/>
        </a:p>
      </dgm:t>
    </dgm:pt>
    <dgm:pt modelId="{166521B1-F6FE-4ACD-890E-F48D4261B62E}" type="parTrans" cxnId="{93C0A79F-1E96-4BBC-BA8C-0110A3C736EA}">
      <dgm:prSet/>
      <dgm:spPr/>
      <dgm:t>
        <a:bodyPr/>
        <a:lstStyle/>
        <a:p>
          <a:endParaRPr lang="en-IN"/>
        </a:p>
      </dgm:t>
    </dgm:pt>
    <dgm:pt modelId="{8E3DF93D-EB63-4FC8-96F6-683052AE0B76}" type="sibTrans" cxnId="{93C0A79F-1E96-4BBC-BA8C-0110A3C736EA}">
      <dgm:prSet/>
      <dgm:spPr/>
      <dgm:t>
        <a:bodyPr/>
        <a:lstStyle/>
        <a:p>
          <a:endParaRPr lang="en-IN"/>
        </a:p>
      </dgm:t>
    </dgm:pt>
    <dgm:pt modelId="{A5C83482-FA6E-44E5-9908-217FD89C5A97}" type="pres">
      <dgm:prSet presAssocID="{1C11C7DA-1DAD-4649-8C41-A2AE7EA548B0}" presName="linearFlow" presStyleCnt="0">
        <dgm:presLayoutVars>
          <dgm:dir/>
          <dgm:animLvl val="lvl"/>
          <dgm:resizeHandles val="exact"/>
        </dgm:presLayoutVars>
      </dgm:prSet>
      <dgm:spPr/>
    </dgm:pt>
    <dgm:pt modelId="{902B73D1-1E17-4693-BEF2-420FDED60550}" type="pres">
      <dgm:prSet presAssocID="{830FAA10-0C64-4D81-AEA0-2B6B4F0CF83A}" presName="composite" presStyleCnt="0"/>
      <dgm:spPr/>
    </dgm:pt>
    <dgm:pt modelId="{9A014F49-3BDE-4478-A01E-6040627CFEC0}" type="pres">
      <dgm:prSet presAssocID="{830FAA10-0C64-4D81-AEA0-2B6B4F0CF83A}" presName="parentText" presStyleLbl="alignNode1" presStyleIdx="0" presStyleCnt="3" custLinFactNeighborY="0">
        <dgm:presLayoutVars>
          <dgm:chMax val="1"/>
          <dgm:bulletEnabled val="1"/>
        </dgm:presLayoutVars>
      </dgm:prSet>
      <dgm:spPr/>
    </dgm:pt>
    <dgm:pt modelId="{6490B13A-0C95-4661-A804-9B83EA51B409}" type="pres">
      <dgm:prSet presAssocID="{830FAA10-0C64-4D81-AEA0-2B6B4F0CF83A}" presName="descendantText" presStyleLbl="alignAcc1" presStyleIdx="0" presStyleCnt="3" custLinFactNeighborX="2018" custLinFactNeighborY="-3632">
        <dgm:presLayoutVars>
          <dgm:bulletEnabled val="1"/>
        </dgm:presLayoutVars>
      </dgm:prSet>
      <dgm:spPr/>
    </dgm:pt>
    <dgm:pt modelId="{6000671E-FCF8-4B4C-8C58-279886E5FB34}" type="pres">
      <dgm:prSet presAssocID="{14FBC3F6-35F8-4F05-B090-4D068FDF470A}" presName="sp" presStyleCnt="0"/>
      <dgm:spPr/>
    </dgm:pt>
    <dgm:pt modelId="{CF21AC17-CBAE-44B0-8F73-C9919B2CDDBE}" type="pres">
      <dgm:prSet presAssocID="{E9032422-7F66-4C81-9051-42F3E216935F}" presName="composite" presStyleCnt="0"/>
      <dgm:spPr/>
    </dgm:pt>
    <dgm:pt modelId="{55CCD8C8-61A7-4D28-A5BA-B8EC5157887F}" type="pres">
      <dgm:prSet presAssocID="{E9032422-7F66-4C81-9051-42F3E216935F}" presName="parentText" presStyleLbl="alignNode1" presStyleIdx="1" presStyleCnt="3">
        <dgm:presLayoutVars>
          <dgm:chMax val="1"/>
          <dgm:bulletEnabled val="1"/>
        </dgm:presLayoutVars>
      </dgm:prSet>
      <dgm:spPr/>
    </dgm:pt>
    <dgm:pt modelId="{93AD139B-2869-48D8-A103-072955E820BB}" type="pres">
      <dgm:prSet presAssocID="{E9032422-7F66-4C81-9051-42F3E216935F}" presName="descendantText" presStyleLbl="alignAcc1" presStyleIdx="1" presStyleCnt="3" custLinFactNeighborY="0">
        <dgm:presLayoutVars>
          <dgm:bulletEnabled val="1"/>
        </dgm:presLayoutVars>
      </dgm:prSet>
      <dgm:spPr/>
    </dgm:pt>
    <dgm:pt modelId="{DEBC721F-1E18-40FE-B860-4F41BB914D4A}" type="pres">
      <dgm:prSet presAssocID="{439A43E9-A167-46E0-B413-86C6A9B3E74A}" presName="sp" presStyleCnt="0"/>
      <dgm:spPr/>
    </dgm:pt>
    <dgm:pt modelId="{D5254BD4-24EC-4D6E-89A2-C56A2A1B7421}" type="pres">
      <dgm:prSet presAssocID="{E84D95FB-B039-46FC-844E-E77C5B0BF56B}" presName="composite" presStyleCnt="0"/>
      <dgm:spPr/>
    </dgm:pt>
    <dgm:pt modelId="{459DAB3F-04C9-4B8F-9F3D-5905F2797078}" type="pres">
      <dgm:prSet presAssocID="{E84D95FB-B039-46FC-844E-E77C5B0BF56B}" presName="parentText" presStyleLbl="alignNode1" presStyleIdx="2" presStyleCnt="3" custLinFactNeighborY="0">
        <dgm:presLayoutVars>
          <dgm:chMax val="1"/>
          <dgm:bulletEnabled val="1"/>
        </dgm:presLayoutVars>
      </dgm:prSet>
      <dgm:spPr/>
    </dgm:pt>
    <dgm:pt modelId="{F3CDDFFC-856B-4987-A10F-2A0354341EA8}" type="pres">
      <dgm:prSet presAssocID="{E84D95FB-B039-46FC-844E-E77C5B0BF56B}" presName="descendantText" presStyleLbl="alignAcc1" presStyleIdx="2" presStyleCnt="3" custLinFactNeighborY="0">
        <dgm:presLayoutVars>
          <dgm:bulletEnabled val="1"/>
        </dgm:presLayoutVars>
      </dgm:prSet>
      <dgm:spPr/>
    </dgm:pt>
  </dgm:ptLst>
  <dgm:cxnLst>
    <dgm:cxn modelId="{860DC80A-E13D-4058-98A4-6571A416DA9E}" srcId="{1C11C7DA-1DAD-4649-8C41-A2AE7EA548B0}" destId="{E84D95FB-B039-46FC-844E-E77C5B0BF56B}" srcOrd="2" destOrd="0" parTransId="{EBDA852A-BD5F-462A-9AD1-5EB91C99C174}" sibTransId="{F53EE132-F9F7-4773-9FAB-D9B95AE13F3C}"/>
    <dgm:cxn modelId="{C1555824-687E-4F74-834E-8BD31A3C6B5A}" srcId="{E9032422-7F66-4C81-9051-42F3E216935F}" destId="{0A26B738-701E-4382-A8BB-DB8DBF05E526}" srcOrd="0" destOrd="0" parTransId="{96A92267-F2F7-4DF0-9468-AA31D12DB8B1}" sibTransId="{AF1212CF-2B19-4FA2-9797-3FB8465346F9}"/>
    <dgm:cxn modelId="{26C0AA24-5623-4972-A091-5C45E7CE8DE4}" type="presOf" srcId="{3852AD84-DB98-41F1-A8D7-0E877FC2FAF7}" destId="{F3CDDFFC-856B-4987-A10F-2A0354341EA8}" srcOrd="0" destOrd="0" presId="urn:microsoft.com/office/officeart/2005/8/layout/chevron2"/>
    <dgm:cxn modelId="{11034437-50E7-4990-9681-F5CD980AFCD0}" srcId="{1C11C7DA-1DAD-4649-8C41-A2AE7EA548B0}" destId="{830FAA10-0C64-4D81-AEA0-2B6B4F0CF83A}" srcOrd="0" destOrd="0" parTransId="{320833EE-741F-44A1-A10C-BECE02F76069}" sibTransId="{14FBC3F6-35F8-4F05-B090-4D068FDF470A}"/>
    <dgm:cxn modelId="{408CD35B-CF0A-4F86-B8B8-E7DBFB510EBA}" type="presOf" srcId="{F410B16E-AF6A-4081-8425-F20EBFE7A342}" destId="{93AD139B-2869-48D8-A103-072955E820BB}" srcOrd="0" destOrd="1" presId="urn:microsoft.com/office/officeart/2005/8/layout/chevron2"/>
    <dgm:cxn modelId="{F830F348-F191-4BA9-8312-3BDBABB92161}" srcId="{1C11C7DA-1DAD-4649-8C41-A2AE7EA548B0}" destId="{E9032422-7F66-4C81-9051-42F3E216935F}" srcOrd="1" destOrd="0" parTransId="{7A9AA759-4033-45B5-84C6-2D7AC736513D}" sibTransId="{439A43E9-A167-46E0-B413-86C6A9B3E74A}"/>
    <dgm:cxn modelId="{50EB8474-7792-4940-A1ED-B7ED647204EF}" type="presOf" srcId="{830FAA10-0C64-4D81-AEA0-2B6B4F0CF83A}" destId="{9A014F49-3BDE-4478-A01E-6040627CFEC0}" srcOrd="0" destOrd="0" presId="urn:microsoft.com/office/officeart/2005/8/layout/chevron2"/>
    <dgm:cxn modelId="{D5A69B54-02D9-4626-847A-6138F5216021}" type="presOf" srcId="{E84D95FB-B039-46FC-844E-E77C5B0BF56B}" destId="{459DAB3F-04C9-4B8F-9F3D-5905F2797078}" srcOrd="0" destOrd="0" presId="urn:microsoft.com/office/officeart/2005/8/layout/chevron2"/>
    <dgm:cxn modelId="{266D6959-D27B-4904-8C92-7770D881F531}" type="presOf" srcId="{0A26B738-701E-4382-A8BB-DB8DBF05E526}" destId="{93AD139B-2869-48D8-A103-072955E820BB}" srcOrd="0" destOrd="0" presId="urn:microsoft.com/office/officeart/2005/8/layout/chevron2"/>
    <dgm:cxn modelId="{CFC39E59-8E55-45F7-BAEA-10338128789E}" type="presOf" srcId="{CA958811-90EC-44C2-9539-E4DC115B7A67}" destId="{6490B13A-0C95-4661-A804-9B83EA51B409}" srcOrd="0" destOrd="0" presId="urn:microsoft.com/office/officeart/2005/8/layout/chevron2"/>
    <dgm:cxn modelId="{F6D5358C-1DA8-47C8-AAD9-4AAFB1B5C7D8}" srcId="{0A26B738-701E-4382-A8BB-DB8DBF05E526}" destId="{F410B16E-AF6A-4081-8425-F20EBFE7A342}" srcOrd="0" destOrd="0" parTransId="{8B8F4CC0-702B-47EE-9C16-01F5156023D6}" sibTransId="{0F0C892D-9AD1-4190-BAF8-10A6C1FE928F}"/>
    <dgm:cxn modelId="{93C0A79F-1E96-4BBC-BA8C-0110A3C736EA}" srcId="{E84D95FB-B039-46FC-844E-E77C5B0BF56B}" destId="{3852AD84-DB98-41F1-A8D7-0E877FC2FAF7}" srcOrd="0" destOrd="0" parTransId="{166521B1-F6FE-4ACD-890E-F48D4261B62E}" sibTransId="{8E3DF93D-EB63-4FC8-96F6-683052AE0B76}"/>
    <dgm:cxn modelId="{BCFF56AF-F0CB-4C23-A439-CFF2A7BA3C43}" type="presOf" srcId="{E9032422-7F66-4C81-9051-42F3E216935F}" destId="{55CCD8C8-61A7-4D28-A5BA-B8EC5157887F}" srcOrd="0" destOrd="0" presId="urn:microsoft.com/office/officeart/2005/8/layout/chevron2"/>
    <dgm:cxn modelId="{BABD6FD6-161D-4374-B757-3F9E06D43881}" type="presOf" srcId="{1C11C7DA-1DAD-4649-8C41-A2AE7EA548B0}" destId="{A5C83482-FA6E-44E5-9908-217FD89C5A97}" srcOrd="0" destOrd="0" presId="urn:microsoft.com/office/officeart/2005/8/layout/chevron2"/>
    <dgm:cxn modelId="{D69841F8-64DA-4DD5-A447-F21D16715644}" srcId="{830FAA10-0C64-4D81-AEA0-2B6B4F0CF83A}" destId="{CA958811-90EC-44C2-9539-E4DC115B7A67}" srcOrd="0" destOrd="0" parTransId="{B4F68FF1-CD32-4291-B4C1-73507C98F7CB}" sibTransId="{D4FCAC28-D58A-4D83-B074-644034145273}"/>
    <dgm:cxn modelId="{ACC0CC6F-EC95-4259-A196-459629FF9277}" type="presParOf" srcId="{A5C83482-FA6E-44E5-9908-217FD89C5A97}" destId="{902B73D1-1E17-4693-BEF2-420FDED60550}" srcOrd="0" destOrd="0" presId="urn:microsoft.com/office/officeart/2005/8/layout/chevron2"/>
    <dgm:cxn modelId="{BAA1C08F-992C-49BB-9694-C3112916697A}" type="presParOf" srcId="{902B73D1-1E17-4693-BEF2-420FDED60550}" destId="{9A014F49-3BDE-4478-A01E-6040627CFEC0}" srcOrd="0" destOrd="0" presId="urn:microsoft.com/office/officeart/2005/8/layout/chevron2"/>
    <dgm:cxn modelId="{504551E9-1504-4574-AED4-ED3F0D04793F}" type="presParOf" srcId="{902B73D1-1E17-4693-BEF2-420FDED60550}" destId="{6490B13A-0C95-4661-A804-9B83EA51B409}" srcOrd="1" destOrd="0" presId="urn:microsoft.com/office/officeart/2005/8/layout/chevron2"/>
    <dgm:cxn modelId="{C2D6AD82-5E64-49B3-A544-88EFB6FDFCBC}" type="presParOf" srcId="{A5C83482-FA6E-44E5-9908-217FD89C5A97}" destId="{6000671E-FCF8-4B4C-8C58-279886E5FB34}" srcOrd="1" destOrd="0" presId="urn:microsoft.com/office/officeart/2005/8/layout/chevron2"/>
    <dgm:cxn modelId="{71107A70-B07B-4F46-8735-D05D8173ED6F}" type="presParOf" srcId="{A5C83482-FA6E-44E5-9908-217FD89C5A97}" destId="{CF21AC17-CBAE-44B0-8F73-C9919B2CDDBE}" srcOrd="2" destOrd="0" presId="urn:microsoft.com/office/officeart/2005/8/layout/chevron2"/>
    <dgm:cxn modelId="{A97D20C4-A750-4EF4-B561-4D90233B5B91}" type="presParOf" srcId="{CF21AC17-CBAE-44B0-8F73-C9919B2CDDBE}" destId="{55CCD8C8-61A7-4D28-A5BA-B8EC5157887F}" srcOrd="0" destOrd="0" presId="urn:microsoft.com/office/officeart/2005/8/layout/chevron2"/>
    <dgm:cxn modelId="{BAC48ABA-4F89-4820-B565-9053C9BE995D}" type="presParOf" srcId="{CF21AC17-CBAE-44B0-8F73-C9919B2CDDBE}" destId="{93AD139B-2869-48D8-A103-072955E820BB}" srcOrd="1" destOrd="0" presId="urn:microsoft.com/office/officeart/2005/8/layout/chevron2"/>
    <dgm:cxn modelId="{4739FDF0-CCD3-418E-8AC3-FEC539C7F7BE}" type="presParOf" srcId="{A5C83482-FA6E-44E5-9908-217FD89C5A97}" destId="{DEBC721F-1E18-40FE-B860-4F41BB914D4A}" srcOrd="3" destOrd="0" presId="urn:microsoft.com/office/officeart/2005/8/layout/chevron2"/>
    <dgm:cxn modelId="{6976B2CC-B280-4D1B-9098-7CA32A72AC16}" type="presParOf" srcId="{A5C83482-FA6E-44E5-9908-217FD89C5A97}" destId="{D5254BD4-24EC-4D6E-89A2-C56A2A1B7421}" srcOrd="4" destOrd="0" presId="urn:microsoft.com/office/officeart/2005/8/layout/chevron2"/>
    <dgm:cxn modelId="{39617374-1147-406F-8C3E-E09C541BA872}" type="presParOf" srcId="{D5254BD4-24EC-4D6E-89A2-C56A2A1B7421}" destId="{459DAB3F-04C9-4B8F-9F3D-5905F2797078}" srcOrd="0" destOrd="0" presId="urn:microsoft.com/office/officeart/2005/8/layout/chevron2"/>
    <dgm:cxn modelId="{658F90D9-8EEE-4CC3-B9F0-B9363144AE1D}" type="presParOf" srcId="{D5254BD4-24EC-4D6E-89A2-C56A2A1B7421}" destId="{F3CDDFFC-856B-4987-A10F-2A0354341EA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B04FD58-16D9-4DC2-8D79-1C8AFDA45098}" type="doc">
      <dgm:prSet loTypeId="urn:microsoft.com/office/officeart/2008/layout/AlternatingHexagons" loCatId="list" qsTypeId="urn:microsoft.com/office/officeart/2005/8/quickstyle/simple1" qsCatId="simple" csTypeId="urn:microsoft.com/office/officeart/2005/8/colors/accent0_2" csCatId="mainScheme" phldr="1"/>
      <dgm:spPr/>
      <dgm:t>
        <a:bodyPr/>
        <a:lstStyle/>
        <a:p>
          <a:endParaRPr lang="en-IN"/>
        </a:p>
      </dgm:t>
    </dgm:pt>
    <dgm:pt modelId="{E04D0D4A-274F-481A-B39A-F0FCF2AFDD58}">
      <dgm:prSet phldrT="[Text]" custT="1"/>
      <dgm:spPr/>
      <dgm:t>
        <a:bodyPr/>
        <a:lstStyle/>
        <a:p>
          <a:r>
            <a:rPr lang="en-US" sz="2100" dirty="0"/>
            <a:t>Web application</a:t>
          </a:r>
          <a:endParaRPr lang="en-IN" sz="2100" dirty="0"/>
        </a:p>
      </dgm:t>
    </dgm:pt>
    <dgm:pt modelId="{7D124997-A0BB-4B58-B9CE-CB31D25E844E}" type="parTrans" cxnId="{1F126098-A703-431F-A856-D8DD2745A291}">
      <dgm:prSet/>
      <dgm:spPr/>
      <dgm:t>
        <a:bodyPr/>
        <a:lstStyle/>
        <a:p>
          <a:endParaRPr lang="en-IN"/>
        </a:p>
      </dgm:t>
    </dgm:pt>
    <dgm:pt modelId="{FD9A8D85-7A83-4172-84AE-390F336DF306}" type="sibTrans" cxnId="{1F126098-A703-431F-A856-D8DD2745A291}">
      <dgm:prSet/>
      <dgm:spPr/>
      <dgm:t>
        <a:bodyPr/>
        <a:lstStyle/>
        <a:p>
          <a:r>
            <a:rPr lang="en-US" dirty="0"/>
            <a:t>Computer graphics</a:t>
          </a:r>
          <a:endParaRPr lang="en-IN" dirty="0"/>
        </a:p>
      </dgm:t>
    </dgm:pt>
    <dgm:pt modelId="{E0DE331D-97D0-4194-9854-2E4BA3348718}">
      <dgm:prSet phldrT="[Text]" phldr="1"/>
      <dgm:spPr/>
      <dgm:t>
        <a:bodyPr/>
        <a:lstStyle/>
        <a:p>
          <a:endParaRPr lang="en-IN"/>
        </a:p>
      </dgm:t>
    </dgm:pt>
    <dgm:pt modelId="{3EAA3E72-00C5-4EC4-91C9-0D8EB86E4510}" type="parTrans" cxnId="{A6C3973A-5FCA-466C-95C3-AD93226FC992}">
      <dgm:prSet/>
      <dgm:spPr/>
      <dgm:t>
        <a:bodyPr/>
        <a:lstStyle/>
        <a:p>
          <a:endParaRPr lang="en-IN"/>
        </a:p>
      </dgm:t>
    </dgm:pt>
    <dgm:pt modelId="{D92BB158-89FC-49D4-8903-7E2E6E1D9B74}" type="sibTrans" cxnId="{A6C3973A-5FCA-466C-95C3-AD93226FC992}">
      <dgm:prSet/>
      <dgm:spPr/>
      <dgm:t>
        <a:bodyPr/>
        <a:lstStyle/>
        <a:p>
          <a:endParaRPr lang="en-IN"/>
        </a:p>
      </dgm:t>
    </dgm:pt>
    <dgm:pt modelId="{035E3F6C-2AE4-42AD-831B-0CF05DA975C4}">
      <dgm:prSet phldrT="[Text]" custT="1"/>
      <dgm:spPr/>
      <dgm:t>
        <a:bodyPr/>
        <a:lstStyle/>
        <a:p>
          <a:r>
            <a:rPr lang="en-US" sz="2100" dirty="0"/>
            <a:t>Game</a:t>
          </a:r>
          <a:r>
            <a:rPr lang="en-US" sz="1500" dirty="0"/>
            <a:t> </a:t>
          </a:r>
          <a:r>
            <a:rPr lang="en-US" sz="2100" dirty="0"/>
            <a:t>development</a:t>
          </a:r>
          <a:endParaRPr lang="en-IN" sz="2100" dirty="0"/>
        </a:p>
      </dgm:t>
    </dgm:pt>
    <dgm:pt modelId="{FF411D46-FEF4-4E40-9293-A81566F45592}" type="parTrans" cxnId="{A12B4D0C-BE18-43F8-BDF2-1896865E1148}">
      <dgm:prSet/>
      <dgm:spPr/>
      <dgm:t>
        <a:bodyPr/>
        <a:lstStyle/>
        <a:p>
          <a:endParaRPr lang="en-IN"/>
        </a:p>
      </dgm:t>
    </dgm:pt>
    <dgm:pt modelId="{F9D04ED4-2498-4C84-A127-421AB9C083FC}" type="sibTrans" cxnId="{A12B4D0C-BE18-43F8-BDF2-1896865E1148}">
      <dgm:prSet custT="1"/>
      <dgm:spPr/>
      <dgm:t>
        <a:bodyPr/>
        <a:lstStyle/>
        <a:p>
          <a:r>
            <a:rPr lang="en-US" sz="2100" dirty="0"/>
            <a:t>System</a:t>
          </a:r>
          <a:r>
            <a:rPr lang="en-US" sz="2500" dirty="0"/>
            <a:t> </a:t>
          </a:r>
          <a:r>
            <a:rPr lang="en-US" sz="2100" dirty="0"/>
            <a:t>software</a:t>
          </a:r>
          <a:endParaRPr lang="en-IN" sz="2100" dirty="0"/>
        </a:p>
      </dgm:t>
    </dgm:pt>
    <dgm:pt modelId="{2972D1F6-81BB-44B8-8C80-F504A8C0BDD8}">
      <dgm:prSet phldrT="[Text]" phldr="1"/>
      <dgm:spPr/>
      <dgm:t>
        <a:bodyPr/>
        <a:lstStyle/>
        <a:p>
          <a:endParaRPr lang="en-IN" dirty="0"/>
        </a:p>
      </dgm:t>
    </dgm:pt>
    <dgm:pt modelId="{F5C6E4C5-CFA1-4593-9327-A35FB2705423}" type="parTrans" cxnId="{D68D2F13-E9FC-45B8-BB76-957D26A670FE}">
      <dgm:prSet/>
      <dgm:spPr/>
      <dgm:t>
        <a:bodyPr/>
        <a:lstStyle/>
        <a:p>
          <a:endParaRPr lang="en-IN"/>
        </a:p>
      </dgm:t>
    </dgm:pt>
    <dgm:pt modelId="{270EAC3F-52D7-4AA9-96F8-D56B45F7D723}" type="sibTrans" cxnId="{D68D2F13-E9FC-45B8-BB76-957D26A670FE}">
      <dgm:prSet/>
      <dgm:spPr/>
      <dgm:t>
        <a:bodyPr/>
        <a:lstStyle/>
        <a:p>
          <a:endParaRPr lang="en-IN"/>
        </a:p>
      </dgm:t>
    </dgm:pt>
    <dgm:pt modelId="{2C2315CD-A651-4DAC-9E26-6B07414FFF29}">
      <dgm:prSet phldrT="[Text]" custT="1"/>
      <dgm:spPr/>
      <dgm:t>
        <a:bodyPr/>
        <a:lstStyle/>
        <a:p>
          <a:r>
            <a:rPr lang="en-US" sz="2100" dirty="0"/>
            <a:t>App development</a:t>
          </a:r>
          <a:endParaRPr lang="en-IN" sz="2100" dirty="0"/>
        </a:p>
      </dgm:t>
    </dgm:pt>
    <dgm:pt modelId="{C02DB4FB-0563-4A2D-88A3-D527397E2F84}" type="parTrans" cxnId="{F7041A97-9A57-437F-8BC5-DC8D0D5D2BC6}">
      <dgm:prSet/>
      <dgm:spPr/>
      <dgm:t>
        <a:bodyPr/>
        <a:lstStyle/>
        <a:p>
          <a:endParaRPr lang="en-IN"/>
        </a:p>
      </dgm:t>
    </dgm:pt>
    <dgm:pt modelId="{C8D45AF9-257C-41A0-96DD-3F7798A19CA8}" type="sibTrans" cxnId="{F7041A97-9A57-437F-8BC5-DC8D0D5D2BC6}">
      <dgm:prSet custT="1"/>
      <dgm:spPr/>
      <dgm:t>
        <a:bodyPr/>
        <a:lstStyle/>
        <a:p>
          <a:r>
            <a:rPr lang="en-US" sz="2100" dirty="0"/>
            <a:t>Website creation</a:t>
          </a:r>
          <a:endParaRPr lang="en-IN" sz="2100" dirty="0"/>
        </a:p>
      </dgm:t>
    </dgm:pt>
    <dgm:pt modelId="{45D862F1-0EBA-4FB2-A4C0-18DB4E495FCD}">
      <dgm:prSet phldrT="[Text]" phldr="1"/>
      <dgm:spPr/>
      <dgm:t>
        <a:bodyPr/>
        <a:lstStyle/>
        <a:p>
          <a:endParaRPr lang="en-IN"/>
        </a:p>
      </dgm:t>
    </dgm:pt>
    <dgm:pt modelId="{4857434F-D8B3-4E62-A1A0-1C17E2FF14EB}" type="parTrans" cxnId="{906CD24B-3A09-4DC0-AE2E-4B7347CE0704}">
      <dgm:prSet/>
      <dgm:spPr/>
      <dgm:t>
        <a:bodyPr/>
        <a:lstStyle/>
        <a:p>
          <a:endParaRPr lang="en-IN"/>
        </a:p>
      </dgm:t>
    </dgm:pt>
    <dgm:pt modelId="{94F63D36-8815-4000-8278-70AD176BC8D7}" type="sibTrans" cxnId="{906CD24B-3A09-4DC0-AE2E-4B7347CE0704}">
      <dgm:prSet/>
      <dgm:spPr/>
      <dgm:t>
        <a:bodyPr/>
        <a:lstStyle/>
        <a:p>
          <a:endParaRPr lang="en-IN"/>
        </a:p>
      </dgm:t>
    </dgm:pt>
    <dgm:pt modelId="{1E53AB57-EA51-4657-AB99-914ABA35C36F}" type="pres">
      <dgm:prSet presAssocID="{0B04FD58-16D9-4DC2-8D79-1C8AFDA45098}" presName="Name0" presStyleCnt="0">
        <dgm:presLayoutVars>
          <dgm:chMax/>
          <dgm:chPref/>
          <dgm:dir/>
          <dgm:animLvl val="lvl"/>
        </dgm:presLayoutVars>
      </dgm:prSet>
      <dgm:spPr/>
    </dgm:pt>
    <dgm:pt modelId="{945654CA-6C5A-4803-8E25-F00583F49D1D}" type="pres">
      <dgm:prSet presAssocID="{E04D0D4A-274F-481A-B39A-F0FCF2AFDD58}" presName="composite" presStyleCnt="0"/>
      <dgm:spPr/>
    </dgm:pt>
    <dgm:pt modelId="{02009754-952F-4116-9E76-CE9D82E9B50B}" type="pres">
      <dgm:prSet presAssocID="{E04D0D4A-274F-481A-B39A-F0FCF2AFDD58}" presName="Parent1" presStyleLbl="node1" presStyleIdx="0" presStyleCnt="6">
        <dgm:presLayoutVars>
          <dgm:chMax val="1"/>
          <dgm:chPref val="1"/>
          <dgm:bulletEnabled val="1"/>
        </dgm:presLayoutVars>
      </dgm:prSet>
      <dgm:spPr/>
    </dgm:pt>
    <dgm:pt modelId="{464D4214-259A-4E57-8073-1BAF55BCB0D7}" type="pres">
      <dgm:prSet presAssocID="{E04D0D4A-274F-481A-B39A-F0FCF2AFDD58}" presName="Childtext1" presStyleLbl="revTx" presStyleIdx="0" presStyleCnt="3">
        <dgm:presLayoutVars>
          <dgm:chMax val="0"/>
          <dgm:chPref val="0"/>
          <dgm:bulletEnabled val="1"/>
        </dgm:presLayoutVars>
      </dgm:prSet>
      <dgm:spPr/>
    </dgm:pt>
    <dgm:pt modelId="{AAC429AC-A5D8-4ECE-ABF2-2381D94CF251}" type="pres">
      <dgm:prSet presAssocID="{E04D0D4A-274F-481A-B39A-F0FCF2AFDD58}" presName="BalanceSpacing" presStyleCnt="0"/>
      <dgm:spPr/>
    </dgm:pt>
    <dgm:pt modelId="{777211A1-E43B-459C-8B87-0A27D3EB5760}" type="pres">
      <dgm:prSet presAssocID="{E04D0D4A-274F-481A-B39A-F0FCF2AFDD58}" presName="BalanceSpacing1" presStyleCnt="0"/>
      <dgm:spPr/>
    </dgm:pt>
    <dgm:pt modelId="{CC636DA6-F150-4D6B-A609-B24BAF792CA1}" type="pres">
      <dgm:prSet presAssocID="{FD9A8D85-7A83-4172-84AE-390F336DF306}" presName="Accent1Text" presStyleLbl="node1" presStyleIdx="1" presStyleCnt="6" custLinFactNeighborX="-322" custLinFactNeighborY="-2330"/>
      <dgm:spPr/>
    </dgm:pt>
    <dgm:pt modelId="{ECC1ECB0-BCE8-4FC5-B6CB-20738CA8B4B0}" type="pres">
      <dgm:prSet presAssocID="{FD9A8D85-7A83-4172-84AE-390F336DF306}" presName="spaceBetweenRectangles" presStyleCnt="0"/>
      <dgm:spPr/>
    </dgm:pt>
    <dgm:pt modelId="{A53DE87B-94F1-4BE2-91C6-85E571603D37}" type="pres">
      <dgm:prSet presAssocID="{035E3F6C-2AE4-42AD-831B-0CF05DA975C4}" presName="composite" presStyleCnt="0"/>
      <dgm:spPr/>
    </dgm:pt>
    <dgm:pt modelId="{3B97DEC5-3257-4518-9180-765CB0189DB6}" type="pres">
      <dgm:prSet presAssocID="{035E3F6C-2AE4-42AD-831B-0CF05DA975C4}" presName="Parent1" presStyleLbl="node1" presStyleIdx="2" presStyleCnt="6">
        <dgm:presLayoutVars>
          <dgm:chMax val="1"/>
          <dgm:chPref val="1"/>
          <dgm:bulletEnabled val="1"/>
        </dgm:presLayoutVars>
      </dgm:prSet>
      <dgm:spPr/>
    </dgm:pt>
    <dgm:pt modelId="{20B0D60D-3BE8-435E-868D-E1E9B118DA1E}" type="pres">
      <dgm:prSet presAssocID="{035E3F6C-2AE4-42AD-831B-0CF05DA975C4}" presName="Childtext1" presStyleLbl="revTx" presStyleIdx="1" presStyleCnt="3">
        <dgm:presLayoutVars>
          <dgm:chMax val="0"/>
          <dgm:chPref val="0"/>
          <dgm:bulletEnabled val="1"/>
        </dgm:presLayoutVars>
      </dgm:prSet>
      <dgm:spPr/>
    </dgm:pt>
    <dgm:pt modelId="{17EDDB99-56E6-434C-BC09-9CEF44F17BB4}" type="pres">
      <dgm:prSet presAssocID="{035E3F6C-2AE4-42AD-831B-0CF05DA975C4}" presName="BalanceSpacing" presStyleCnt="0"/>
      <dgm:spPr/>
    </dgm:pt>
    <dgm:pt modelId="{504C4D7B-1531-4B7D-937C-048B00E487A3}" type="pres">
      <dgm:prSet presAssocID="{035E3F6C-2AE4-42AD-831B-0CF05DA975C4}" presName="BalanceSpacing1" presStyleCnt="0"/>
      <dgm:spPr/>
    </dgm:pt>
    <dgm:pt modelId="{3CA6A040-0684-4B38-A194-362208E0E325}" type="pres">
      <dgm:prSet presAssocID="{F9D04ED4-2498-4C84-A127-421AB9C083FC}" presName="Accent1Text" presStyleLbl="node1" presStyleIdx="3" presStyleCnt="6"/>
      <dgm:spPr/>
    </dgm:pt>
    <dgm:pt modelId="{0CADFA62-4431-401D-A072-105B019EA58B}" type="pres">
      <dgm:prSet presAssocID="{F9D04ED4-2498-4C84-A127-421AB9C083FC}" presName="spaceBetweenRectangles" presStyleCnt="0"/>
      <dgm:spPr/>
    </dgm:pt>
    <dgm:pt modelId="{EEC08796-85E2-44AD-9BDC-8BC04D3EF9C0}" type="pres">
      <dgm:prSet presAssocID="{2C2315CD-A651-4DAC-9E26-6B07414FFF29}" presName="composite" presStyleCnt="0"/>
      <dgm:spPr/>
    </dgm:pt>
    <dgm:pt modelId="{617CF660-1884-499C-8D0F-6A7A1A3FA07C}" type="pres">
      <dgm:prSet presAssocID="{2C2315CD-A651-4DAC-9E26-6B07414FFF29}" presName="Parent1" presStyleLbl="node1" presStyleIdx="4" presStyleCnt="6">
        <dgm:presLayoutVars>
          <dgm:chMax val="1"/>
          <dgm:chPref val="1"/>
          <dgm:bulletEnabled val="1"/>
        </dgm:presLayoutVars>
      </dgm:prSet>
      <dgm:spPr/>
    </dgm:pt>
    <dgm:pt modelId="{FDF1C468-5CF7-4455-B4C8-1CFD5C7A20CE}" type="pres">
      <dgm:prSet presAssocID="{2C2315CD-A651-4DAC-9E26-6B07414FFF29}" presName="Childtext1" presStyleLbl="revTx" presStyleIdx="2" presStyleCnt="3">
        <dgm:presLayoutVars>
          <dgm:chMax val="0"/>
          <dgm:chPref val="0"/>
          <dgm:bulletEnabled val="1"/>
        </dgm:presLayoutVars>
      </dgm:prSet>
      <dgm:spPr/>
    </dgm:pt>
    <dgm:pt modelId="{6CE9193E-782D-4C7E-81AC-3B957B383730}" type="pres">
      <dgm:prSet presAssocID="{2C2315CD-A651-4DAC-9E26-6B07414FFF29}" presName="BalanceSpacing" presStyleCnt="0"/>
      <dgm:spPr/>
    </dgm:pt>
    <dgm:pt modelId="{81BB8A25-ED0B-4D22-AD19-BF771CAB0096}" type="pres">
      <dgm:prSet presAssocID="{2C2315CD-A651-4DAC-9E26-6B07414FFF29}" presName="BalanceSpacing1" presStyleCnt="0"/>
      <dgm:spPr/>
    </dgm:pt>
    <dgm:pt modelId="{5798583D-36A8-4E4B-BB02-BA616C1A56BD}" type="pres">
      <dgm:prSet presAssocID="{C8D45AF9-257C-41A0-96DD-3F7798A19CA8}" presName="Accent1Text" presStyleLbl="node1" presStyleIdx="5" presStyleCnt="6"/>
      <dgm:spPr/>
    </dgm:pt>
  </dgm:ptLst>
  <dgm:cxnLst>
    <dgm:cxn modelId="{A12B4D0C-BE18-43F8-BDF2-1896865E1148}" srcId="{0B04FD58-16D9-4DC2-8D79-1C8AFDA45098}" destId="{035E3F6C-2AE4-42AD-831B-0CF05DA975C4}" srcOrd="1" destOrd="0" parTransId="{FF411D46-FEF4-4E40-9293-A81566F45592}" sibTransId="{F9D04ED4-2498-4C84-A127-421AB9C083FC}"/>
    <dgm:cxn modelId="{D68D2F13-E9FC-45B8-BB76-957D26A670FE}" srcId="{035E3F6C-2AE4-42AD-831B-0CF05DA975C4}" destId="{2972D1F6-81BB-44B8-8C80-F504A8C0BDD8}" srcOrd="0" destOrd="0" parTransId="{F5C6E4C5-CFA1-4593-9327-A35FB2705423}" sibTransId="{270EAC3F-52D7-4AA9-96F8-D56B45F7D723}"/>
    <dgm:cxn modelId="{A6C3973A-5FCA-466C-95C3-AD93226FC992}" srcId="{E04D0D4A-274F-481A-B39A-F0FCF2AFDD58}" destId="{E0DE331D-97D0-4194-9854-2E4BA3348718}" srcOrd="0" destOrd="0" parTransId="{3EAA3E72-00C5-4EC4-91C9-0D8EB86E4510}" sibTransId="{D92BB158-89FC-49D4-8903-7E2E6E1D9B74}"/>
    <dgm:cxn modelId="{906CD24B-3A09-4DC0-AE2E-4B7347CE0704}" srcId="{2C2315CD-A651-4DAC-9E26-6B07414FFF29}" destId="{45D862F1-0EBA-4FB2-A4C0-18DB4E495FCD}" srcOrd="0" destOrd="0" parTransId="{4857434F-D8B3-4E62-A1A0-1C17E2FF14EB}" sibTransId="{94F63D36-8815-4000-8278-70AD176BC8D7}"/>
    <dgm:cxn modelId="{CF72D571-7E98-4CCE-B72F-471CA8F9A28C}" type="presOf" srcId="{C8D45AF9-257C-41A0-96DD-3F7798A19CA8}" destId="{5798583D-36A8-4E4B-BB02-BA616C1A56BD}" srcOrd="0" destOrd="0" presId="urn:microsoft.com/office/officeart/2008/layout/AlternatingHexagons"/>
    <dgm:cxn modelId="{F7041A97-9A57-437F-8BC5-DC8D0D5D2BC6}" srcId="{0B04FD58-16D9-4DC2-8D79-1C8AFDA45098}" destId="{2C2315CD-A651-4DAC-9E26-6B07414FFF29}" srcOrd="2" destOrd="0" parTransId="{C02DB4FB-0563-4A2D-88A3-D527397E2F84}" sibTransId="{C8D45AF9-257C-41A0-96DD-3F7798A19CA8}"/>
    <dgm:cxn modelId="{1F126098-A703-431F-A856-D8DD2745A291}" srcId="{0B04FD58-16D9-4DC2-8D79-1C8AFDA45098}" destId="{E04D0D4A-274F-481A-B39A-F0FCF2AFDD58}" srcOrd="0" destOrd="0" parTransId="{7D124997-A0BB-4B58-B9CE-CB31D25E844E}" sibTransId="{FD9A8D85-7A83-4172-84AE-390F336DF306}"/>
    <dgm:cxn modelId="{9346DDA5-8642-4A30-AE4C-E01057468DBB}" type="presOf" srcId="{035E3F6C-2AE4-42AD-831B-0CF05DA975C4}" destId="{3B97DEC5-3257-4518-9180-765CB0189DB6}" srcOrd="0" destOrd="0" presId="urn:microsoft.com/office/officeart/2008/layout/AlternatingHexagons"/>
    <dgm:cxn modelId="{4DC23BAA-B7D3-41B2-A50A-F55B3BC73A6C}" type="presOf" srcId="{E04D0D4A-274F-481A-B39A-F0FCF2AFDD58}" destId="{02009754-952F-4116-9E76-CE9D82E9B50B}" srcOrd="0" destOrd="0" presId="urn:microsoft.com/office/officeart/2008/layout/AlternatingHexagons"/>
    <dgm:cxn modelId="{B71199AE-910C-4F3C-9606-DDB4924DBFC4}" type="presOf" srcId="{E0DE331D-97D0-4194-9854-2E4BA3348718}" destId="{464D4214-259A-4E57-8073-1BAF55BCB0D7}" srcOrd="0" destOrd="0" presId="urn:microsoft.com/office/officeart/2008/layout/AlternatingHexagons"/>
    <dgm:cxn modelId="{0D9879CA-CB92-43BB-8E93-797CB75062C6}" type="presOf" srcId="{2972D1F6-81BB-44B8-8C80-F504A8C0BDD8}" destId="{20B0D60D-3BE8-435E-868D-E1E9B118DA1E}" srcOrd="0" destOrd="0" presId="urn:microsoft.com/office/officeart/2008/layout/AlternatingHexagons"/>
    <dgm:cxn modelId="{DCB66BD7-CF68-4ACB-BE34-B9AA34EFE207}" type="presOf" srcId="{2C2315CD-A651-4DAC-9E26-6B07414FFF29}" destId="{617CF660-1884-499C-8D0F-6A7A1A3FA07C}" srcOrd="0" destOrd="0" presId="urn:microsoft.com/office/officeart/2008/layout/AlternatingHexagons"/>
    <dgm:cxn modelId="{744FABD7-2F4F-4D25-B44D-4EE6365E0A5D}" type="presOf" srcId="{45D862F1-0EBA-4FB2-A4C0-18DB4E495FCD}" destId="{FDF1C468-5CF7-4455-B4C8-1CFD5C7A20CE}" srcOrd="0" destOrd="0" presId="urn:microsoft.com/office/officeart/2008/layout/AlternatingHexagons"/>
    <dgm:cxn modelId="{F267E7DA-1D9C-481F-ABED-14372DD3D751}" type="presOf" srcId="{F9D04ED4-2498-4C84-A127-421AB9C083FC}" destId="{3CA6A040-0684-4B38-A194-362208E0E325}" srcOrd="0" destOrd="0" presId="urn:microsoft.com/office/officeart/2008/layout/AlternatingHexagons"/>
    <dgm:cxn modelId="{DA4975E4-9BB7-41E5-AE8A-F0A1494E40D6}" type="presOf" srcId="{0B04FD58-16D9-4DC2-8D79-1C8AFDA45098}" destId="{1E53AB57-EA51-4657-AB99-914ABA35C36F}" srcOrd="0" destOrd="0" presId="urn:microsoft.com/office/officeart/2008/layout/AlternatingHexagons"/>
    <dgm:cxn modelId="{54AEF2FE-A0DE-4A69-9C4A-06300059DD2E}" type="presOf" srcId="{FD9A8D85-7A83-4172-84AE-390F336DF306}" destId="{CC636DA6-F150-4D6B-A609-B24BAF792CA1}" srcOrd="0" destOrd="0" presId="urn:microsoft.com/office/officeart/2008/layout/AlternatingHexagons"/>
    <dgm:cxn modelId="{EAF4FC0E-3461-4E8B-B148-D4FA58BBFB46}" type="presParOf" srcId="{1E53AB57-EA51-4657-AB99-914ABA35C36F}" destId="{945654CA-6C5A-4803-8E25-F00583F49D1D}" srcOrd="0" destOrd="0" presId="urn:microsoft.com/office/officeart/2008/layout/AlternatingHexagons"/>
    <dgm:cxn modelId="{4172EA00-2B6E-4858-AC4C-8A833CB31774}" type="presParOf" srcId="{945654CA-6C5A-4803-8E25-F00583F49D1D}" destId="{02009754-952F-4116-9E76-CE9D82E9B50B}" srcOrd="0" destOrd="0" presId="urn:microsoft.com/office/officeart/2008/layout/AlternatingHexagons"/>
    <dgm:cxn modelId="{B33C9E10-43E9-4A31-8F8F-CD9F3843ED04}" type="presParOf" srcId="{945654CA-6C5A-4803-8E25-F00583F49D1D}" destId="{464D4214-259A-4E57-8073-1BAF55BCB0D7}" srcOrd="1" destOrd="0" presId="urn:microsoft.com/office/officeart/2008/layout/AlternatingHexagons"/>
    <dgm:cxn modelId="{BF222DE5-C6A7-4486-8A92-6250D604870F}" type="presParOf" srcId="{945654CA-6C5A-4803-8E25-F00583F49D1D}" destId="{AAC429AC-A5D8-4ECE-ABF2-2381D94CF251}" srcOrd="2" destOrd="0" presId="urn:microsoft.com/office/officeart/2008/layout/AlternatingHexagons"/>
    <dgm:cxn modelId="{EF8124F5-4589-469F-A20D-CAFF34EA9B34}" type="presParOf" srcId="{945654CA-6C5A-4803-8E25-F00583F49D1D}" destId="{777211A1-E43B-459C-8B87-0A27D3EB5760}" srcOrd="3" destOrd="0" presId="urn:microsoft.com/office/officeart/2008/layout/AlternatingHexagons"/>
    <dgm:cxn modelId="{12BB8394-6230-44A5-A0A9-117397592E10}" type="presParOf" srcId="{945654CA-6C5A-4803-8E25-F00583F49D1D}" destId="{CC636DA6-F150-4D6B-A609-B24BAF792CA1}" srcOrd="4" destOrd="0" presId="urn:microsoft.com/office/officeart/2008/layout/AlternatingHexagons"/>
    <dgm:cxn modelId="{19660DB2-AC53-4192-AD7D-6DC071CD281E}" type="presParOf" srcId="{1E53AB57-EA51-4657-AB99-914ABA35C36F}" destId="{ECC1ECB0-BCE8-4FC5-B6CB-20738CA8B4B0}" srcOrd="1" destOrd="0" presId="urn:microsoft.com/office/officeart/2008/layout/AlternatingHexagons"/>
    <dgm:cxn modelId="{6DE81FD7-DD01-4864-B3B2-420799E83010}" type="presParOf" srcId="{1E53AB57-EA51-4657-AB99-914ABA35C36F}" destId="{A53DE87B-94F1-4BE2-91C6-85E571603D37}" srcOrd="2" destOrd="0" presId="urn:microsoft.com/office/officeart/2008/layout/AlternatingHexagons"/>
    <dgm:cxn modelId="{F1C0010D-5E73-40D5-B849-F9200CFDFEB4}" type="presParOf" srcId="{A53DE87B-94F1-4BE2-91C6-85E571603D37}" destId="{3B97DEC5-3257-4518-9180-765CB0189DB6}" srcOrd="0" destOrd="0" presId="urn:microsoft.com/office/officeart/2008/layout/AlternatingHexagons"/>
    <dgm:cxn modelId="{17F4F1EE-583B-4972-B7D2-352A872E6765}" type="presParOf" srcId="{A53DE87B-94F1-4BE2-91C6-85E571603D37}" destId="{20B0D60D-3BE8-435E-868D-E1E9B118DA1E}" srcOrd="1" destOrd="0" presId="urn:microsoft.com/office/officeart/2008/layout/AlternatingHexagons"/>
    <dgm:cxn modelId="{B1D37928-45D0-4087-A42B-94F43CA942B6}" type="presParOf" srcId="{A53DE87B-94F1-4BE2-91C6-85E571603D37}" destId="{17EDDB99-56E6-434C-BC09-9CEF44F17BB4}" srcOrd="2" destOrd="0" presId="urn:microsoft.com/office/officeart/2008/layout/AlternatingHexagons"/>
    <dgm:cxn modelId="{6D06166E-5305-49AD-B595-154E6EEEA1CC}" type="presParOf" srcId="{A53DE87B-94F1-4BE2-91C6-85E571603D37}" destId="{504C4D7B-1531-4B7D-937C-048B00E487A3}" srcOrd="3" destOrd="0" presId="urn:microsoft.com/office/officeart/2008/layout/AlternatingHexagons"/>
    <dgm:cxn modelId="{7FCC3F11-AB19-4BF1-82DD-99E6A2D598E2}" type="presParOf" srcId="{A53DE87B-94F1-4BE2-91C6-85E571603D37}" destId="{3CA6A040-0684-4B38-A194-362208E0E325}" srcOrd="4" destOrd="0" presId="urn:microsoft.com/office/officeart/2008/layout/AlternatingHexagons"/>
    <dgm:cxn modelId="{A169FCFC-E3B1-4CCC-B372-749B5C24BFFE}" type="presParOf" srcId="{1E53AB57-EA51-4657-AB99-914ABA35C36F}" destId="{0CADFA62-4431-401D-A072-105B019EA58B}" srcOrd="3" destOrd="0" presId="urn:microsoft.com/office/officeart/2008/layout/AlternatingHexagons"/>
    <dgm:cxn modelId="{306C1EA9-3D5E-4B44-AE50-DE7B9168B71F}" type="presParOf" srcId="{1E53AB57-EA51-4657-AB99-914ABA35C36F}" destId="{EEC08796-85E2-44AD-9BDC-8BC04D3EF9C0}" srcOrd="4" destOrd="0" presId="urn:microsoft.com/office/officeart/2008/layout/AlternatingHexagons"/>
    <dgm:cxn modelId="{9C9F1515-C078-4749-B4A6-E327F9A19DDA}" type="presParOf" srcId="{EEC08796-85E2-44AD-9BDC-8BC04D3EF9C0}" destId="{617CF660-1884-499C-8D0F-6A7A1A3FA07C}" srcOrd="0" destOrd="0" presId="urn:microsoft.com/office/officeart/2008/layout/AlternatingHexagons"/>
    <dgm:cxn modelId="{9839C982-643B-49BE-816A-B5E9BC7BDAE5}" type="presParOf" srcId="{EEC08796-85E2-44AD-9BDC-8BC04D3EF9C0}" destId="{FDF1C468-5CF7-4455-B4C8-1CFD5C7A20CE}" srcOrd="1" destOrd="0" presId="urn:microsoft.com/office/officeart/2008/layout/AlternatingHexagons"/>
    <dgm:cxn modelId="{4ED22AD1-BEF7-447D-9A39-A1DBD41841C1}" type="presParOf" srcId="{EEC08796-85E2-44AD-9BDC-8BC04D3EF9C0}" destId="{6CE9193E-782D-4C7E-81AC-3B957B383730}" srcOrd="2" destOrd="0" presId="urn:microsoft.com/office/officeart/2008/layout/AlternatingHexagons"/>
    <dgm:cxn modelId="{130F3062-138F-4466-B9E4-39D1E33CAFAC}" type="presParOf" srcId="{EEC08796-85E2-44AD-9BDC-8BC04D3EF9C0}" destId="{81BB8A25-ED0B-4D22-AD19-BF771CAB0096}" srcOrd="3" destOrd="0" presId="urn:microsoft.com/office/officeart/2008/layout/AlternatingHexagons"/>
    <dgm:cxn modelId="{D7D84F6A-FFB4-442A-9E26-1EC2B340E36D}" type="presParOf" srcId="{EEC08796-85E2-44AD-9BDC-8BC04D3EF9C0}" destId="{5798583D-36A8-4E4B-BB02-BA616C1A56B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14F49-3BDE-4478-A01E-6040627CFEC0}">
      <dsp:nvSpPr>
        <dsp:cNvPr id="0" name=""/>
        <dsp:cNvSpPr/>
      </dsp:nvSpPr>
      <dsp:spPr>
        <a:xfrm rot="5400000">
          <a:off x="-268600" y="269600"/>
          <a:ext cx="1790669" cy="1253468"/>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IN" sz="3700" kern="1200" dirty="0"/>
        </a:p>
      </dsp:txBody>
      <dsp:txXfrm rot="-5400000">
        <a:off x="1" y="627733"/>
        <a:ext cx="1253468" cy="537201"/>
      </dsp:txXfrm>
    </dsp:sp>
    <dsp:sp modelId="{6490B13A-0C95-4661-A804-9B83EA51B409}">
      <dsp:nvSpPr>
        <dsp:cNvPr id="0" name=""/>
        <dsp:cNvSpPr/>
      </dsp:nvSpPr>
      <dsp:spPr>
        <a:xfrm rot="5400000">
          <a:off x="4581048" y="-3327579"/>
          <a:ext cx="1163935" cy="7819094"/>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a:t>Python is pre installed on most Unix systems , including Linux and MAC OS X</a:t>
          </a:r>
          <a:endParaRPr lang="en-IN" sz="1800" kern="1200"/>
        </a:p>
      </dsp:txBody>
      <dsp:txXfrm rot="-5400000">
        <a:off x="1253469" y="56819"/>
        <a:ext cx="7762275" cy="1050297"/>
      </dsp:txXfrm>
    </dsp:sp>
    <dsp:sp modelId="{55CCD8C8-61A7-4D28-A5BA-B8EC5157887F}">
      <dsp:nvSpPr>
        <dsp:cNvPr id="0" name=""/>
        <dsp:cNvSpPr/>
      </dsp:nvSpPr>
      <dsp:spPr>
        <a:xfrm rot="5400000">
          <a:off x="-268600" y="1868021"/>
          <a:ext cx="1790669" cy="1253468"/>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IN" sz="3700" kern="1200" dirty="0"/>
        </a:p>
      </dsp:txBody>
      <dsp:txXfrm rot="-5400000">
        <a:off x="1" y="2226154"/>
        <a:ext cx="1253468" cy="537201"/>
      </dsp:txXfrm>
    </dsp:sp>
    <dsp:sp modelId="{93AD139B-2869-48D8-A103-072955E820BB}">
      <dsp:nvSpPr>
        <dsp:cNvPr id="0" name=""/>
        <dsp:cNvSpPr/>
      </dsp:nvSpPr>
      <dsp:spPr>
        <a:xfrm rot="5400000">
          <a:off x="4581048" y="-1728158"/>
          <a:ext cx="1163935" cy="7819094"/>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But for in Windows Operating Systems , user can download from the </a:t>
          </a:r>
          <a:r>
            <a:rPr lang="en-US" sz="1800" kern="12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https://www.</a:t>
          </a:r>
          <a:r>
            <a:rPr lang="en-US" sz="1800" kern="1200" baseline="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python</a:t>
          </a:r>
          <a:r>
            <a:rPr lang="en-US" sz="1800" kern="12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.org/downloads</a:t>
          </a:r>
          <a:r>
            <a:rPr lang="en-US" sz="1800" kern="1200" dirty="0">
              <a:hlinkClick xmlns:r="http://schemas.openxmlformats.org/officeDocument/2006/relationships" r:id="rId1"/>
            </a:rPr>
            <a:t>/</a:t>
          </a:r>
          <a:endParaRPr lang="en-IN" sz="1800" kern="1200" dirty="0"/>
        </a:p>
        <a:p>
          <a:pPr marL="342900" lvl="2" indent="-171450" algn="l" defTabSz="800100">
            <a:lnSpc>
              <a:spcPct val="90000"/>
            </a:lnSpc>
            <a:spcBef>
              <a:spcPct val="0"/>
            </a:spcBef>
            <a:spcAft>
              <a:spcPct val="15000"/>
            </a:spcAft>
            <a:buNone/>
          </a:pPr>
          <a:r>
            <a:rPr lang="en-US" sz="1800" kern="1200" dirty="0"/>
            <a:t>-from the above link download latest versions of python IDE and install, recent version is 3.4.1 but most of them uses version 2.7.7 only</a:t>
          </a:r>
        </a:p>
      </dsp:txBody>
      <dsp:txXfrm rot="-5400000">
        <a:off x="1253469" y="1656240"/>
        <a:ext cx="7762275" cy="1050297"/>
      </dsp:txXfrm>
    </dsp:sp>
    <dsp:sp modelId="{459DAB3F-04C9-4B8F-9F3D-5905F2797078}">
      <dsp:nvSpPr>
        <dsp:cNvPr id="0" name=""/>
        <dsp:cNvSpPr/>
      </dsp:nvSpPr>
      <dsp:spPr>
        <a:xfrm rot="5400000">
          <a:off x="-268600" y="3466442"/>
          <a:ext cx="1790669" cy="1253468"/>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IN" sz="3700" kern="1200" dirty="0"/>
        </a:p>
      </dsp:txBody>
      <dsp:txXfrm rot="-5400000">
        <a:off x="1" y="3824575"/>
        <a:ext cx="1253468" cy="537201"/>
      </dsp:txXfrm>
    </dsp:sp>
    <dsp:sp modelId="{F3CDDFFC-856B-4987-A10F-2A0354341EA8}">
      <dsp:nvSpPr>
        <dsp:cNvPr id="0" name=""/>
        <dsp:cNvSpPr/>
      </dsp:nvSpPr>
      <dsp:spPr>
        <a:xfrm rot="5400000">
          <a:off x="4581048" y="-129737"/>
          <a:ext cx="1163935" cy="7819094"/>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a:t>After installing the Python version , go to start menu then click on python 2.7 in that one we can select python (command line) it is prompt with &gt;&gt;&gt;</a:t>
          </a:r>
          <a:endParaRPr lang="en-IN" sz="1800" kern="1200"/>
        </a:p>
      </dsp:txBody>
      <dsp:txXfrm rot="-5400000">
        <a:off x="1253469" y="3254661"/>
        <a:ext cx="7762275" cy="1050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09754-952F-4116-9E76-CE9D82E9B50B}">
      <dsp:nvSpPr>
        <dsp:cNvPr id="0" name=""/>
        <dsp:cNvSpPr/>
      </dsp:nvSpPr>
      <dsp:spPr>
        <a:xfrm rot="5400000">
          <a:off x="4023568" y="121935"/>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Web application</a:t>
          </a:r>
          <a:endParaRPr lang="en-IN" sz="2100" kern="1200" dirty="0"/>
        </a:p>
      </dsp:txBody>
      <dsp:txXfrm rot="-5400000">
        <a:off x="4394286" y="289820"/>
        <a:ext cx="1106842" cy="1272232"/>
      </dsp:txXfrm>
    </dsp:sp>
    <dsp:sp modelId="{464D4214-259A-4E57-8073-1BAF55BCB0D7}">
      <dsp:nvSpPr>
        <dsp:cNvPr id="0" name=""/>
        <dsp:cNvSpPr/>
      </dsp:nvSpPr>
      <dsp:spPr>
        <a:xfrm>
          <a:off x="5800504" y="371453"/>
          <a:ext cx="2062679" cy="1108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a:p>
      </dsp:txBody>
      <dsp:txXfrm>
        <a:off x="5800504" y="371453"/>
        <a:ext cx="2062679" cy="1108967"/>
      </dsp:txXfrm>
    </dsp:sp>
    <dsp:sp modelId="{CC636DA6-F150-4D6B-A609-B24BAF792CA1}">
      <dsp:nvSpPr>
        <dsp:cNvPr id="0" name=""/>
        <dsp:cNvSpPr/>
      </dsp:nvSpPr>
      <dsp:spPr>
        <a:xfrm rot="5400000">
          <a:off x="2281748" y="120138"/>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Computer graphics</a:t>
          </a:r>
          <a:endParaRPr lang="en-IN" sz="2100" kern="1200" dirty="0"/>
        </a:p>
      </dsp:txBody>
      <dsp:txXfrm rot="-5400000">
        <a:off x="2652466" y="288023"/>
        <a:ext cx="1106842" cy="1272232"/>
      </dsp:txXfrm>
    </dsp:sp>
    <dsp:sp modelId="{3B97DEC5-3257-4518-9180-765CB0189DB6}">
      <dsp:nvSpPr>
        <dsp:cNvPr id="0" name=""/>
        <dsp:cNvSpPr/>
      </dsp:nvSpPr>
      <dsp:spPr>
        <a:xfrm rot="5400000">
          <a:off x="3151920" y="1690754"/>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Game</a:t>
          </a:r>
          <a:r>
            <a:rPr lang="en-US" sz="1500" kern="1200" dirty="0"/>
            <a:t> </a:t>
          </a:r>
          <a:r>
            <a:rPr lang="en-US" sz="2100" kern="1200" dirty="0"/>
            <a:t>development</a:t>
          </a:r>
          <a:endParaRPr lang="en-IN" sz="2100" kern="1200" dirty="0"/>
        </a:p>
      </dsp:txBody>
      <dsp:txXfrm rot="-5400000">
        <a:off x="3522638" y="1858639"/>
        <a:ext cx="1106842" cy="1272232"/>
      </dsp:txXfrm>
    </dsp:sp>
    <dsp:sp modelId="{20B0D60D-3BE8-435E-868D-E1E9B118DA1E}">
      <dsp:nvSpPr>
        <dsp:cNvPr id="0" name=""/>
        <dsp:cNvSpPr/>
      </dsp:nvSpPr>
      <dsp:spPr>
        <a:xfrm>
          <a:off x="1209379" y="1940272"/>
          <a:ext cx="1996141" cy="1108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endParaRPr lang="en-IN" sz="3600" kern="1200" dirty="0"/>
        </a:p>
      </dsp:txBody>
      <dsp:txXfrm>
        <a:off x="1209379" y="1940272"/>
        <a:ext cx="1996141" cy="1108967"/>
      </dsp:txXfrm>
    </dsp:sp>
    <dsp:sp modelId="{3CA6A040-0684-4B38-A194-362208E0E325}">
      <dsp:nvSpPr>
        <dsp:cNvPr id="0" name=""/>
        <dsp:cNvSpPr/>
      </dsp:nvSpPr>
      <dsp:spPr>
        <a:xfrm rot="5400000">
          <a:off x="4888563" y="1690754"/>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System</a:t>
          </a:r>
          <a:r>
            <a:rPr lang="en-US" sz="2500" kern="1200" dirty="0"/>
            <a:t> </a:t>
          </a:r>
          <a:r>
            <a:rPr lang="en-US" sz="2100" kern="1200" dirty="0"/>
            <a:t>software</a:t>
          </a:r>
          <a:endParaRPr lang="en-IN" sz="2100" kern="1200" dirty="0"/>
        </a:p>
      </dsp:txBody>
      <dsp:txXfrm rot="-5400000">
        <a:off x="5259281" y="1858639"/>
        <a:ext cx="1106842" cy="1272232"/>
      </dsp:txXfrm>
    </dsp:sp>
    <dsp:sp modelId="{617CF660-1884-499C-8D0F-6A7A1A3FA07C}">
      <dsp:nvSpPr>
        <dsp:cNvPr id="0" name=""/>
        <dsp:cNvSpPr/>
      </dsp:nvSpPr>
      <dsp:spPr>
        <a:xfrm rot="5400000">
          <a:off x="4023568" y="3259573"/>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App development</a:t>
          </a:r>
          <a:endParaRPr lang="en-IN" sz="2100" kern="1200" dirty="0"/>
        </a:p>
      </dsp:txBody>
      <dsp:txXfrm rot="-5400000">
        <a:off x="4394286" y="3427458"/>
        <a:ext cx="1106842" cy="1272232"/>
      </dsp:txXfrm>
    </dsp:sp>
    <dsp:sp modelId="{FDF1C468-5CF7-4455-B4C8-1CFD5C7A20CE}">
      <dsp:nvSpPr>
        <dsp:cNvPr id="0" name=""/>
        <dsp:cNvSpPr/>
      </dsp:nvSpPr>
      <dsp:spPr>
        <a:xfrm>
          <a:off x="5800504" y="3509091"/>
          <a:ext cx="2062679" cy="1108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a:p>
      </dsp:txBody>
      <dsp:txXfrm>
        <a:off x="5800504" y="3509091"/>
        <a:ext cx="2062679" cy="1108967"/>
      </dsp:txXfrm>
    </dsp:sp>
    <dsp:sp modelId="{5798583D-36A8-4E4B-BB02-BA616C1A56BD}">
      <dsp:nvSpPr>
        <dsp:cNvPr id="0" name=""/>
        <dsp:cNvSpPr/>
      </dsp:nvSpPr>
      <dsp:spPr>
        <a:xfrm rot="5400000">
          <a:off x="2286926" y="3259573"/>
          <a:ext cx="1848278" cy="1608002"/>
        </a:xfrm>
        <a:prstGeom prst="hexagon">
          <a:avLst>
            <a:gd name="adj" fmla="val 2500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Website creation</a:t>
          </a:r>
          <a:endParaRPr lang="en-IN" sz="2100" kern="1200" dirty="0"/>
        </a:p>
      </dsp:txBody>
      <dsp:txXfrm rot="-5400000">
        <a:off x="2657644" y="3427458"/>
        <a:ext cx="1106842" cy="12722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1650"/>
          </a:xfrm>
          <a:prstGeom prst="rect">
            <a:avLst/>
          </a:prstGeom>
        </p:spPr>
        <p:txBody>
          <a:bodyPr vert="horz" lIns="91440" tIns="45720" rIns="91440" bIns="45720" rtlCol="0"/>
          <a:lstStyle>
            <a:lvl1pPr algn="r">
              <a:defRPr sz="1200"/>
            </a:lvl1pPr>
          </a:lstStyle>
          <a:p>
            <a:fld id="{9805B0B3-166E-4B00-A93A-02396BF50277}" type="datetimeFigureOut">
              <a:rPr lang="en-US" smtClean="0"/>
              <a:pPr/>
              <a:t>11/12/2022</a:t>
            </a:fld>
            <a:endParaRPr lang="en-US"/>
          </a:p>
        </p:txBody>
      </p:sp>
      <p:sp>
        <p:nvSpPr>
          <p:cNvPr id="4" name="Footer Placeholder 3"/>
          <p:cNvSpPr>
            <a:spLocks noGrp="1"/>
          </p:cNvSpPr>
          <p:nvPr>
            <p:ph type="ftr" sz="quarter" idx="2"/>
          </p:nvPr>
        </p:nvSpPr>
        <p:spPr>
          <a:xfrm>
            <a:off x="0" y="9521825"/>
            <a:ext cx="3368675"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21825"/>
            <a:ext cx="3368675" cy="501650"/>
          </a:xfrm>
          <a:prstGeom prst="rect">
            <a:avLst/>
          </a:prstGeom>
        </p:spPr>
        <p:txBody>
          <a:bodyPr vert="horz" lIns="91440" tIns="45720" rIns="91440" bIns="45720" rtlCol="0" anchor="b"/>
          <a:lstStyle>
            <a:lvl1pPr algn="r">
              <a:defRPr sz="1200"/>
            </a:lvl1pPr>
          </a:lstStyle>
          <a:p>
            <a:fld id="{D066ED77-972E-49B8-AD19-70195E733580}" type="slidenum">
              <a:rPr lang="en-US" smtClean="0"/>
              <a:pPr/>
              <a:t>‹#›</a:t>
            </a:fld>
            <a:endParaRPr lang="en-US"/>
          </a:p>
        </p:txBody>
      </p:sp>
    </p:spTree>
    <p:extLst>
      <p:ext uri="{BB962C8B-B14F-4D97-AF65-F5344CB8AC3E}">
        <p14:creationId xmlns:p14="http://schemas.microsoft.com/office/powerpoint/2010/main" val="6015168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2158125342"/>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p:sp>
      <p:sp>
        <p:nvSpPr>
          <p:cNvPr id="5123" name="Notes Placeholder 2"/>
          <p:cNvSpPr txBox="1">
            <a:spLocks noGrp="1"/>
          </p:cNvSpPr>
          <p:nvPr>
            <p:ph type="body" idx="1"/>
          </p:nvPr>
        </p:nvSpPr>
        <p:spPr>
          <a:noFill/>
          <a:ln/>
        </p:spPr>
        <p:txBody>
          <a:bodyPr/>
          <a:lstStyle/>
          <a:p>
            <a:endParaRPr lang="en-IN"/>
          </a:p>
        </p:txBody>
      </p:sp>
      <p:sp>
        <p:nvSpPr>
          <p:cNvPr id="5125" name="Header Placeholder 4"/>
          <p:cNvSpPr>
            <a:spLocks noGrp="1"/>
          </p:cNvSpPr>
          <p:nvPr>
            <p:ph type="hdr" sz="quarter" idx="4294967295"/>
          </p:nvPr>
        </p:nvSpPr>
        <p:spPr bwMode="auto">
          <a:xfrm>
            <a:off x="0" y="0"/>
            <a:ext cx="3368675" cy="501650"/>
          </a:xfrm>
          <a:prstGeom prst="rect">
            <a:avLst/>
          </a:prstGeom>
          <a:noFill/>
          <a:ln>
            <a:miter lim="800000"/>
            <a:headEnd/>
            <a:tailEnd/>
          </a:ln>
        </p:spPr>
        <p:txBody>
          <a:bodyPr lIns="101700" tIns="50850" rIns="101700" bIns="50850"/>
          <a:lstStyle/>
          <a:p>
            <a:endParaRPr lang="en-IN"/>
          </a:p>
        </p:txBody>
      </p:sp>
      <p:sp>
        <p:nvSpPr>
          <p:cNvPr id="5126" name="Footer Placeholder 5"/>
          <p:cNvSpPr>
            <a:spLocks noGrp="1"/>
          </p:cNvSpPr>
          <p:nvPr>
            <p:ph type="ftr" sz="quarter" idx="4294967295"/>
          </p:nvPr>
        </p:nvSpPr>
        <p:spPr bwMode="auto">
          <a:xfrm>
            <a:off x="0" y="9521825"/>
            <a:ext cx="3368675" cy="501650"/>
          </a:xfrm>
          <a:prstGeom prst="rect">
            <a:avLst/>
          </a:prstGeom>
          <a:noFill/>
          <a:ln>
            <a:miter lim="800000"/>
            <a:headEnd/>
            <a:tailEnd/>
          </a:ln>
        </p:spPr>
        <p:txBody>
          <a:bodyPr lIns="101700" tIns="50850" rIns="101700" bIns="50850"/>
          <a:lstStyle/>
          <a:p>
            <a:endParaRPr lang="en-IN"/>
          </a:p>
        </p:txBody>
      </p:sp>
    </p:spTree>
    <p:extLst>
      <p:ext uri="{BB962C8B-B14F-4D97-AF65-F5344CB8AC3E}">
        <p14:creationId xmlns:p14="http://schemas.microsoft.com/office/powerpoint/2010/main" val="346210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8989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4234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6359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2000" r="-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2pPr>
      <a:lvl3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3pPr>
      <a:lvl4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4pPr>
      <a:lvl5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8.wdp"/><Relationship Id="rId5" Type="http://schemas.microsoft.com/office/2007/relationships/hdphoto" Target="../media/hdphoto5.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7.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datarobot.com/wiki/artificial-intellig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python.com/" TargetMode="External"/><Relationship Id="rId4" Type="http://schemas.openxmlformats.org/officeDocument/2006/relationships/hyperlink" Target="http://www.kagg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2000"/>
            <a:lum/>
          </a:blip>
          <a:srcRect/>
          <a:stretch>
            <a:fillRect l="-2000" r="-2000"/>
          </a:stretch>
        </a:blipFill>
        <a:effectLst/>
      </p:bgPr>
    </p:bg>
    <p:spTree>
      <p:nvGrpSpPr>
        <p:cNvPr id="1" name=""/>
        <p:cNvGrpSpPr/>
        <p:nvPr/>
      </p:nvGrpSpPr>
      <p:grpSpPr>
        <a:xfrm>
          <a:off x="0" y="0"/>
          <a:ext cx="0" cy="0"/>
          <a:chOff x="0" y="0"/>
          <a:chExt cx="0" cy="0"/>
        </a:xfrm>
      </p:grpSpPr>
      <p:sp>
        <p:nvSpPr>
          <p:cNvPr id="1026" name="Title 1"/>
          <p:cNvSpPr>
            <a:spLocks noGrp="1"/>
          </p:cNvSpPr>
          <p:nvPr>
            <p:ph type="title"/>
          </p:nvPr>
        </p:nvSpPr>
        <p:spPr bwMode="auto">
          <a:xfrm>
            <a:off x="504825" y="303213"/>
            <a:ext cx="9183687" cy="1258887"/>
          </a:xfrm>
          <a:noFill/>
          <a:ln>
            <a:miter lim="800000"/>
            <a:headEnd/>
            <a:tailEnd/>
          </a:ln>
        </p:spPr>
        <p:txBody>
          <a:bodyPr vert="horz" wrap="square" lIns="100794" tIns="50397" rIns="100794" bIns="50397" numCol="1" anchor="t" anchorCtr="0" compatLnSpc="1">
            <a:prstTxWarp prst="textNoShape">
              <a:avLst/>
            </a:prstTxWarp>
          </a:bodyPr>
          <a:lstStyle/>
          <a:p>
            <a:r>
              <a:rPr lang="en-US" dirty="0"/>
              <a:t> </a:t>
            </a:r>
            <a:endParaRPr lang="en-IN" dirty="0"/>
          </a:p>
        </p:txBody>
      </p:sp>
      <p:sp>
        <p:nvSpPr>
          <p:cNvPr id="1027" name="Rectangle 7"/>
          <p:cNvSpPr>
            <a:spLocks noChangeArrowheads="1"/>
          </p:cNvSpPr>
          <p:nvPr/>
        </p:nvSpPr>
        <p:spPr bwMode="auto">
          <a:xfrm>
            <a:off x="6488214" y="5750600"/>
            <a:ext cx="3581400" cy="1231106"/>
          </a:xfrm>
          <a:prstGeom prst="rect">
            <a:avLst/>
          </a:prstGeom>
          <a:noFill/>
          <a:ln w="9525">
            <a:noFill/>
            <a:miter lim="800000"/>
            <a:headEnd/>
            <a:tailEnd/>
          </a:ln>
        </p:spPr>
        <p:txBody>
          <a:bodyPr wrap="square" lIns="0" tIns="0" rIns="0" bIns="0">
            <a:spAutoFit/>
          </a:bodyPr>
          <a:lstStyle/>
          <a:p>
            <a:pPr>
              <a:buClr>
                <a:srgbClr val="000000"/>
              </a:buClr>
              <a:buSzPct val="38000"/>
              <a:tabLst>
                <a:tab pos="723900" algn="l"/>
                <a:tab pos="1447800" algn="l"/>
                <a:tab pos="2171700" algn="l"/>
                <a:tab pos="2895600" algn="l"/>
                <a:tab pos="3619500" algn="l"/>
              </a:tabLst>
            </a:pPr>
            <a:r>
              <a:rPr lang="en-US" sz="2000" b="1" u="sng" dirty="0">
                <a:latin typeface="Cambria" panose="02040503050406030204" pitchFamily="18" charset="0"/>
                <a:ea typeface="Cambria" panose="02040503050406030204" pitchFamily="18" charset="0"/>
                <a:cs typeface="Calibri" panose="020F0502020204030204" pitchFamily="34" charset="0"/>
              </a:rPr>
              <a:t>Guided By:</a:t>
            </a:r>
          </a:p>
          <a:p>
            <a:pPr>
              <a:buClr>
                <a:srgbClr val="000000"/>
              </a:buClr>
              <a:buSzPct val="38000"/>
              <a:tabLst>
                <a:tab pos="723900" algn="l"/>
                <a:tab pos="1447800" algn="l"/>
                <a:tab pos="2171700" algn="l"/>
                <a:tab pos="2895600" algn="l"/>
                <a:tab pos="3619500" algn="l"/>
              </a:tabLst>
            </a:pPr>
            <a:r>
              <a:rPr lang="en-US" sz="2000" b="1" dirty="0">
                <a:latin typeface="Cambria" panose="02040503050406030204" pitchFamily="18" charset="0"/>
                <a:ea typeface="Cambria" panose="02040503050406030204" pitchFamily="18" charset="0"/>
                <a:cs typeface="Calibri" panose="020F0502020204030204" pitchFamily="34" charset="0"/>
              </a:rPr>
              <a:t>Mr. Sunil Sharma</a:t>
            </a:r>
          </a:p>
          <a:p>
            <a:pPr>
              <a:buClr>
                <a:srgbClr val="000000"/>
              </a:buClr>
              <a:buSzPct val="38000"/>
              <a:tabLst>
                <a:tab pos="723900" algn="l"/>
                <a:tab pos="1447800" algn="l"/>
                <a:tab pos="2171700" algn="l"/>
                <a:tab pos="2895600" algn="l"/>
                <a:tab pos="3619500" algn="l"/>
              </a:tabLst>
            </a:pPr>
            <a:r>
              <a:rPr lang="en-US" sz="2000" b="1" dirty="0">
                <a:latin typeface="Cambria" panose="02040503050406030204" pitchFamily="18" charset="0"/>
                <a:ea typeface="Cambria" panose="02040503050406030204" pitchFamily="18" charset="0"/>
                <a:cs typeface="Calibri" panose="020F0502020204030204" pitchFamily="34" charset="0"/>
              </a:rPr>
              <a:t>Assistant Professor, CSE Dept.</a:t>
            </a:r>
          </a:p>
          <a:p>
            <a:pPr>
              <a:buClr>
                <a:srgbClr val="000000"/>
              </a:buClr>
              <a:buSzPct val="38000"/>
              <a:tabLst>
                <a:tab pos="723900" algn="l"/>
                <a:tab pos="1447800" algn="l"/>
                <a:tab pos="2171700" algn="l"/>
                <a:tab pos="2895600" algn="l"/>
                <a:tab pos="3619500" algn="l"/>
              </a:tabLst>
            </a:pPr>
            <a:endParaRPr lang="en-US" sz="2000" b="1" dirty="0">
              <a:latin typeface="Calibri" panose="020F0502020204030204" pitchFamily="34" charset="0"/>
              <a:cs typeface="Calibri" panose="020F0502020204030204" pitchFamily="34" charset="0"/>
            </a:endParaRPr>
          </a:p>
        </p:txBody>
      </p:sp>
      <p:sp>
        <p:nvSpPr>
          <p:cNvPr id="1029" name="TextBox 10"/>
          <p:cNvSpPr txBox="1">
            <a:spLocks noChangeArrowheads="1"/>
          </p:cNvSpPr>
          <p:nvPr/>
        </p:nvSpPr>
        <p:spPr bwMode="auto">
          <a:xfrm>
            <a:off x="544512" y="5380037"/>
            <a:ext cx="4267201" cy="2256214"/>
          </a:xfrm>
          <a:prstGeom prst="rect">
            <a:avLst/>
          </a:prstGeom>
          <a:noFill/>
          <a:ln w="9525">
            <a:noFill/>
            <a:miter lim="800000"/>
            <a:headEnd/>
            <a:tailEnd/>
          </a:ln>
        </p:spPr>
        <p:txBody>
          <a:bodyPr wrap="square" lIns="100794" tIns="50397" rIns="100794" bIns="50397">
            <a:spAutoFit/>
          </a:bodyPr>
          <a:lstStyle/>
          <a:p>
            <a:pPr>
              <a:buClr>
                <a:srgbClr val="000000"/>
              </a:buClr>
              <a:buSzPct val="38000"/>
              <a:tabLst>
                <a:tab pos="723900" algn="l"/>
                <a:tab pos="1447800" algn="l"/>
                <a:tab pos="2171700" algn="l"/>
                <a:tab pos="2895600" algn="l"/>
                <a:tab pos="3619500" algn="l"/>
              </a:tabLst>
            </a:pPr>
            <a:endParaRPr lang="en-US" sz="2000" b="1" u="sng" dirty="0">
              <a:latin typeface="Cambria" pitchFamily="18" charset="0"/>
            </a:endParaRPr>
          </a:p>
          <a:p>
            <a:pPr>
              <a:buClr>
                <a:srgbClr val="000000"/>
              </a:buClr>
              <a:buSzPct val="38000"/>
              <a:tabLst>
                <a:tab pos="723900" algn="l"/>
                <a:tab pos="1447800" algn="l"/>
                <a:tab pos="2171700" algn="l"/>
                <a:tab pos="2895600" algn="l"/>
                <a:tab pos="3619500" algn="l"/>
              </a:tabLst>
            </a:pPr>
            <a:r>
              <a:rPr lang="en-US" sz="2000" b="1" u="sng" dirty="0">
                <a:latin typeface="Cambria" pitchFamily="18" charset="0"/>
              </a:rPr>
              <a:t>Presented By:</a:t>
            </a:r>
          </a:p>
          <a:p>
            <a:pPr>
              <a:buClr>
                <a:srgbClr val="000000"/>
              </a:buClr>
              <a:buSzPct val="38000"/>
              <a:tabLst>
                <a:tab pos="723900" algn="l"/>
                <a:tab pos="1447800" algn="l"/>
                <a:tab pos="2171700" algn="l"/>
                <a:tab pos="2895600" algn="l"/>
                <a:tab pos="3619500" algn="l"/>
              </a:tabLst>
            </a:pPr>
            <a:r>
              <a:rPr lang="en-US" sz="2000" b="1" dirty="0">
                <a:latin typeface="Cambria" pitchFamily="18" charset="0"/>
              </a:rPr>
              <a:t>Pooja Jain</a:t>
            </a:r>
            <a:br>
              <a:rPr lang="en-US" sz="2000" b="1" dirty="0">
                <a:latin typeface="Cambria" pitchFamily="18" charset="0"/>
              </a:rPr>
            </a:br>
            <a:r>
              <a:rPr lang="en-US" sz="2000" b="1" dirty="0">
                <a:latin typeface="Cambria" pitchFamily="18" charset="0"/>
              </a:rPr>
              <a:t>RTU Roll no. – 21EJCCS168</a:t>
            </a:r>
          </a:p>
          <a:p>
            <a:pPr>
              <a:buClr>
                <a:srgbClr val="000000"/>
              </a:buClr>
              <a:buSzPct val="38000"/>
              <a:tabLst>
                <a:tab pos="723900" algn="l"/>
                <a:tab pos="1447800" algn="l"/>
                <a:tab pos="2171700" algn="l"/>
                <a:tab pos="2895600" algn="l"/>
                <a:tab pos="3619500" algn="l"/>
              </a:tabLst>
            </a:pPr>
            <a:r>
              <a:rPr lang="en-US" sz="2000" b="1" dirty="0">
                <a:latin typeface="Cambria" pitchFamily="18" charset="0"/>
              </a:rPr>
              <a:t> </a:t>
            </a:r>
          </a:p>
          <a:p>
            <a:pPr>
              <a:buClr>
                <a:srgbClr val="000000"/>
              </a:buClr>
              <a:buSzPct val="38000"/>
              <a:tabLst>
                <a:tab pos="723900" algn="l"/>
                <a:tab pos="1447800" algn="l"/>
                <a:tab pos="2171700" algn="l"/>
                <a:tab pos="2895600" algn="l"/>
                <a:tab pos="3619500" algn="l"/>
              </a:tabLst>
            </a:pPr>
            <a:endParaRPr lang="en-US" sz="2000" b="1" dirty="0">
              <a:latin typeface="Cambria" pitchFamily="18" charset="0"/>
            </a:endParaRPr>
          </a:p>
          <a:p>
            <a:pPr>
              <a:buClr>
                <a:srgbClr val="000000"/>
              </a:buClr>
              <a:buSzPct val="38000"/>
              <a:tabLst>
                <a:tab pos="723900" algn="l"/>
                <a:tab pos="1447800" algn="l"/>
                <a:tab pos="2171700" algn="l"/>
                <a:tab pos="2895600" algn="l"/>
                <a:tab pos="3619500" algn="l"/>
              </a:tabLst>
            </a:pPr>
            <a:endParaRPr lang="en-US" sz="2000" b="1" dirty="0">
              <a:latin typeface="Cambria" pitchFamily="18" charset="0"/>
            </a:endParaRPr>
          </a:p>
        </p:txBody>
      </p:sp>
      <p:sp>
        <p:nvSpPr>
          <p:cNvPr id="1030" name="Text Box 1"/>
          <p:cNvSpPr txBox="1">
            <a:spLocks noChangeArrowheads="1"/>
          </p:cNvSpPr>
          <p:nvPr/>
        </p:nvSpPr>
        <p:spPr bwMode="auto">
          <a:xfrm>
            <a:off x="925512" y="1809075"/>
            <a:ext cx="8153400" cy="1661993"/>
          </a:xfrm>
          <a:prstGeom prst="rect">
            <a:avLst/>
          </a:prstGeom>
          <a:noFill/>
          <a:ln w="9525">
            <a:noFill/>
            <a:miter lim="800000"/>
            <a:headEnd/>
            <a:tailEnd/>
          </a:ln>
        </p:spPr>
        <p:txBody>
          <a:bodyPr wrap="square" lIns="0" tIns="0" rIns="0" bIns="0">
            <a:spAutoFit/>
          </a:bodyPr>
          <a:lstStyle/>
          <a:p>
            <a:pPr algn="ctr">
              <a:buClr>
                <a:srgbClr val="000000"/>
              </a:buClr>
              <a:buSzPct val="38000"/>
              <a:buFont typeface="StarBats" charset="0"/>
              <a:buNone/>
              <a:tabLst>
                <a:tab pos="723900" algn="l"/>
                <a:tab pos="1447800" algn="l"/>
                <a:tab pos="2171700" algn="l"/>
                <a:tab pos="2895600" algn="l"/>
                <a:tab pos="3619500" algn="l"/>
              </a:tabLst>
            </a:pPr>
            <a:r>
              <a:rPr lang="en-GB" sz="3600" b="1" dirty="0">
                <a:solidFill>
                  <a:schemeClr val="accent2">
                    <a:lumMod val="50000"/>
                  </a:schemeClr>
                </a:solidFill>
                <a:latin typeface="Cambria" pitchFamily="18" charset="0"/>
              </a:rPr>
              <a:t>Seminar</a:t>
            </a:r>
          </a:p>
          <a:p>
            <a:pPr algn="ctr">
              <a:buClr>
                <a:srgbClr val="000000"/>
              </a:buClr>
              <a:buSzPct val="38000"/>
              <a:buFont typeface="StarBats" charset="0"/>
              <a:buNone/>
              <a:tabLst>
                <a:tab pos="723900" algn="l"/>
                <a:tab pos="1447800" algn="l"/>
                <a:tab pos="2171700" algn="l"/>
                <a:tab pos="2895600" algn="l"/>
                <a:tab pos="3619500" algn="l"/>
              </a:tabLst>
            </a:pPr>
            <a:r>
              <a:rPr lang="en-GB" b="1" dirty="0">
                <a:solidFill>
                  <a:schemeClr val="accent2">
                    <a:lumMod val="50000"/>
                  </a:schemeClr>
                </a:solidFill>
                <a:latin typeface="Cambria" pitchFamily="18" charset="0"/>
              </a:rPr>
              <a:t>on</a:t>
            </a:r>
            <a:r>
              <a:rPr lang="en-GB" sz="3600" b="1" dirty="0">
                <a:solidFill>
                  <a:schemeClr val="accent2">
                    <a:lumMod val="50000"/>
                  </a:schemeClr>
                </a:solidFill>
                <a:latin typeface="Cambria" pitchFamily="18" charset="0"/>
              </a:rPr>
              <a:t> </a:t>
            </a:r>
          </a:p>
          <a:p>
            <a:pPr algn="ctr">
              <a:buClr>
                <a:srgbClr val="000000"/>
              </a:buClr>
              <a:buSzPct val="38000"/>
              <a:buFont typeface="StarBats" charset="0"/>
              <a:buNone/>
              <a:tabLst>
                <a:tab pos="723900" algn="l"/>
                <a:tab pos="1447800" algn="l"/>
                <a:tab pos="2171700" algn="l"/>
                <a:tab pos="2895600" algn="l"/>
                <a:tab pos="3619500" algn="l"/>
              </a:tabLst>
            </a:pPr>
            <a:r>
              <a:rPr lang="en-GB" sz="3600" b="1" dirty="0">
                <a:solidFill>
                  <a:schemeClr val="accent2">
                    <a:lumMod val="50000"/>
                  </a:schemeClr>
                </a:solidFill>
                <a:latin typeface="Cambria" pitchFamily="18" charset="0"/>
              </a:rPr>
              <a:t>“Machine Learning with Python</a:t>
            </a:r>
            <a:r>
              <a:rPr lang="en-GB" sz="3600" b="1" dirty="0">
                <a:solidFill>
                  <a:schemeClr val="accent2">
                    <a:lumMod val="50000"/>
                  </a:schemeClr>
                </a:solidFill>
                <a:latin typeface="Helvetica" charset="0"/>
              </a:rPr>
              <a:t>”</a:t>
            </a:r>
          </a:p>
        </p:txBody>
      </p:sp>
      <p:sp>
        <p:nvSpPr>
          <p:cNvPr id="6146" name="AutoShape 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48" name="AutoShape 4"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0" name="AutoShape 6"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2" name="AutoShape 8"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4" name="AutoShape 10"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6" name="AutoShape 1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57" name="Picture 13" descr="C:\Users\Guest\Desktop\logo_jecrc.jpg"/>
          <p:cNvPicPr>
            <a:picLocks noChangeAspect="1" noChangeArrowheads="1"/>
          </p:cNvPicPr>
          <p:nvPr/>
        </p:nvPicPr>
        <p:blipFill>
          <a:blip r:embed="rId4"/>
          <a:srcRect/>
          <a:stretch>
            <a:fillRect/>
          </a:stretch>
        </p:blipFill>
        <p:spPr bwMode="auto">
          <a:xfrm>
            <a:off x="4049712" y="3817938"/>
            <a:ext cx="1905000" cy="148589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AE9C-F15F-845B-FB95-E406E1C8E314}"/>
              </a:ext>
            </a:extLst>
          </p:cNvPr>
          <p:cNvSpPr>
            <a:spLocks noGrp="1"/>
          </p:cNvSpPr>
          <p:nvPr>
            <p:ph type="title"/>
          </p:nvPr>
        </p:nvSpPr>
        <p:spPr>
          <a:xfrm>
            <a:off x="315912" y="1341437"/>
            <a:ext cx="9072563" cy="1258887"/>
          </a:xfrm>
        </p:spPr>
        <p:txBody>
          <a:bodyPr/>
          <a:lstStyle/>
          <a:p>
            <a:r>
              <a:rPr lang="en-US" dirty="0"/>
              <a:t>FEATURES OF PYTHON</a:t>
            </a:r>
            <a:endParaRPr lang="en-IN" dirty="0"/>
          </a:p>
        </p:txBody>
      </p:sp>
      <p:pic>
        <p:nvPicPr>
          <p:cNvPr id="4" name="Content Placeholder 3">
            <a:extLst>
              <a:ext uri="{FF2B5EF4-FFF2-40B4-BE49-F238E27FC236}">
                <a16:creationId xmlns:a16="http://schemas.microsoft.com/office/drawing/2014/main" id="{CED1C659-F2FA-AD64-EF48-4B9E8DD65836}"/>
              </a:ext>
            </a:extLst>
          </p:cNvPr>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7477" b="94237" l="10000" r="97093">
                        <a14:foregroundMark x1="42093" y1="31620" x2="42093" y2="31620"/>
                        <a14:foregroundMark x1="43953" y1="30841" x2="43953" y2="30841"/>
                        <a14:foregroundMark x1="43953" y1="30841" x2="43953" y2="30841"/>
                        <a14:foregroundMark x1="43953" y1="30841" x2="49070" y2="32555"/>
                        <a14:foregroundMark x1="49070" y1="32555" x2="49070" y2="32555"/>
                        <a14:foregroundMark x1="49070" y1="32555" x2="60000" y2="26480"/>
                        <a14:foregroundMark x1="49070" y1="33333" x2="49070" y2="33333"/>
                        <a14:foregroundMark x1="49070" y1="33333" x2="49070" y2="33333"/>
                        <a14:foregroundMark x1="49070" y1="33333" x2="43372" y2="28193"/>
                        <a14:foregroundMark x1="45233" y1="38474" x2="45233" y2="38474"/>
                        <a14:foregroundMark x1="45233" y1="38474" x2="45233" y2="38474"/>
                        <a14:foregroundMark x1="45233" y1="38474" x2="34419" y2="45327"/>
                        <a14:foregroundMark x1="45233" y1="26480" x2="45233" y2="26480"/>
                        <a14:foregroundMark x1="45233" y1="26480" x2="42674" y2="26480"/>
                        <a14:foregroundMark x1="53605" y1="34268" x2="56744" y2="33333"/>
                        <a14:foregroundMark x1="10698" y1="33333" x2="10698" y2="33333"/>
                        <a14:foregroundMark x1="10698" y1="33333" x2="37674" y2="81153"/>
                        <a14:foregroundMark x1="37674" y1="81153" x2="69651" y2="93302"/>
                        <a14:foregroundMark x1="69651" y1="93302" x2="42907" y2="77570"/>
                        <a14:foregroundMark x1="42907" y1="77570" x2="47791" y2="77103"/>
                        <a14:foregroundMark x1="40116" y1="94237" x2="35000" y2="90031"/>
                        <a14:foregroundMark x1="90698" y1="70249" x2="82209" y2="76947"/>
                        <a14:foregroundMark x1="50349" y1="27414" x2="50349" y2="27414"/>
                        <a14:foregroundMark x1="50349" y1="27414" x2="38256" y2="26480"/>
                        <a14:foregroundMark x1="60581" y1="15421" x2="63837" y2="10125"/>
                        <a14:foregroundMark x1="63837" y1="10125" x2="42093" y2="7632"/>
                        <a14:foregroundMark x1="97093" y1="61682" x2="91977" y2="63396"/>
                        <a14:backgroundMark x1="17674" y1="93458" x2="17674" y2="93458"/>
                      </a14:backgroundRemoval>
                    </a14:imgEffect>
                  </a14:imgLayer>
                </a14:imgProps>
              </a:ext>
              <a:ext uri="{28A0092B-C50C-407E-A947-70E740481C1C}">
                <a14:useLocalDpi xmlns:a14="http://schemas.microsoft.com/office/drawing/2010/main" val="0"/>
              </a:ext>
            </a:extLst>
          </a:blip>
          <a:stretch>
            <a:fillRect/>
          </a:stretch>
        </p:blipFill>
        <p:spPr>
          <a:xfrm>
            <a:off x="6812989" y="1970880"/>
            <a:ext cx="2971801" cy="2286000"/>
          </a:xfrm>
          <a:prstGeom prst="rect">
            <a:avLst/>
          </a:prstGeom>
        </p:spPr>
      </p:pic>
      <p:pic>
        <p:nvPicPr>
          <p:cNvPr id="5" name="Picture 4">
            <a:extLst>
              <a:ext uri="{FF2B5EF4-FFF2-40B4-BE49-F238E27FC236}">
                <a16:creationId xmlns:a16="http://schemas.microsoft.com/office/drawing/2014/main" id="{DBA90B2F-41B5-9A49-561A-A603A008A07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41288" y="4694237"/>
            <a:ext cx="4087102" cy="2724735"/>
          </a:xfrm>
          <a:prstGeom prst="rect">
            <a:avLst/>
          </a:prstGeom>
        </p:spPr>
      </p:pic>
      <p:sp>
        <p:nvSpPr>
          <p:cNvPr id="7" name="TextBox 6">
            <a:extLst>
              <a:ext uri="{FF2B5EF4-FFF2-40B4-BE49-F238E27FC236}">
                <a16:creationId xmlns:a16="http://schemas.microsoft.com/office/drawing/2014/main" id="{17A64747-CE7C-09BA-C774-926C75C92CC1}"/>
              </a:ext>
            </a:extLst>
          </p:cNvPr>
          <p:cNvSpPr txBox="1"/>
          <p:nvPr/>
        </p:nvSpPr>
        <p:spPr>
          <a:xfrm>
            <a:off x="692150" y="2315317"/>
            <a:ext cx="9092640" cy="4031873"/>
          </a:xfrm>
          <a:prstGeom prst="rect">
            <a:avLst/>
          </a:prstGeom>
          <a:noFill/>
        </p:spPr>
        <p:txBody>
          <a:bodyPr wrap="square">
            <a:spAutoFit/>
          </a:bodyPr>
          <a:lstStyle/>
          <a:p>
            <a:r>
              <a:rPr lang="en-US" sz="3200" dirty="0"/>
              <a:t> a. Easy to read , learn and maintain</a:t>
            </a:r>
          </a:p>
          <a:p>
            <a:endParaRPr lang="en-US" sz="3200" dirty="0"/>
          </a:p>
          <a:p>
            <a:r>
              <a:rPr lang="en-US" sz="3200" dirty="0"/>
              <a:t>b. Portable : It can run over various</a:t>
            </a:r>
          </a:p>
          <a:p>
            <a:r>
              <a:rPr lang="en-US" sz="3200" dirty="0"/>
              <a:t>hardware platform and has the same </a:t>
            </a:r>
          </a:p>
          <a:p>
            <a:r>
              <a:rPr lang="en-US" sz="3200" dirty="0"/>
              <a:t>interface on all platform</a:t>
            </a:r>
          </a:p>
          <a:p>
            <a:r>
              <a:rPr lang="en-US" sz="3200" dirty="0"/>
              <a:t>                             </a:t>
            </a:r>
          </a:p>
          <a:p>
            <a:pPr algn="r"/>
            <a:r>
              <a:rPr lang="en-US" sz="3200" dirty="0"/>
              <a:t>                              c. Scalable : Python has a broad                                                                                            standard cross platform</a:t>
            </a:r>
          </a:p>
        </p:txBody>
      </p:sp>
    </p:spTree>
    <p:extLst>
      <p:ext uri="{BB962C8B-B14F-4D97-AF65-F5344CB8AC3E}">
        <p14:creationId xmlns:p14="http://schemas.microsoft.com/office/powerpoint/2010/main" val="10505869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5BF8-B738-69A9-F234-DEED8B5FFF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6109DD-0CA4-C4B4-224D-731CBC4E6070}"/>
              </a:ext>
            </a:extLst>
          </p:cNvPr>
          <p:cNvSpPr>
            <a:spLocks noGrp="1"/>
          </p:cNvSpPr>
          <p:nvPr>
            <p:ph idx="1"/>
          </p:nvPr>
        </p:nvSpPr>
        <p:spPr/>
        <p:txBody>
          <a:bodyPr/>
          <a:lstStyle/>
          <a:p>
            <a:pPr marL="107950" indent="0">
              <a:buNone/>
            </a:pPr>
            <a:r>
              <a:rPr lang="en-US" dirty="0"/>
              <a:t>d. Everything in Python is an object: variables , functions ,even code ; every object has an ID ,a type , and a value.</a:t>
            </a:r>
            <a:endParaRPr lang="en-IN" dirty="0"/>
          </a:p>
          <a:p>
            <a:endParaRPr lang="en-IN" dirty="0"/>
          </a:p>
        </p:txBody>
      </p:sp>
      <p:pic>
        <p:nvPicPr>
          <p:cNvPr id="5" name="Picture 4">
            <a:extLst>
              <a:ext uri="{FF2B5EF4-FFF2-40B4-BE49-F238E27FC236}">
                <a16:creationId xmlns:a16="http://schemas.microsoft.com/office/drawing/2014/main" id="{63EF6659-B010-3993-B951-2688C60598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61667" y1="27593" x2="58958" y2="35833"/>
                        <a14:foregroundMark x1="58958" y1="35833" x2="56302" y2="26852"/>
                        <a14:foregroundMark x1="56302" y1="26852" x2="62083" y2="29907"/>
                        <a14:foregroundMark x1="62083" y1="29907" x2="54531" y2="26481"/>
                        <a14:foregroundMark x1="54531" y1="26481" x2="55000" y2="36574"/>
                        <a14:foregroundMark x1="55000" y1="36574" x2="62760" y2="38056"/>
                        <a14:foregroundMark x1="62760" y1="38056" x2="56510" y2="32130"/>
                        <a14:foregroundMark x1="56510" y1="32130" x2="61719" y2="36389"/>
                        <a14:foregroundMark x1="61719" y1="36389" x2="55781" y2="31296"/>
                        <a14:foregroundMark x1="55781" y1="31296" x2="62240" y2="33241"/>
                        <a14:foregroundMark x1="62240" y1="33241" x2="56771" y2="29444"/>
                        <a14:foregroundMark x1="56771" y1="29444" x2="52396" y2="34444"/>
                        <a14:foregroundMark x1="52396" y1="34444" x2="55521" y2="41204"/>
                        <a14:foregroundMark x1="55521" y1="41204" x2="50677" y2="33333"/>
                        <a14:foregroundMark x1="50677" y1="33333" x2="56354" y2="37222"/>
                        <a14:foregroundMark x1="56354" y1="37222" x2="51302" y2="35741"/>
                        <a14:foregroundMark x1="51302" y1="35741" x2="61354" y2="28611"/>
                        <a14:foregroundMark x1="61354" y1="28611" x2="53073" y2="38889"/>
                        <a14:foregroundMark x1="53073" y1="38889" x2="58802" y2="44167"/>
                        <a14:foregroundMark x1="58802" y1="44167" x2="54531" y2="39167"/>
                        <a14:foregroundMark x1="54531" y1="39167" x2="60313" y2="42037"/>
                        <a14:foregroundMark x1="60313" y1="42037" x2="59635" y2="44815"/>
                        <a14:foregroundMark x1="64115" y1="38519" x2="64219" y2="30000"/>
                        <a14:foregroundMark x1="64219" y1="30000" x2="59896" y2="26574"/>
                        <a14:foregroundMark x1="59896" y1="26574" x2="54323" y2="26019"/>
                        <a14:foregroundMark x1="54323" y1="26019" x2="52500" y2="34259"/>
                        <a14:foregroundMark x1="52500" y1="34259" x2="55052" y2="26759"/>
                        <a14:foregroundMark x1="55052" y1="26759" x2="61458" y2="27778"/>
                        <a14:foregroundMark x1="65104" y1="28704" x2="64375" y2="27315"/>
                        <a14:foregroundMark x1="64375" y1="27315" x2="64375" y2="27315"/>
                        <a14:foregroundMark x1="64375" y1="27315" x2="64896" y2="27963"/>
                        <a14:foregroundMark x1="64896" y1="29074" x2="62187" y2="30648"/>
                        <a14:foregroundMark x1="65521" y1="27963" x2="65313" y2="38704"/>
                        <a14:foregroundMark x1="64792" y1="26574" x2="65521" y2="28148"/>
                        <a14:foregroundMark x1="65521" y1="28148" x2="60365" y2="25648"/>
                        <a14:foregroundMark x1="60365" y1="25648" x2="59115" y2="25648"/>
                        <a14:foregroundMark x1="69740" y1="28519" x2="70365" y2="20093"/>
                        <a14:foregroundMark x1="70365" y1="20093" x2="71927" y2="23519"/>
                        <a14:foregroundMark x1="53490" y1="27315" x2="52708" y2="32685"/>
                        <a14:foregroundMark x1="52917" y1="27315" x2="51979" y2="31759"/>
                        <a14:foregroundMark x1="54531" y1="19167" x2="53021" y2="27130"/>
                        <a14:foregroundMark x1="53021" y1="27130" x2="53021" y2="28333"/>
                        <a14:foregroundMark x1="35417" y1="30000" x2="36615" y2="43704"/>
                        <a14:foregroundMark x1="32865" y1="34074" x2="34792" y2="43889"/>
                        <a14:foregroundMark x1="34792" y1="43889" x2="34792" y2="43889"/>
                        <a14:foregroundMark x1="30208" y1="27315" x2="33385" y2="37963"/>
                        <a14:foregroundMark x1="35313" y1="67407" x2="35729" y2="73611"/>
                        <a14:foregroundMark x1="63177" y1="74815" x2="50990" y2="77222"/>
                        <a14:foregroundMark x1="67135" y1="69259" x2="64479" y2="78056"/>
                        <a14:foregroundMark x1="62969" y1="86574" x2="69688" y2="72685"/>
                        <a14:foregroundMark x1="57448" y1="79537" x2="52760" y2="77593"/>
                        <a14:foregroundMark x1="52760" y1="77593" x2="48021" y2="81204"/>
                        <a14:foregroundMark x1="48021" y1="81204" x2="47917" y2="81204"/>
                        <a14:foregroundMark x1="48646" y1="71389" x2="38229" y2="78981"/>
                        <a14:foregroundMark x1="51771" y1="70648" x2="49531" y2="73241"/>
                        <a14:foregroundMark x1="40573" y1="81389" x2="33594" y2="82593"/>
                        <a14:foregroundMark x1="33594" y1="82593" x2="33594" y2="82593"/>
                        <a14:foregroundMark x1="42240" y1="73056" x2="40469" y2="74444"/>
                        <a14:foregroundMark x1="66615" y1="51296" x2="66927" y2="60556"/>
                        <a14:foregroundMark x1="60521" y1="59444" x2="60208" y2="69259"/>
                        <a14:foregroundMark x1="58281" y1="53333" x2="58281" y2="61111"/>
                      </a14:backgroundRemoval>
                    </a14:imgEffect>
                  </a14:imgLayer>
                </a14:imgProps>
              </a:ext>
              <a:ext uri="{28A0092B-C50C-407E-A947-70E740481C1C}">
                <a14:useLocalDpi xmlns:a14="http://schemas.microsoft.com/office/drawing/2010/main" val="0"/>
              </a:ext>
            </a:extLst>
          </a:blip>
          <a:stretch>
            <a:fillRect/>
          </a:stretch>
        </p:blipFill>
        <p:spPr>
          <a:xfrm>
            <a:off x="1382712" y="2103437"/>
            <a:ext cx="10080625" cy="5670352"/>
          </a:xfrm>
          <a:prstGeom prst="rect">
            <a:avLst/>
          </a:prstGeom>
        </p:spPr>
      </p:pic>
    </p:spTree>
    <p:extLst>
      <p:ext uri="{BB962C8B-B14F-4D97-AF65-F5344CB8AC3E}">
        <p14:creationId xmlns:p14="http://schemas.microsoft.com/office/powerpoint/2010/main" val="35870170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39F5-98C2-77B9-A1B0-1EF7D50B7846}"/>
              </a:ext>
            </a:extLst>
          </p:cNvPr>
          <p:cNvSpPr>
            <a:spLocks noGrp="1"/>
          </p:cNvSpPr>
          <p:nvPr>
            <p:ph type="title"/>
          </p:nvPr>
        </p:nvSpPr>
        <p:spPr>
          <a:xfrm>
            <a:off x="-1628078" y="1523704"/>
            <a:ext cx="9072563" cy="1258887"/>
          </a:xfrm>
        </p:spPr>
        <p:txBody>
          <a:bodyPr/>
          <a:lstStyle/>
          <a:p>
            <a:r>
              <a:rPr lang="en-US" sz="3600" dirty="0"/>
              <a:t>USAGE OF PYTHON </a:t>
            </a:r>
            <a:br>
              <a:rPr lang="en-US" sz="3600" dirty="0"/>
            </a:br>
            <a:r>
              <a:rPr lang="en-US" sz="3600" dirty="0"/>
              <a:t>BY TOP COMPANIES</a:t>
            </a:r>
            <a:endParaRPr lang="en-IN" sz="3600" dirty="0"/>
          </a:p>
        </p:txBody>
      </p:sp>
      <p:pic>
        <p:nvPicPr>
          <p:cNvPr id="29" name="Content Placeholder 28">
            <a:extLst>
              <a:ext uri="{FF2B5EF4-FFF2-40B4-BE49-F238E27FC236}">
                <a16:creationId xmlns:a16="http://schemas.microsoft.com/office/drawing/2014/main" id="{D2674510-187A-E2CB-CB6A-98557A618DFE}"/>
              </a:ext>
            </a:extLst>
          </p:cNvPr>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23146" y="1763297"/>
            <a:ext cx="1162844" cy="1162844"/>
          </a:xfrm>
          <a:noFill/>
          <a:ln>
            <a:noFill/>
          </a:ln>
        </p:spPr>
        <p:style>
          <a:lnRef idx="0">
            <a:scrgbClr r="0" g="0" b="0"/>
          </a:lnRef>
          <a:fillRef idx="0">
            <a:scrgbClr r="0" g="0" b="0"/>
          </a:fillRef>
          <a:effectRef idx="0">
            <a:scrgbClr r="0" g="0" b="0"/>
          </a:effectRef>
          <a:fontRef idx="minor">
            <a:schemeClr val="accent6"/>
          </a:fontRef>
        </p:style>
      </p:pic>
      <p:sp>
        <p:nvSpPr>
          <p:cNvPr id="6" name="Dodecagon 5">
            <a:extLst>
              <a:ext uri="{FF2B5EF4-FFF2-40B4-BE49-F238E27FC236}">
                <a16:creationId xmlns:a16="http://schemas.microsoft.com/office/drawing/2014/main" id="{9F9E1D5F-C692-B495-A11D-462C744DE158}"/>
              </a:ext>
            </a:extLst>
          </p:cNvPr>
          <p:cNvSpPr/>
          <p:nvPr/>
        </p:nvSpPr>
        <p:spPr bwMode="auto">
          <a:xfrm>
            <a:off x="1286668" y="3398837"/>
            <a:ext cx="2153443" cy="2057400"/>
          </a:xfrm>
          <a:prstGeom prst="dodecagon">
            <a:avLst/>
          </a:prstGeom>
          <a:noFill/>
          <a:ln>
            <a:noFill/>
          </a:ln>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cxnSp>
        <p:nvCxnSpPr>
          <p:cNvPr id="9" name="Straight Arrow Connector 8">
            <a:extLst>
              <a:ext uri="{FF2B5EF4-FFF2-40B4-BE49-F238E27FC236}">
                <a16:creationId xmlns:a16="http://schemas.microsoft.com/office/drawing/2014/main" id="{265DF8AF-8379-E4A7-31A1-01A53F5E935D}"/>
              </a:ext>
            </a:extLst>
          </p:cNvPr>
          <p:cNvCxnSpPr>
            <a:cxnSpLocks/>
          </p:cNvCxnSpPr>
          <p:nvPr/>
        </p:nvCxnSpPr>
        <p:spPr bwMode="auto">
          <a:xfrm flipV="1">
            <a:off x="3320412" y="3216323"/>
            <a:ext cx="2123680" cy="104562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6E13F1A8-36FB-4538-0206-BF493B609759}"/>
              </a:ext>
            </a:extLst>
          </p:cNvPr>
          <p:cNvSpPr/>
          <p:nvPr/>
        </p:nvSpPr>
        <p:spPr bwMode="auto">
          <a:xfrm>
            <a:off x="5554743" y="1830222"/>
            <a:ext cx="3621088" cy="259731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4" name="Rectangle: Rounded Corners 13">
            <a:extLst>
              <a:ext uri="{FF2B5EF4-FFF2-40B4-BE49-F238E27FC236}">
                <a16:creationId xmlns:a16="http://schemas.microsoft.com/office/drawing/2014/main" id="{000B60CB-768F-7D12-9389-36B866EF4081}"/>
              </a:ext>
            </a:extLst>
          </p:cNvPr>
          <p:cNvSpPr/>
          <p:nvPr/>
        </p:nvSpPr>
        <p:spPr bwMode="auto">
          <a:xfrm>
            <a:off x="5554743" y="4628734"/>
            <a:ext cx="3621088" cy="27051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5" name="Dodecagon 14">
            <a:extLst>
              <a:ext uri="{FF2B5EF4-FFF2-40B4-BE49-F238E27FC236}">
                <a16:creationId xmlns:a16="http://schemas.microsoft.com/office/drawing/2014/main" id="{53711428-D96A-1F1D-EF2D-0F6EC0076855}"/>
              </a:ext>
            </a:extLst>
          </p:cNvPr>
          <p:cNvSpPr/>
          <p:nvPr/>
        </p:nvSpPr>
        <p:spPr bwMode="auto">
          <a:xfrm>
            <a:off x="620712" y="3618265"/>
            <a:ext cx="2743200" cy="2705100"/>
          </a:xfrm>
          <a:prstGeom prst="dodecagon">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cxnSp>
        <p:nvCxnSpPr>
          <p:cNvPr id="18" name="Straight Arrow Connector 17">
            <a:extLst>
              <a:ext uri="{FF2B5EF4-FFF2-40B4-BE49-F238E27FC236}">
                <a16:creationId xmlns:a16="http://schemas.microsoft.com/office/drawing/2014/main" id="{2CBC69D0-3B1D-8E3C-C8EF-2CCA9A5B3010}"/>
              </a:ext>
            </a:extLst>
          </p:cNvPr>
          <p:cNvCxnSpPr>
            <a:cxnSpLocks/>
          </p:cNvCxnSpPr>
          <p:nvPr/>
        </p:nvCxnSpPr>
        <p:spPr bwMode="auto">
          <a:xfrm>
            <a:off x="3406460" y="5556603"/>
            <a:ext cx="2072084" cy="104263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7" name="TextBox 26">
            <a:extLst>
              <a:ext uri="{FF2B5EF4-FFF2-40B4-BE49-F238E27FC236}">
                <a16:creationId xmlns:a16="http://schemas.microsoft.com/office/drawing/2014/main" id="{C60F1C81-9AC1-6150-DB6B-A74FCB0EA32D}"/>
              </a:ext>
            </a:extLst>
          </p:cNvPr>
          <p:cNvSpPr txBox="1"/>
          <p:nvPr/>
        </p:nvSpPr>
        <p:spPr>
          <a:xfrm>
            <a:off x="-446088" y="4628734"/>
            <a:ext cx="533400" cy="461665"/>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8F1FFC86-6F55-FD71-4277-981CA4149315}"/>
              </a:ext>
            </a:extLst>
          </p:cNvPr>
          <p:cNvSpPr txBox="1"/>
          <p:nvPr/>
        </p:nvSpPr>
        <p:spPr>
          <a:xfrm>
            <a:off x="900269" y="4069091"/>
            <a:ext cx="2153443" cy="1569660"/>
          </a:xfrm>
          <a:prstGeom prst="rect">
            <a:avLst/>
          </a:prstGeom>
          <a:noFill/>
        </p:spPr>
        <p:txBody>
          <a:bodyPr wrap="square" rtlCol="0">
            <a:spAutoFit/>
          </a:bodyPr>
          <a:lstStyle/>
          <a:p>
            <a:pPr algn="ctr"/>
            <a:r>
              <a:rPr lang="en-US" dirty="0"/>
              <a:t>In revenue generating products by real companies</a:t>
            </a:r>
            <a:endParaRPr lang="en-IN" dirty="0"/>
          </a:p>
        </p:txBody>
      </p:sp>
      <p:pic>
        <p:nvPicPr>
          <p:cNvPr id="7" name="Picture 6">
            <a:extLst>
              <a:ext uri="{FF2B5EF4-FFF2-40B4-BE49-F238E27FC236}">
                <a16:creationId xmlns:a16="http://schemas.microsoft.com/office/drawing/2014/main" id="{AC4F6322-0CFA-292A-8420-167BD2B834C4}"/>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83811" y="3086071"/>
            <a:ext cx="1767850" cy="1767850"/>
          </a:xfrm>
          <a:prstGeom prst="rect">
            <a:avLst/>
          </a:prstGeom>
        </p:spPr>
      </p:pic>
      <p:sp>
        <p:nvSpPr>
          <p:cNvPr id="8" name="TextBox 7">
            <a:extLst>
              <a:ext uri="{FF2B5EF4-FFF2-40B4-BE49-F238E27FC236}">
                <a16:creationId xmlns:a16="http://schemas.microsoft.com/office/drawing/2014/main" id="{17D81D64-AF20-8985-D97D-BEF80C2C7863}"/>
              </a:ext>
            </a:extLst>
          </p:cNvPr>
          <p:cNvSpPr txBox="1"/>
          <p:nvPr/>
        </p:nvSpPr>
        <p:spPr>
          <a:xfrm>
            <a:off x="5831364" y="2579508"/>
            <a:ext cx="3067845" cy="1200329"/>
          </a:xfrm>
          <a:prstGeom prst="rect">
            <a:avLst/>
          </a:prstGeom>
          <a:noFill/>
        </p:spPr>
        <p:txBody>
          <a:bodyPr wrap="square" rtlCol="0">
            <a:spAutoFit/>
          </a:bodyPr>
          <a:lstStyle/>
          <a:p>
            <a:pPr algn="ctr"/>
            <a:r>
              <a:rPr lang="en-US" dirty="0"/>
              <a:t>Makes extensive </a:t>
            </a:r>
          </a:p>
          <a:p>
            <a:pPr algn="ctr"/>
            <a:r>
              <a:rPr lang="en-US" dirty="0"/>
              <a:t>Use in web search </a:t>
            </a:r>
          </a:p>
          <a:p>
            <a:pPr algn="ctr"/>
            <a:r>
              <a:rPr lang="en-US" dirty="0"/>
              <a:t>system</a:t>
            </a:r>
            <a:endParaRPr lang="en-IN" dirty="0"/>
          </a:p>
        </p:txBody>
      </p:sp>
      <p:pic>
        <p:nvPicPr>
          <p:cNvPr id="11" name="Picture 10">
            <a:extLst>
              <a:ext uri="{FF2B5EF4-FFF2-40B4-BE49-F238E27FC236}">
                <a16:creationId xmlns:a16="http://schemas.microsoft.com/office/drawing/2014/main" id="{BACA0DC0-43E6-75E3-A86C-D5FB356EE83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853430" y="4138443"/>
            <a:ext cx="2286000" cy="2286000"/>
          </a:xfrm>
          <a:prstGeom prst="rect">
            <a:avLst/>
          </a:prstGeom>
        </p:spPr>
      </p:pic>
      <p:pic>
        <p:nvPicPr>
          <p:cNvPr id="16" name="Picture 15">
            <a:extLst>
              <a:ext uri="{FF2B5EF4-FFF2-40B4-BE49-F238E27FC236}">
                <a16:creationId xmlns:a16="http://schemas.microsoft.com/office/drawing/2014/main" id="{E749064F-D752-FF17-AEF5-98EE0DAA1C76}"/>
              </a:ext>
            </a:extLst>
          </p:cNvPr>
          <p:cNvPicPr>
            <a:picLocks noChangeAspect="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ackgroundRemoval t="10000" b="90000" l="10000" r="90000">
                        <a14:foregroundMark x1="73500" y1="32000" x2="73500" y2="32000"/>
                        <a14:foregroundMark x1="73500" y1="32000" x2="73500" y2="32000"/>
                        <a14:foregroundMark x1="52167" y1="47333" x2="52167" y2="47333"/>
                        <a14:foregroundMark x1="41667" y1="47667" x2="41667" y2="47667"/>
                        <a14:foregroundMark x1="27500" y1="47000" x2="27500" y2="47000"/>
                        <a14:foregroundMark x1="26500" y1="42333" x2="26500" y2="42333"/>
                        <a14:foregroundMark x1="60000" y1="45500" x2="60000" y2="45500"/>
                        <a14:foregroundMark x1="71167" y1="46500" x2="71167" y2="46500"/>
                      </a14:backgroundRemoval>
                    </a14:imgEffect>
                  </a14:imgLayer>
                </a14:imgProps>
              </a:ext>
              <a:ext uri="{28A0092B-C50C-407E-A947-70E740481C1C}">
                <a14:useLocalDpi xmlns:a14="http://schemas.microsoft.com/office/drawing/2010/main" val="0"/>
              </a:ext>
            </a:extLst>
          </a:blip>
          <a:stretch>
            <a:fillRect/>
          </a:stretch>
        </p:blipFill>
        <p:spPr>
          <a:xfrm>
            <a:off x="5619501" y="5832141"/>
            <a:ext cx="2057400" cy="1828801"/>
          </a:xfrm>
          <a:prstGeom prst="rect">
            <a:avLst/>
          </a:prstGeom>
        </p:spPr>
      </p:pic>
      <p:pic>
        <p:nvPicPr>
          <p:cNvPr id="20" name="Picture 19">
            <a:extLst>
              <a:ext uri="{FF2B5EF4-FFF2-40B4-BE49-F238E27FC236}">
                <a16:creationId xmlns:a16="http://schemas.microsoft.com/office/drawing/2014/main" id="{E6CA5A53-16C0-D89E-3CFE-1FB8A8C9B36E}"/>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333" b="97778" l="1778" r="99556">
                        <a14:foregroundMark x1="57778" y1="23556" x2="57778" y2="23556"/>
                        <a14:foregroundMark x1="18667" y1="40444" x2="36000" y2="35111"/>
                        <a14:foregroundMark x1="14222" y1="29333" x2="14222" y2="29333"/>
                        <a14:foregroundMark x1="17778" y1="30222" x2="17778" y2="30222"/>
                        <a14:foregroundMark x1="17778" y1="30222" x2="17778" y2="30222"/>
                        <a14:foregroundMark x1="55111" y1="13778" x2="55111" y2="13778"/>
                        <a14:foregroundMark x1="55111" y1="13778" x2="55111" y2="13778"/>
                        <a14:foregroundMark x1="54667" y1="16889" x2="80000" y2="30667"/>
                        <a14:foregroundMark x1="80000" y1="30667" x2="68889" y2="24444"/>
                        <a14:foregroundMark x1="18667" y1="20444" x2="7111" y2="38222"/>
                        <a14:foregroundMark x1="55111" y1="4444" x2="55111" y2="22222"/>
                        <a14:foregroundMark x1="55111" y1="22222" x2="70667" y2="17778"/>
                        <a14:foregroundMark x1="31111" y1="36889" x2="31111" y2="36889"/>
                        <a14:foregroundMark x1="31111" y1="36889" x2="31111" y2="36889"/>
                        <a14:foregroundMark x1="31111" y1="36889" x2="38667" y2="40000"/>
                        <a14:foregroundMark x1="31556" y1="24444" x2="22667" y2="52889"/>
                        <a14:foregroundMark x1="22667" y1="52889" x2="22667" y2="52889"/>
                        <a14:foregroundMark x1="22667" y1="52889" x2="17778" y2="67111"/>
                        <a14:foregroundMark x1="8000" y1="62222" x2="9778" y2="74667"/>
                        <a14:foregroundMark x1="31111" y1="95111" x2="65333" y2="89333"/>
                        <a14:foregroundMark x1="2222" y1="45778" x2="1778" y2="50667"/>
                        <a14:foregroundMark x1="73778" y1="48889" x2="66222" y2="60889"/>
                        <a14:foregroundMark x1="90222" y1="51556" x2="90222" y2="60889"/>
                        <a14:foregroundMark x1="91111" y1="38222" x2="99556" y2="43556"/>
                        <a14:foregroundMark x1="55556" y1="96000" x2="54667" y2="98222"/>
                        <a14:foregroundMark x1="48444" y1="32444" x2="48444" y2="32444"/>
                        <a14:foregroundMark x1="47556" y1="41333" x2="42667" y2="59111"/>
                        <a14:foregroundMark x1="45778" y1="34222" x2="37333" y2="66667"/>
                        <a14:foregroundMark x1="37333" y1="5778" x2="33333" y2="22667"/>
                        <a14:foregroundMark x1="41333" y1="1333" x2="40889" y2="7111"/>
                        <a14:foregroundMark x1="82667" y1="44889" x2="80444" y2="65333"/>
                        <a14:foregroundMark x1="65333" y1="44889" x2="56444" y2="95556"/>
                        <a14:foregroundMark x1="66222" y1="43556" x2="55111" y2="78667"/>
                        <a14:foregroundMark x1="66667" y1="38222" x2="55556" y2="61778"/>
                        <a14:foregroundMark x1="55556" y1="61778" x2="53778" y2="71111"/>
                        <a14:foregroundMark x1="66222" y1="34222" x2="84000" y2="35556"/>
                        <a14:foregroundMark x1="85333" y1="35556" x2="94667" y2="64444"/>
                        <a14:foregroundMark x1="94667" y1="64444" x2="90222" y2="66667"/>
                        <a14:foregroundMark x1="75556" y1="64000" x2="66667" y2="68889"/>
                      </a14:backgroundRemoval>
                    </a14:imgEffect>
                  </a14:imgLayer>
                </a14:imgProps>
              </a:ext>
              <a:ext uri="{28A0092B-C50C-407E-A947-70E740481C1C}">
                <a14:useLocalDpi xmlns:a14="http://schemas.microsoft.com/office/drawing/2010/main" val="0"/>
              </a:ext>
            </a:extLst>
          </a:blip>
          <a:stretch>
            <a:fillRect/>
          </a:stretch>
        </p:blipFill>
        <p:spPr>
          <a:xfrm>
            <a:off x="5630942" y="4791839"/>
            <a:ext cx="1442507" cy="1442507"/>
          </a:xfrm>
          <a:prstGeom prst="rect">
            <a:avLst/>
          </a:prstGeom>
        </p:spPr>
      </p:pic>
      <p:sp>
        <p:nvSpPr>
          <p:cNvPr id="17" name="TextBox 16">
            <a:extLst>
              <a:ext uri="{FF2B5EF4-FFF2-40B4-BE49-F238E27FC236}">
                <a16:creationId xmlns:a16="http://schemas.microsoft.com/office/drawing/2014/main" id="{4C682FEF-2744-16CE-494F-8F947CE2B56E}"/>
              </a:ext>
            </a:extLst>
          </p:cNvPr>
          <p:cNvSpPr txBox="1"/>
          <p:nvPr/>
        </p:nvSpPr>
        <p:spPr>
          <a:xfrm>
            <a:off x="7456702" y="5723200"/>
            <a:ext cx="1442507" cy="1200329"/>
          </a:xfrm>
          <a:prstGeom prst="rect">
            <a:avLst/>
          </a:prstGeom>
          <a:noFill/>
        </p:spPr>
        <p:txBody>
          <a:bodyPr wrap="square" rtlCol="0">
            <a:spAutoFit/>
          </a:bodyPr>
          <a:lstStyle/>
          <a:p>
            <a:r>
              <a:rPr lang="en-US" dirty="0"/>
              <a:t>For hardware testing</a:t>
            </a:r>
            <a:endParaRPr lang="en-IN" dirty="0"/>
          </a:p>
        </p:txBody>
      </p:sp>
    </p:spTree>
    <p:extLst>
      <p:ext uri="{BB962C8B-B14F-4D97-AF65-F5344CB8AC3E}">
        <p14:creationId xmlns:p14="http://schemas.microsoft.com/office/powerpoint/2010/main" val="323271837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8ED7-63FB-43F1-BABF-5988C2BBC0A0}"/>
              </a:ext>
            </a:extLst>
          </p:cNvPr>
          <p:cNvSpPr>
            <a:spLocks noGrp="1"/>
          </p:cNvSpPr>
          <p:nvPr>
            <p:ph type="ctrTitle"/>
          </p:nvPr>
        </p:nvSpPr>
        <p:spPr>
          <a:xfrm>
            <a:off x="315911" y="1417637"/>
            <a:ext cx="9296399" cy="762000"/>
          </a:xfrm>
        </p:spPr>
        <p:txBody>
          <a:bodyPr/>
          <a:lstStyle/>
          <a:p>
            <a:r>
              <a:rPr lang="en-US" dirty="0"/>
              <a:t>Why Python is popular?	</a:t>
            </a:r>
            <a:endParaRPr lang="en-IN" dirty="0"/>
          </a:p>
        </p:txBody>
      </p:sp>
      <p:sp>
        <p:nvSpPr>
          <p:cNvPr id="3" name="Subtitle 2">
            <a:extLst>
              <a:ext uri="{FF2B5EF4-FFF2-40B4-BE49-F238E27FC236}">
                <a16:creationId xmlns:a16="http://schemas.microsoft.com/office/drawing/2014/main" id="{B966CFDF-52D9-470C-BBB1-F9960E026FA5}"/>
              </a:ext>
            </a:extLst>
          </p:cNvPr>
          <p:cNvSpPr>
            <a:spLocks noGrp="1"/>
          </p:cNvSpPr>
          <p:nvPr>
            <p:ph type="subTitle" idx="1"/>
          </p:nvPr>
        </p:nvSpPr>
        <p:spPr>
          <a:xfrm>
            <a:off x="315912" y="2332037"/>
            <a:ext cx="9296399" cy="3581400"/>
          </a:xfrm>
        </p:spPr>
        <p:txBody>
          <a:bodyPr/>
          <a:lstStyle/>
          <a:p>
            <a:pPr marL="457200" indent="-457200" algn="l">
              <a:buFont typeface="Wingdings" panose="05000000000000000000" pitchFamily="2" charset="2"/>
              <a:buChar char="Ø"/>
            </a:pPr>
            <a:r>
              <a:rPr lang="en-IN" dirty="0"/>
              <a:t>Object Oriented Programming Language.</a:t>
            </a:r>
          </a:p>
          <a:p>
            <a:pPr marL="457200" indent="-457200" algn="l">
              <a:buFont typeface="Wingdings" panose="05000000000000000000" pitchFamily="2" charset="2"/>
              <a:buChar char="Ø"/>
            </a:pPr>
            <a:r>
              <a:rPr lang="en-IN" dirty="0"/>
              <a:t>Interpreted language.</a:t>
            </a:r>
          </a:p>
          <a:p>
            <a:pPr marL="457200" indent="-457200" algn="l">
              <a:buFont typeface="Wingdings" panose="05000000000000000000" pitchFamily="2" charset="2"/>
              <a:buChar char="Ø"/>
            </a:pPr>
            <a:r>
              <a:rPr lang="en-IN" dirty="0"/>
              <a:t>Platform Independent.</a:t>
            </a:r>
            <a:endParaRPr lang="en-US" dirty="0"/>
          </a:p>
          <a:p>
            <a:pPr marL="457200" indent="-457200" algn="l">
              <a:buFont typeface="Wingdings" panose="05000000000000000000" pitchFamily="2" charset="2"/>
              <a:buChar char="Ø"/>
            </a:pPr>
            <a:r>
              <a:rPr lang="en-US" dirty="0"/>
              <a:t>Open source language, hence, free.</a:t>
            </a:r>
          </a:p>
          <a:p>
            <a:pPr marL="457200" indent="-457200" algn="l">
              <a:buFont typeface="Wingdings" panose="05000000000000000000" pitchFamily="2" charset="2"/>
              <a:buChar char="Ø"/>
            </a:pPr>
            <a:r>
              <a:rPr lang="en-US" dirty="0"/>
              <a:t>Highly appreciated because of ease to learn and use.</a:t>
            </a:r>
          </a:p>
          <a:p>
            <a:pPr marL="457200" indent="-457200" algn="l">
              <a:buFont typeface="Wingdings" panose="05000000000000000000" pitchFamily="2" charset="2"/>
              <a:buChar char="Ø"/>
            </a:pPr>
            <a:endParaRPr lang="en-IN" dirty="0"/>
          </a:p>
        </p:txBody>
      </p:sp>
    </p:spTree>
    <p:extLst>
      <p:ext uri="{BB962C8B-B14F-4D97-AF65-F5344CB8AC3E}">
        <p14:creationId xmlns:p14="http://schemas.microsoft.com/office/powerpoint/2010/main" val="27718802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5467-E474-4E06-4BBA-73CDDE683030}"/>
              </a:ext>
            </a:extLst>
          </p:cNvPr>
          <p:cNvSpPr>
            <a:spLocks noGrp="1"/>
          </p:cNvSpPr>
          <p:nvPr>
            <p:ph type="title"/>
          </p:nvPr>
        </p:nvSpPr>
        <p:spPr>
          <a:xfrm>
            <a:off x="239712" y="1493837"/>
            <a:ext cx="9072563" cy="1258887"/>
          </a:xfrm>
        </p:spPr>
        <p:txBody>
          <a:bodyPr/>
          <a:lstStyle/>
          <a:p>
            <a:r>
              <a:rPr lang="en-US" dirty="0"/>
              <a:t>INTRODUCTION TO</a:t>
            </a:r>
            <a:br>
              <a:rPr lang="en-US" dirty="0"/>
            </a:br>
            <a:r>
              <a:rPr lang="en-US" dirty="0"/>
              <a:t>MACHINE LEARNING</a:t>
            </a:r>
            <a:endParaRPr lang="en-IN" dirty="0"/>
          </a:p>
        </p:txBody>
      </p:sp>
      <p:pic>
        <p:nvPicPr>
          <p:cNvPr id="5" name="Content Placeholder 4">
            <a:extLst>
              <a:ext uri="{FF2B5EF4-FFF2-40B4-BE49-F238E27FC236}">
                <a16:creationId xmlns:a16="http://schemas.microsoft.com/office/drawing/2014/main" id="{9A984F83-2A78-614F-6EC3-0E1443473EE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7429" b="96429" l="5900" r="96000">
                        <a14:foregroundMark x1="43900" y1="80000" x2="43900" y2="62857"/>
                        <a14:foregroundMark x1="39900" y1="87429" x2="39900" y2="87429"/>
                        <a14:foregroundMark x1="48000" y1="84857" x2="28600" y2="79286"/>
                        <a14:foregroundMark x1="53300" y1="90857" x2="69900" y2="68000"/>
                        <a14:foregroundMark x1="63200" y1="86429" x2="79400" y2="81857"/>
                        <a14:foregroundMark x1="66000" y1="91429" x2="52300" y2="96429"/>
                        <a14:foregroundMark x1="45900" y1="96429" x2="28300" y2="96429"/>
                        <a14:foregroundMark x1="28300" y1="96429" x2="28300" y2="96429"/>
                        <a14:foregroundMark x1="5900" y1="90000" x2="5900" y2="90000"/>
                        <a14:foregroundMark x1="65700" y1="19857" x2="38800" y2="19571"/>
                        <a14:foregroundMark x1="38800" y1="19571" x2="36700" y2="20286"/>
                        <a14:foregroundMark x1="57900" y1="9286" x2="29700" y2="12286"/>
                        <a14:foregroundMark x1="62800" y1="11286" x2="46700" y2="26429"/>
                        <a14:foregroundMark x1="46700" y1="26429" x2="33600" y2="14286"/>
                        <a14:foregroundMark x1="38100" y1="21286" x2="26100" y2="23286"/>
                        <a14:foregroundMark x1="67800" y1="26857" x2="47300" y2="28857"/>
                        <a14:foregroundMark x1="67400" y1="23857" x2="61400" y2="23857"/>
                        <a14:foregroundMark x1="68500" y1="7714" x2="53400" y2="15286"/>
                        <a14:foregroundMark x1="53400" y1="15286" x2="53000" y2="15286"/>
                        <a14:foregroundMark x1="66400" y1="19857" x2="52600" y2="18857"/>
                        <a14:foregroundMark x1="68100" y1="19857" x2="66700" y2="28857"/>
                        <a14:foregroundMark x1="58600" y1="8000" x2="58600" y2="8000"/>
                        <a14:foregroundMark x1="60400" y1="13286" x2="38400" y2="7429"/>
                        <a14:foregroundMark x1="38400" y1="7429" x2="32800" y2="10714"/>
                        <a14:foregroundMark x1="58300" y1="27857" x2="37400" y2="26429"/>
                        <a14:foregroundMark x1="37400" y1="26429" x2="37400" y2="26429"/>
                        <a14:foregroundMark x1="48400" y1="20286" x2="23600" y2="30429"/>
                        <a14:foregroundMark x1="86100" y1="94429" x2="78700" y2="95429"/>
                        <a14:foregroundMark x1="96000" y1="89429" x2="92800" y2="91857"/>
                      </a14:backgroundRemoval>
                    </a14:imgEffect>
                  </a14:imgLayer>
                </a14:imgProps>
              </a:ext>
              <a:ext uri="{28A0092B-C50C-407E-A947-70E740481C1C}">
                <a14:useLocalDpi xmlns:a14="http://schemas.microsoft.com/office/drawing/2010/main" val="0"/>
              </a:ext>
            </a:extLst>
          </a:blip>
          <a:stretch>
            <a:fillRect/>
          </a:stretch>
        </p:blipFill>
        <p:spPr>
          <a:xfrm>
            <a:off x="5268912" y="3398837"/>
            <a:ext cx="4572797" cy="3483770"/>
          </a:xfrm>
        </p:spPr>
      </p:pic>
      <p:sp>
        <p:nvSpPr>
          <p:cNvPr id="9" name="TextBox 8">
            <a:extLst>
              <a:ext uri="{FF2B5EF4-FFF2-40B4-BE49-F238E27FC236}">
                <a16:creationId xmlns:a16="http://schemas.microsoft.com/office/drawing/2014/main" id="{D8921C61-66CB-66D9-2B92-4F8132E78ECC}"/>
              </a:ext>
            </a:extLst>
          </p:cNvPr>
          <p:cNvSpPr txBox="1"/>
          <p:nvPr/>
        </p:nvSpPr>
        <p:spPr>
          <a:xfrm>
            <a:off x="315912" y="3617228"/>
            <a:ext cx="5039956" cy="3046988"/>
          </a:xfrm>
          <a:prstGeom prst="rect">
            <a:avLst/>
          </a:prstGeom>
          <a:noFill/>
        </p:spPr>
        <p:txBody>
          <a:bodyPr wrap="square">
            <a:spAutoFit/>
          </a:bodyPr>
          <a:lstStyle/>
          <a:p>
            <a:pPr marL="342900" indent="-342900">
              <a:buFont typeface="Wingdings" panose="05000000000000000000" pitchFamily="2" charset="2"/>
              <a:buChar char="Ø"/>
            </a:pPr>
            <a:r>
              <a:rPr lang="en-US" b="0" i="0" dirty="0">
                <a:solidFill>
                  <a:srgbClr val="333333"/>
                </a:solidFill>
                <a:effectLst/>
                <a:latin typeface="+mj-lt"/>
              </a:rPr>
              <a:t>Machine learning is a growing technology which enables computers to learn automatically from past data. Machine learning uses various algorithms for</a:t>
            </a:r>
            <a:r>
              <a:rPr lang="en-US" i="0" dirty="0">
                <a:solidFill>
                  <a:srgbClr val="333333"/>
                </a:solidFill>
                <a:effectLst/>
                <a:latin typeface="+mj-lt"/>
              </a:rPr>
              <a:t> building mathematical models and making predictions using historical data or information. </a:t>
            </a:r>
          </a:p>
        </p:txBody>
      </p:sp>
    </p:spTree>
    <p:extLst>
      <p:ext uri="{BB962C8B-B14F-4D97-AF65-F5344CB8AC3E}">
        <p14:creationId xmlns:p14="http://schemas.microsoft.com/office/powerpoint/2010/main" val="2512534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2BFC-8746-6A9E-DE41-7AF08A40BD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72277F-A5C1-2723-3975-6EC7A46A1B5C}"/>
              </a:ext>
            </a:extLst>
          </p:cNvPr>
          <p:cNvSpPr>
            <a:spLocks noGrp="1"/>
          </p:cNvSpPr>
          <p:nvPr>
            <p:ph idx="1"/>
          </p:nvPr>
        </p:nvSpPr>
        <p:spPr>
          <a:xfrm>
            <a:off x="504825" y="1763713"/>
            <a:ext cx="9072563" cy="5597524"/>
          </a:xfrm>
        </p:spPr>
        <p:txBody>
          <a:bodyPr/>
          <a:lstStyle/>
          <a:p>
            <a:pPr algn="just">
              <a:buFont typeface="Wingdings" panose="05000000000000000000" pitchFamily="2" charset="2"/>
              <a:buChar char="Ø"/>
            </a:pPr>
            <a:r>
              <a:rPr lang="en-US" sz="2400" b="0" i="0" dirty="0">
                <a:solidFill>
                  <a:srgbClr val="333333"/>
                </a:solidFill>
                <a:effectLst/>
                <a:latin typeface="+mj-lt"/>
              </a:rPr>
              <a:t>Currently, it is being used for various tasks such as </a:t>
            </a:r>
            <a:r>
              <a:rPr lang="en-US" sz="2400" b="1" i="0" dirty="0">
                <a:solidFill>
                  <a:srgbClr val="333333"/>
                </a:solidFill>
                <a:effectLst/>
                <a:latin typeface="+mj-lt"/>
              </a:rPr>
              <a:t>image recognition</a:t>
            </a:r>
            <a:r>
              <a:rPr lang="en-US" sz="2400" b="0" i="0" dirty="0">
                <a:solidFill>
                  <a:srgbClr val="333333"/>
                </a:solidFill>
                <a:effectLst/>
                <a:latin typeface="+mj-lt"/>
              </a:rPr>
              <a:t>, </a:t>
            </a:r>
            <a:r>
              <a:rPr lang="en-US" sz="2400" b="1" i="0" dirty="0">
                <a:solidFill>
                  <a:srgbClr val="333333"/>
                </a:solidFill>
                <a:effectLst/>
                <a:latin typeface="+mj-lt"/>
              </a:rPr>
              <a:t>speech recognition</a:t>
            </a:r>
            <a:r>
              <a:rPr lang="en-US" sz="2400" b="0" i="0" dirty="0">
                <a:solidFill>
                  <a:srgbClr val="333333"/>
                </a:solidFill>
                <a:effectLst/>
                <a:latin typeface="+mj-lt"/>
              </a:rPr>
              <a:t>, </a:t>
            </a:r>
            <a:r>
              <a:rPr lang="en-US" sz="2400" b="1" i="0" dirty="0">
                <a:solidFill>
                  <a:srgbClr val="333333"/>
                </a:solidFill>
                <a:effectLst/>
                <a:latin typeface="+mj-lt"/>
              </a:rPr>
              <a:t>email filtering</a:t>
            </a:r>
            <a:r>
              <a:rPr lang="en-US" sz="2400" b="0" i="0" dirty="0">
                <a:solidFill>
                  <a:srgbClr val="333333"/>
                </a:solidFill>
                <a:effectLst/>
                <a:latin typeface="+mj-lt"/>
              </a:rPr>
              <a:t>, </a:t>
            </a:r>
            <a:r>
              <a:rPr lang="en-US" sz="2400" b="1" i="0" dirty="0">
                <a:solidFill>
                  <a:srgbClr val="333333"/>
                </a:solidFill>
                <a:effectLst/>
                <a:latin typeface="+mj-lt"/>
              </a:rPr>
              <a:t>Facebook auto-tagging</a:t>
            </a:r>
            <a:r>
              <a:rPr lang="en-US" sz="2400" b="0" i="0" dirty="0">
                <a:solidFill>
                  <a:srgbClr val="333333"/>
                </a:solidFill>
                <a:effectLst/>
                <a:latin typeface="+mj-lt"/>
              </a:rPr>
              <a:t>, </a:t>
            </a:r>
            <a:r>
              <a:rPr lang="en-US" sz="2400" b="1" i="0" dirty="0">
                <a:solidFill>
                  <a:srgbClr val="333333"/>
                </a:solidFill>
                <a:effectLst/>
                <a:latin typeface="+mj-lt"/>
              </a:rPr>
              <a:t>recommender system</a:t>
            </a:r>
            <a:r>
              <a:rPr lang="en-US" sz="2400" b="0" i="0" dirty="0">
                <a:solidFill>
                  <a:srgbClr val="333333"/>
                </a:solidFill>
                <a:effectLst/>
                <a:latin typeface="+mj-lt"/>
              </a:rPr>
              <a:t>, and many more.</a:t>
            </a:r>
            <a:endParaRPr lang="en-US" sz="2400" dirty="0">
              <a:latin typeface="+mj-lt"/>
            </a:endParaRPr>
          </a:p>
          <a:p>
            <a:pPr marL="107950" indent="0" algn="just">
              <a:buNone/>
            </a:pPr>
            <a:endParaRPr lang="en-US" sz="2400" b="0" i="0" dirty="0">
              <a:solidFill>
                <a:srgbClr val="333333"/>
              </a:solidFill>
              <a:effectLst/>
              <a:latin typeface="+mj-lt"/>
            </a:endParaRPr>
          </a:p>
          <a:p>
            <a:pPr>
              <a:buFont typeface="Wingdings" panose="05000000000000000000" pitchFamily="2" charset="2"/>
              <a:buChar char="Ø"/>
            </a:pPr>
            <a:r>
              <a:rPr lang="en-US" sz="2400" dirty="0">
                <a:solidFill>
                  <a:srgbClr val="333333"/>
                </a:solidFill>
                <a:latin typeface="inter-regular"/>
              </a:rPr>
              <a:t>The term machine learning was first introduced </a:t>
            </a:r>
          </a:p>
          <a:p>
            <a:pPr marL="107950" indent="0">
              <a:buNone/>
            </a:pPr>
            <a:r>
              <a:rPr lang="en-US" sz="2400" dirty="0">
                <a:solidFill>
                  <a:srgbClr val="333333"/>
                </a:solidFill>
                <a:latin typeface="inter-regular"/>
              </a:rPr>
              <a:t>by Arthur Samuel in 1959. </a:t>
            </a:r>
          </a:p>
          <a:p>
            <a:pPr>
              <a:buFont typeface="Wingdings" panose="05000000000000000000" pitchFamily="2" charset="2"/>
              <a:buChar char="Ø"/>
            </a:pPr>
            <a:r>
              <a:rPr lang="en-US" sz="2400" dirty="0">
                <a:solidFill>
                  <a:srgbClr val="333333"/>
                </a:solidFill>
                <a:latin typeface="inter-regular"/>
              </a:rPr>
              <a:t>We can define it in summarized way as:</a:t>
            </a:r>
          </a:p>
          <a:p>
            <a:endParaRPr lang="en-US" sz="1400" dirty="0">
              <a:solidFill>
                <a:srgbClr val="333333"/>
              </a:solidFill>
              <a:latin typeface="inter-regular"/>
            </a:endParaRPr>
          </a:p>
          <a:p>
            <a:endParaRPr lang="en-IN" sz="2400" dirty="0"/>
          </a:p>
        </p:txBody>
      </p:sp>
      <p:sp>
        <p:nvSpPr>
          <p:cNvPr id="11" name="TextBox 10">
            <a:extLst>
              <a:ext uri="{FF2B5EF4-FFF2-40B4-BE49-F238E27FC236}">
                <a16:creationId xmlns:a16="http://schemas.microsoft.com/office/drawing/2014/main" id="{71183AC9-3D3A-352D-5C5B-0E0D5193B23A}"/>
              </a:ext>
            </a:extLst>
          </p:cNvPr>
          <p:cNvSpPr txBox="1"/>
          <p:nvPr/>
        </p:nvSpPr>
        <p:spPr>
          <a:xfrm>
            <a:off x="508970" y="5679051"/>
            <a:ext cx="8006023" cy="1200329"/>
          </a:xfrm>
          <a:prstGeom prst="rect">
            <a:avLst/>
          </a:prstGeom>
          <a:noFill/>
        </p:spPr>
        <p:txBody>
          <a:bodyPr wrap="square">
            <a:spAutoFit/>
          </a:bodyPr>
          <a:lstStyle/>
          <a:p>
            <a:pPr algn="just"/>
            <a:r>
              <a:rPr lang="en-US" b="0" i="0" dirty="0">
                <a:solidFill>
                  <a:srgbClr val="333333"/>
                </a:solidFill>
                <a:effectLst/>
                <a:latin typeface="Cambria" panose="02040503050406030204" pitchFamily="18" charset="0"/>
              </a:rPr>
              <a:t>“</a:t>
            </a:r>
            <a:r>
              <a:rPr lang="en-US" b="0" i="0" dirty="0">
                <a:solidFill>
                  <a:srgbClr val="333333"/>
                </a:solidFill>
                <a:effectLst/>
                <a:latin typeface="+mj-lt"/>
              </a:rPr>
              <a:t>Machine learning enables a machine to automatically learn from data, improve performance from </a:t>
            </a:r>
            <a:r>
              <a:rPr lang="en-US" b="0" i="0" dirty="0" err="1">
                <a:solidFill>
                  <a:srgbClr val="333333"/>
                </a:solidFill>
                <a:effectLst/>
                <a:latin typeface="+mj-lt"/>
              </a:rPr>
              <a:t>experiences,and</a:t>
            </a:r>
            <a:r>
              <a:rPr lang="en-US" b="0" i="0" dirty="0">
                <a:solidFill>
                  <a:srgbClr val="333333"/>
                </a:solidFill>
                <a:effectLst/>
                <a:latin typeface="+mj-lt"/>
              </a:rPr>
              <a:t> predict things without being explicitly programmed.”</a:t>
            </a:r>
            <a:endParaRPr lang="en-IN" dirty="0">
              <a:latin typeface="+mj-lt"/>
            </a:endParaRPr>
          </a:p>
        </p:txBody>
      </p:sp>
      <p:pic>
        <p:nvPicPr>
          <p:cNvPr id="13" name="Picture 12">
            <a:extLst>
              <a:ext uri="{FF2B5EF4-FFF2-40B4-BE49-F238E27FC236}">
                <a16:creationId xmlns:a16="http://schemas.microsoft.com/office/drawing/2014/main" id="{1248BC3A-3237-C215-81AB-1C3C5C223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512" y="2408237"/>
            <a:ext cx="3562350" cy="3038475"/>
          </a:xfrm>
          <a:prstGeom prst="rect">
            <a:avLst/>
          </a:prstGeom>
        </p:spPr>
      </p:pic>
    </p:spTree>
    <p:extLst>
      <p:ext uri="{BB962C8B-B14F-4D97-AF65-F5344CB8AC3E}">
        <p14:creationId xmlns:p14="http://schemas.microsoft.com/office/powerpoint/2010/main" val="162101481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286F-51D9-DF1B-D7A0-2C1C81DF3953}"/>
              </a:ext>
            </a:extLst>
          </p:cNvPr>
          <p:cNvSpPr>
            <a:spLocks noGrp="1"/>
          </p:cNvSpPr>
          <p:nvPr>
            <p:ph type="title"/>
          </p:nvPr>
        </p:nvSpPr>
        <p:spPr>
          <a:xfrm>
            <a:off x="429281" y="1320009"/>
            <a:ext cx="9072563" cy="1258887"/>
          </a:xfrm>
        </p:spPr>
        <p:txBody>
          <a:bodyPr/>
          <a:lstStyle/>
          <a:p>
            <a:r>
              <a:rPr lang="en-US" dirty="0"/>
              <a:t>CLASSIFICATION OF</a:t>
            </a:r>
            <a:br>
              <a:rPr lang="en-US" dirty="0"/>
            </a:br>
            <a:r>
              <a:rPr lang="en-US" dirty="0"/>
              <a:t>MACHINE LEARNING</a:t>
            </a:r>
            <a:endParaRPr lang="en-IN" dirty="0"/>
          </a:p>
        </p:txBody>
      </p:sp>
      <p:sp>
        <p:nvSpPr>
          <p:cNvPr id="3" name="Content Placeholder 2">
            <a:extLst>
              <a:ext uri="{FF2B5EF4-FFF2-40B4-BE49-F238E27FC236}">
                <a16:creationId xmlns:a16="http://schemas.microsoft.com/office/drawing/2014/main" id="{89226F35-E90E-82F5-8FEF-4FAFA6143292}"/>
              </a:ext>
            </a:extLst>
          </p:cNvPr>
          <p:cNvSpPr>
            <a:spLocks noGrp="1"/>
          </p:cNvSpPr>
          <p:nvPr>
            <p:ph idx="1"/>
          </p:nvPr>
        </p:nvSpPr>
        <p:spPr>
          <a:xfrm>
            <a:off x="1" y="1320009"/>
            <a:ext cx="10080624" cy="7260428"/>
          </a:xfrm>
          <a:noFill/>
          <a:ln>
            <a:noFill/>
          </a:ln>
        </p:spPr>
        <p:style>
          <a:lnRef idx="0">
            <a:scrgbClr r="0" g="0" b="0"/>
          </a:lnRef>
          <a:fillRef idx="0">
            <a:scrgbClr r="0" g="0" b="0"/>
          </a:fillRef>
          <a:effectRef idx="0">
            <a:scrgbClr r="0" g="0" b="0"/>
          </a:effectRef>
          <a:fontRef idx="minor">
            <a:schemeClr val="accent4"/>
          </a:fontRef>
        </p:style>
        <p:txBody>
          <a:bodyPr/>
          <a:lstStyle/>
          <a:p>
            <a:endParaRPr lang="en-IN" dirty="0"/>
          </a:p>
        </p:txBody>
      </p:sp>
      <p:sp>
        <p:nvSpPr>
          <p:cNvPr id="6" name="Flowchart: Decision 5">
            <a:extLst>
              <a:ext uri="{FF2B5EF4-FFF2-40B4-BE49-F238E27FC236}">
                <a16:creationId xmlns:a16="http://schemas.microsoft.com/office/drawing/2014/main" id="{9E9B3F65-022F-C340-B735-5B7A9E27E843}"/>
              </a:ext>
            </a:extLst>
          </p:cNvPr>
          <p:cNvSpPr/>
          <p:nvPr/>
        </p:nvSpPr>
        <p:spPr bwMode="auto">
          <a:xfrm>
            <a:off x="5310906" y="4055542"/>
            <a:ext cx="2364865" cy="2058260"/>
          </a:xfrm>
          <a:prstGeom prst="flowChartDecisio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7" name="Flowchart: Decision 6">
            <a:extLst>
              <a:ext uri="{FF2B5EF4-FFF2-40B4-BE49-F238E27FC236}">
                <a16:creationId xmlns:a16="http://schemas.microsoft.com/office/drawing/2014/main" id="{8D07C55A-E612-DDFD-FCB1-870384D71AD2}"/>
              </a:ext>
            </a:extLst>
          </p:cNvPr>
          <p:cNvSpPr/>
          <p:nvPr/>
        </p:nvSpPr>
        <p:spPr bwMode="auto">
          <a:xfrm>
            <a:off x="3886038" y="2674103"/>
            <a:ext cx="2262357" cy="2058260"/>
          </a:xfrm>
          <a:prstGeom prst="flowChartDecisio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sp>
        <p:nvSpPr>
          <p:cNvPr id="8" name="Flowchart: Decision 7">
            <a:extLst>
              <a:ext uri="{FF2B5EF4-FFF2-40B4-BE49-F238E27FC236}">
                <a16:creationId xmlns:a16="http://schemas.microsoft.com/office/drawing/2014/main" id="{FFC3FFBB-346B-5B37-20D6-126C4EE41E1F}"/>
              </a:ext>
            </a:extLst>
          </p:cNvPr>
          <p:cNvSpPr/>
          <p:nvPr/>
        </p:nvSpPr>
        <p:spPr bwMode="auto">
          <a:xfrm>
            <a:off x="2338538" y="4076763"/>
            <a:ext cx="2262357" cy="2088759"/>
          </a:xfrm>
          <a:prstGeom prst="flowChartDecisio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9" name="Flowchart: Decision 8">
            <a:extLst>
              <a:ext uri="{FF2B5EF4-FFF2-40B4-BE49-F238E27FC236}">
                <a16:creationId xmlns:a16="http://schemas.microsoft.com/office/drawing/2014/main" id="{384064C9-39D7-541A-533D-4E157AA90F87}"/>
              </a:ext>
            </a:extLst>
          </p:cNvPr>
          <p:cNvSpPr/>
          <p:nvPr/>
        </p:nvSpPr>
        <p:spPr bwMode="auto">
          <a:xfrm>
            <a:off x="3759637" y="5461565"/>
            <a:ext cx="2411852" cy="2058260"/>
          </a:xfrm>
          <a:prstGeom prst="flowChartDecisio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0" name="TextBox 9">
            <a:extLst>
              <a:ext uri="{FF2B5EF4-FFF2-40B4-BE49-F238E27FC236}">
                <a16:creationId xmlns:a16="http://schemas.microsoft.com/office/drawing/2014/main" id="{E47E0624-0FD8-CA77-D89D-0A7B438433B5}"/>
              </a:ext>
            </a:extLst>
          </p:cNvPr>
          <p:cNvSpPr txBox="1"/>
          <p:nvPr/>
        </p:nvSpPr>
        <p:spPr>
          <a:xfrm>
            <a:off x="4354185" y="3314294"/>
            <a:ext cx="2708276" cy="646331"/>
          </a:xfrm>
          <a:prstGeom prst="rect">
            <a:avLst/>
          </a:prstGeom>
          <a:noFill/>
        </p:spPr>
        <p:txBody>
          <a:bodyPr wrap="square" rtlCol="0">
            <a:spAutoFit/>
          </a:bodyPr>
          <a:lstStyle/>
          <a:p>
            <a:r>
              <a:rPr lang="en-US" sz="1800" dirty="0"/>
              <a:t>SUPERVISED</a:t>
            </a:r>
          </a:p>
          <a:p>
            <a:r>
              <a:rPr lang="en-US" sz="1800" dirty="0"/>
              <a:t>LEARNING</a:t>
            </a:r>
            <a:endParaRPr lang="en-IN" sz="1800" dirty="0"/>
          </a:p>
        </p:txBody>
      </p:sp>
      <p:sp>
        <p:nvSpPr>
          <p:cNvPr id="11" name="TextBox 10">
            <a:extLst>
              <a:ext uri="{FF2B5EF4-FFF2-40B4-BE49-F238E27FC236}">
                <a16:creationId xmlns:a16="http://schemas.microsoft.com/office/drawing/2014/main" id="{87C56F43-1F0E-586F-2721-A665BF3C6813}"/>
              </a:ext>
            </a:extLst>
          </p:cNvPr>
          <p:cNvSpPr txBox="1"/>
          <p:nvPr/>
        </p:nvSpPr>
        <p:spPr>
          <a:xfrm>
            <a:off x="2349855" y="4623007"/>
            <a:ext cx="2024225" cy="923330"/>
          </a:xfrm>
          <a:prstGeom prst="rect">
            <a:avLst/>
          </a:prstGeom>
          <a:noFill/>
        </p:spPr>
        <p:txBody>
          <a:bodyPr wrap="square" rtlCol="0">
            <a:spAutoFit/>
          </a:bodyPr>
          <a:lstStyle/>
          <a:p>
            <a:pPr algn="ctr"/>
            <a:r>
              <a:rPr lang="en-US" sz="1800" dirty="0"/>
              <a:t>UN-</a:t>
            </a:r>
          </a:p>
          <a:p>
            <a:pPr algn="ctr"/>
            <a:r>
              <a:rPr lang="en-US" sz="1800" dirty="0"/>
              <a:t>SUPERVISED</a:t>
            </a:r>
          </a:p>
          <a:p>
            <a:pPr algn="ctr"/>
            <a:r>
              <a:rPr lang="en-US" sz="1800" dirty="0"/>
              <a:t>LEARNING</a:t>
            </a:r>
            <a:endParaRPr lang="en-IN" sz="1800" dirty="0"/>
          </a:p>
        </p:txBody>
      </p:sp>
      <p:sp>
        <p:nvSpPr>
          <p:cNvPr id="12" name="TextBox 11">
            <a:extLst>
              <a:ext uri="{FF2B5EF4-FFF2-40B4-BE49-F238E27FC236}">
                <a16:creationId xmlns:a16="http://schemas.microsoft.com/office/drawing/2014/main" id="{E4FD63CC-CF35-CAE8-14FE-F496EE383419}"/>
              </a:ext>
            </a:extLst>
          </p:cNvPr>
          <p:cNvSpPr txBox="1"/>
          <p:nvPr/>
        </p:nvSpPr>
        <p:spPr>
          <a:xfrm>
            <a:off x="3879605" y="5976648"/>
            <a:ext cx="2262356" cy="923330"/>
          </a:xfrm>
          <a:prstGeom prst="rect">
            <a:avLst/>
          </a:prstGeom>
          <a:noFill/>
        </p:spPr>
        <p:txBody>
          <a:bodyPr wrap="square" rtlCol="0">
            <a:spAutoFit/>
          </a:bodyPr>
          <a:lstStyle/>
          <a:p>
            <a:pPr algn="ctr"/>
            <a:r>
              <a:rPr lang="en-US" sz="1800" dirty="0"/>
              <a:t>   REIN-</a:t>
            </a:r>
          </a:p>
          <a:p>
            <a:pPr algn="ctr"/>
            <a:r>
              <a:rPr lang="en-US" sz="1800" dirty="0"/>
              <a:t>FORCEMENT</a:t>
            </a:r>
          </a:p>
          <a:p>
            <a:pPr algn="ctr"/>
            <a:r>
              <a:rPr lang="en-US" sz="1800" dirty="0"/>
              <a:t>LEARNING</a:t>
            </a:r>
            <a:endParaRPr lang="en-IN" sz="1800" dirty="0"/>
          </a:p>
        </p:txBody>
      </p:sp>
      <p:sp>
        <p:nvSpPr>
          <p:cNvPr id="13" name="TextBox 12">
            <a:extLst>
              <a:ext uri="{FF2B5EF4-FFF2-40B4-BE49-F238E27FC236}">
                <a16:creationId xmlns:a16="http://schemas.microsoft.com/office/drawing/2014/main" id="{A83A0DA9-0402-95BA-5ACE-1F7BFAF87612}"/>
              </a:ext>
            </a:extLst>
          </p:cNvPr>
          <p:cNvSpPr txBox="1"/>
          <p:nvPr/>
        </p:nvSpPr>
        <p:spPr>
          <a:xfrm>
            <a:off x="5121738" y="4493397"/>
            <a:ext cx="2743199" cy="923330"/>
          </a:xfrm>
          <a:prstGeom prst="rect">
            <a:avLst/>
          </a:prstGeom>
          <a:noFill/>
        </p:spPr>
        <p:txBody>
          <a:bodyPr wrap="square" rtlCol="0">
            <a:spAutoFit/>
          </a:bodyPr>
          <a:lstStyle/>
          <a:p>
            <a:pPr algn="ctr"/>
            <a:r>
              <a:rPr lang="en-US" sz="1800" dirty="0"/>
              <a:t>SEMI-</a:t>
            </a:r>
          </a:p>
          <a:p>
            <a:pPr algn="ctr"/>
            <a:r>
              <a:rPr lang="en-US" sz="1800" dirty="0"/>
              <a:t>SUPERVISED</a:t>
            </a:r>
          </a:p>
          <a:p>
            <a:pPr algn="ctr"/>
            <a:r>
              <a:rPr lang="en-US" sz="1800" dirty="0"/>
              <a:t>LEARNING</a:t>
            </a:r>
            <a:endParaRPr lang="en-IN" sz="1800" dirty="0"/>
          </a:p>
        </p:txBody>
      </p:sp>
    </p:spTree>
    <p:extLst>
      <p:ext uri="{BB962C8B-B14F-4D97-AF65-F5344CB8AC3E}">
        <p14:creationId xmlns:p14="http://schemas.microsoft.com/office/powerpoint/2010/main" val="113337103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99F6-D2E9-7B12-B113-E4C9F1503C8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5A99FF0-C802-7F14-0730-575793F80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46237"/>
            <a:ext cx="9764712" cy="5181600"/>
          </a:xfrm>
        </p:spPr>
      </p:pic>
    </p:spTree>
    <p:extLst>
      <p:ext uri="{BB962C8B-B14F-4D97-AF65-F5344CB8AC3E}">
        <p14:creationId xmlns:p14="http://schemas.microsoft.com/office/powerpoint/2010/main" val="418385405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3FD7-D959-092C-C20A-67C98AFF1F0C}"/>
              </a:ext>
            </a:extLst>
          </p:cNvPr>
          <p:cNvSpPr>
            <a:spLocks noGrp="1"/>
          </p:cNvSpPr>
          <p:nvPr>
            <p:ph type="title"/>
          </p:nvPr>
        </p:nvSpPr>
        <p:spPr>
          <a:xfrm>
            <a:off x="480935" y="1493837"/>
            <a:ext cx="9072563" cy="1258887"/>
          </a:xfrm>
        </p:spPr>
        <p:txBody>
          <a:bodyPr/>
          <a:lstStyle/>
          <a:p>
            <a:r>
              <a:rPr lang="en-US" dirty="0"/>
              <a:t>HOW DOES MACHINE LEARNING WORKS</a:t>
            </a:r>
            <a:endParaRPr lang="en-IN" dirty="0"/>
          </a:p>
        </p:txBody>
      </p:sp>
      <p:sp>
        <p:nvSpPr>
          <p:cNvPr id="3" name="Content Placeholder 2">
            <a:extLst>
              <a:ext uri="{FF2B5EF4-FFF2-40B4-BE49-F238E27FC236}">
                <a16:creationId xmlns:a16="http://schemas.microsoft.com/office/drawing/2014/main" id="{E565D93A-2D97-577B-198D-93DE0D806C5E}"/>
              </a:ext>
            </a:extLst>
          </p:cNvPr>
          <p:cNvSpPr>
            <a:spLocks noGrp="1"/>
          </p:cNvSpPr>
          <p:nvPr>
            <p:ph idx="1"/>
          </p:nvPr>
        </p:nvSpPr>
        <p:spPr>
          <a:xfrm>
            <a:off x="504030" y="3246437"/>
            <a:ext cx="9072563" cy="4989512"/>
          </a:xfrm>
        </p:spPr>
        <p:txBody>
          <a:bodyPr/>
          <a:lstStyle/>
          <a:p>
            <a:r>
              <a:rPr lang="en-US" sz="2400" b="0" i="0" dirty="0">
                <a:solidFill>
                  <a:srgbClr val="19224A"/>
                </a:solidFill>
                <a:effectLst/>
                <a:latin typeface="+mj-lt"/>
              </a:rPr>
              <a:t>Machine learning is a form of </a:t>
            </a:r>
            <a:r>
              <a:rPr lang="en-US" sz="2400" b="0" i="0" u="none" strike="noStrike" dirty="0">
                <a:solidFill>
                  <a:schemeClr val="tx1"/>
                </a:solidFill>
                <a:effectLst/>
                <a:latin typeface="+mj-lt"/>
                <a:hlinkClick r:id="rId2">
                  <a:extLst>
                    <a:ext uri="{A12FA001-AC4F-418D-AE19-62706E023703}">
                      <ahyp:hlinkClr xmlns:ahyp="http://schemas.microsoft.com/office/drawing/2018/hyperlinkcolor" val="tx"/>
                    </a:ext>
                  </a:extLst>
                </a:hlinkClick>
              </a:rPr>
              <a:t>artificial intelligence (AI) </a:t>
            </a:r>
            <a:r>
              <a:rPr lang="en-US" sz="2400" b="0" i="0" dirty="0">
                <a:solidFill>
                  <a:srgbClr val="19224A"/>
                </a:solidFill>
                <a:effectLst/>
                <a:latin typeface="+mj-lt"/>
              </a:rPr>
              <a:t>that teaches computers to think in a similar way to how humans do: Learning and improving upon past experiences. It works by exploring data and identifying patterns, and involves minimal human intervention. </a:t>
            </a:r>
            <a:endParaRPr lang="en-IN" sz="2400" dirty="0">
              <a:latin typeface="+mj-lt"/>
            </a:endParaRPr>
          </a:p>
        </p:txBody>
      </p:sp>
      <p:pic>
        <p:nvPicPr>
          <p:cNvPr id="5" name="Picture 4">
            <a:extLst>
              <a:ext uri="{FF2B5EF4-FFF2-40B4-BE49-F238E27FC236}">
                <a16:creationId xmlns:a16="http://schemas.microsoft.com/office/drawing/2014/main" id="{9D2D1F2C-65A7-1573-FEC2-48756F4E9D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2512" y="4846638"/>
            <a:ext cx="5802313" cy="2438400"/>
          </a:xfrm>
          <a:prstGeom prst="rect">
            <a:avLst/>
          </a:prstGeom>
        </p:spPr>
      </p:pic>
    </p:spTree>
    <p:extLst>
      <p:ext uri="{BB962C8B-B14F-4D97-AF65-F5344CB8AC3E}">
        <p14:creationId xmlns:p14="http://schemas.microsoft.com/office/powerpoint/2010/main" val="30858039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E511-9F46-89A8-490F-6C32EF616249}"/>
              </a:ext>
            </a:extLst>
          </p:cNvPr>
          <p:cNvSpPr>
            <a:spLocks noGrp="1"/>
          </p:cNvSpPr>
          <p:nvPr>
            <p:ph type="title"/>
          </p:nvPr>
        </p:nvSpPr>
        <p:spPr>
          <a:xfrm>
            <a:off x="525107" y="1265237"/>
            <a:ext cx="9072563" cy="1258887"/>
          </a:xfrm>
        </p:spPr>
        <p:txBody>
          <a:bodyPr/>
          <a:lstStyle/>
          <a:p>
            <a:r>
              <a:rPr lang="en-US" dirty="0"/>
              <a:t>USE CASES OF MACHINE LEARNING</a:t>
            </a:r>
            <a:br>
              <a:rPr lang="en-US" dirty="0"/>
            </a:br>
            <a:endParaRPr lang="en-IN" dirty="0"/>
          </a:p>
        </p:txBody>
      </p:sp>
      <p:sp>
        <p:nvSpPr>
          <p:cNvPr id="3" name="Content Placeholder 2">
            <a:extLst>
              <a:ext uri="{FF2B5EF4-FFF2-40B4-BE49-F238E27FC236}">
                <a16:creationId xmlns:a16="http://schemas.microsoft.com/office/drawing/2014/main" id="{73CA5F6D-3269-3A91-B91E-72B6865D6019}"/>
              </a:ext>
            </a:extLst>
          </p:cNvPr>
          <p:cNvSpPr>
            <a:spLocks noGrp="1"/>
          </p:cNvSpPr>
          <p:nvPr>
            <p:ph idx="1"/>
          </p:nvPr>
        </p:nvSpPr>
        <p:spPr>
          <a:xfrm>
            <a:off x="525107" y="3017837"/>
            <a:ext cx="9072563" cy="4989512"/>
          </a:xfrm>
        </p:spPr>
        <p:txBody>
          <a:bodyPr/>
          <a:lstStyle/>
          <a:p>
            <a:pPr algn="l">
              <a:buFont typeface="Wingdings" panose="05000000000000000000" pitchFamily="2" charset="2"/>
              <a:buChar char="Ø"/>
            </a:pPr>
            <a:r>
              <a:rPr lang="en-US" sz="2400" b="0" i="0" dirty="0">
                <a:solidFill>
                  <a:schemeClr val="tx2"/>
                </a:solidFill>
                <a:effectLst/>
                <a:latin typeface="+mj-lt"/>
              </a:rPr>
              <a:t>Social Media Monitoring</a:t>
            </a:r>
          </a:p>
          <a:p>
            <a:pPr algn="l">
              <a:buFont typeface="Wingdings" panose="05000000000000000000" pitchFamily="2" charset="2"/>
              <a:buChar char="Ø"/>
            </a:pPr>
            <a:r>
              <a:rPr lang="en-US" sz="2400" b="0" i="0" dirty="0">
                <a:solidFill>
                  <a:schemeClr val="tx2"/>
                </a:solidFill>
                <a:effectLst/>
                <a:latin typeface="+mj-lt"/>
              </a:rPr>
              <a:t>Customer Service &amp; Customer Satisfaction</a:t>
            </a:r>
          </a:p>
          <a:p>
            <a:pPr algn="l">
              <a:buFont typeface="Wingdings" panose="05000000000000000000" pitchFamily="2" charset="2"/>
              <a:buChar char="Ø"/>
            </a:pPr>
            <a:r>
              <a:rPr lang="en-US" sz="2400" b="0" i="0" dirty="0">
                <a:solidFill>
                  <a:schemeClr val="tx2"/>
                </a:solidFill>
                <a:effectLst/>
                <a:latin typeface="+mj-lt"/>
              </a:rPr>
              <a:t>Image Recognition</a:t>
            </a:r>
          </a:p>
          <a:p>
            <a:pPr algn="l">
              <a:buFont typeface="Wingdings" panose="05000000000000000000" pitchFamily="2" charset="2"/>
              <a:buChar char="Ø"/>
            </a:pPr>
            <a:r>
              <a:rPr lang="en-US" sz="2400" b="0" i="0" dirty="0">
                <a:solidFill>
                  <a:schemeClr val="tx2"/>
                </a:solidFill>
                <a:effectLst/>
                <a:latin typeface="+mj-lt"/>
              </a:rPr>
              <a:t>Virtual Assistants</a:t>
            </a:r>
          </a:p>
          <a:p>
            <a:pPr algn="l">
              <a:buFont typeface="Wingdings" panose="05000000000000000000" pitchFamily="2" charset="2"/>
              <a:buChar char="Ø"/>
            </a:pPr>
            <a:r>
              <a:rPr lang="en-US" sz="2400" b="0" i="0" dirty="0">
                <a:solidFill>
                  <a:schemeClr val="tx2"/>
                </a:solidFill>
                <a:effectLst/>
                <a:latin typeface="+mj-lt"/>
              </a:rPr>
              <a:t>Product Recommendations</a:t>
            </a:r>
          </a:p>
          <a:p>
            <a:pPr algn="l">
              <a:buFont typeface="Wingdings" panose="05000000000000000000" pitchFamily="2" charset="2"/>
              <a:buChar char="Ø"/>
            </a:pPr>
            <a:r>
              <a:rPr lang="en-US" sz="2400" b="0" i="0" dirty="0">
                <a:solidFill>
                  <a:schemeClr val="tx2"/>
                </a:solidFill>
                <a:effectLst/>
                <a:latin typeface="+mj-lt"/>
              </a:rPr>
              <a:t>Stock Market Trading</a:t>
            </a:r>
          </a:p>
          <a:p>
            <a:pPr algn="l">
              <a:buFont typeface="Wingdings" panose="05000000000000000000" pitchFamily="2" charset="2"/>
              <a:buChar char="Ø"/>
            </a:pPr>
            <a:r>
              <a:rPr lang="en-US" sz="2400" b="0" i="0" dirty="0">
                <a:solidFill>
                  <a:schemeClr val="tx2"/>
                </a:solidFill>
                <a:effectLst/>
                <a:latin typeface="+mj-lt"/>
              </a:rPr>
              <a:t>Medical Diagnosis</a:t>
            </a:r>
          </a:p>
          <a:p>
            <a:endParaRPr lang="en-IN" dirty="0"/>
          </a:p>
        </p:txBody>
      </p:sp>
      <p:pic>
        <p:nvPicPr>
          <p:cNvPr id="5" name="Picture 4">
            <a:extLst>
              <a:ext uri="{FF2B5EF4-FFF2-40B4-BE49-F238E27FC236}">
                <a16:creationId xmlns:a16="http://schemas.microsoft.com/office/drawing/2014/main" id="{1C2E02F1-7156-C8F5-2B9C-F11517EED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512" y="4541837"/>
            <a:ext cx="5040313" cy="2665755"/>
          </a:xfrm>
          <a:prstGeom prst="rect">
            <a:avLst/>
          </a:prstGeom>
        </p:spPr>
      </p:pic>
    </p:spTree>
    <p:extLst>
      <p:ext uri="{BB962C8B-B14F-4D97-AF65-F5344CB8AC3E}">
        <p14:creationId xmlns:p14="http://schemas.microsoft.com/office/powerpoint/2010/main" val="231577420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313" y="420688"/>
            <a:ext cx="9231312"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4400" b="1" kern="0" dirty="0">
                <a:solidFill>
                  <a:schemeClr val="bg1"/>
                </a:solidFill>
                <a:latin typeface="+mj-lt"/>
                <a:ea typeface="+mj-ea"/>
                <a:cs typeface="+mj-cs"/>
              </a:rPr>
              <a:t>Contents</a:t>
            </a:r>
          </a:p>
        </p:txBody>
      </p:sp>
      <p:sp>
        <p:nvSpPr>
          <p:cNvPr id="4098" name="AutoShape 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12"/>
          <p:cNvSpPr txBox="1">
            <a:spLocks noChangeArrowheads="1"/>
          </p:cNvSpPr>
          <p:nvPr/>
        </p:nvSpPr>
        <p:spPr bwMode="auto">
          <a:xfrm>
            <a:off x="925512" y="1520825"/>
            <a:ext cx="8229600" cy="646331"/>
          </a:xfrm>
          <a:prstGeom prst="rect">
            <a:avLst/>
          </a:prstGeom>
          <a:noFill/>
          <a:ln w="9525">
            <a:noFill/>
            <a:miter lim="800000"/>
            <a:headEnd/>
            <a:tailEnd/>
          </a:ln>
        </p:spPr>
        <p:txBody>
          <a:bodyPr wrap="square">
            <a:spAutoFit/>
          </a:bodyPr>
          <a:lstStyle/>
          <a:p>
            <a:r>
              <a:rPr lang="en-US" sz="3600" dirty="0"/>
              <a:t>VISION AND MISSION OF INSTITUTE</a:t>
            </a:r>
            <a:endParaRPr lang="en-IN" sz="3600" dirty="0"/>
          </a:p>
        </p:txBody>
      </p:sp>
      <p:sp>
        <p:nvSpPr>
          <p:cNvPr id="6" name="TextBox 5"/>
          <p:cNvSpPr txBox="1"/>
          <p:nvPr/>
        </p:nvSpPr>
        <p:spPr>
          <a:xfrm>
            <a:off x="460375" y="2636837"/>
            <a:ext cx="9230880" cy="4216539"/>
          </a:xfrm>
          <a:prstGeom prst="rect">
            <a:avLst/>
          </a:prstGeom>
          <a:noFill/>
        </p:spPr>
        <p:txBody>
          <a:bodyPr wrap="square" rtlCol="0">
            <a:spAutoFit/>
          </a:bodyPr>
          <a:lstStyle/>
          <a:p>
            <a:pPr algn="just"/>
            <a:r>
              <a:rPr lang="en-US" b="1" dirty="0">
                <a:latin typeface="+mn-lt"/>
              </a:rPr>
              <a:t>Vision of the Institute</a:t>
            </a:r>
          </a:p>
          <a:p>
            <a:pPr algn="just"/>
            <a:r>
              <a:rPr lang="en-US" sz="2000" dirty="0">
                <a:latin typeface="+mn-lt"/>
              </a:rPr>
              <a:t>To become a renowned </a:t>
            </a:r>
            <a:r>
              <a:rPr lang="en-US" sz="2000" dirty="0" err="1">
                <a:latin typeface="+mn-lt"/>
              </a:rPr>
              <a:t>centre</a:t>
            </a:r>
            <a:r>
              <a:rPr lang="en-US" sz="2000" dirty="0">
                <a:latin typeface="+mn-lt"/>
              </a:rPr>
              <a:t> of higher learning, and work towards academic, professional, cultural and social enrichment of the lives of individuals and communities.</a:t>
            </a:r>
          </a:p>
          <a:p>
            <a:pPr algn="just"/>
            <a:endParaRPr lang="en-US" sz="2000" dirty="0">
              <a:latin typeface="+mn-lt"/>
            </a:endParaRPr>
          </a:p>
          <a:p>
            <a:pPr algn="just"/>
            <a:r>
              <a:rPr lang="en-US" b="1" dirty="0">
                <a:latin typeface="+mn-lt"/>
              </a:rPr>
              <a:t>Mission of the Institute</a:t>
            </a:r>
          </a:p>
          <a:p>
            <a:pPr marL="457200" indent="-457200" algn="just">
              <a:buFont typeface="Arial" pitchFamily="34" charset="0"/>
              <a:buChar char="•"/>
            </a:pPr>
            <a:r>
              <a:rPr lang="en-US" sz="2000" dirty="0">
                <a:latin typeface="+mn-lt"/>
              </a:rPr>
              <a:t>To Focus on research and spirit of innovation that will drive academic orientation and pursuit at JECRC. </a:t>
            </a:r>
          </a:p>
          <a:p>
            <a:pPr marL="457200" indent="-457200" algn="just">
              <a:buFont typeface="Arial" pitchFamily="34" charset="0"/>
              <a:buChar char="•"/>
            </a:pPr>
            <a:r>
              <a:rPr lang="en-US" sz="2000" dirty="0">
                <a:latin typeface="+mn-lt"/>
              </a:rPr>
              <a:t>To Identify, based on informed perception of Indian, regional and global needs, areas of focus and specialization on which the institute can concentrate.</a:t>
            </a:r>
          </a:p>
          <a:p>
            <a:pPr marL="457200" indent="-457200" algn="just">
              <a:buFont typeface="Arial" pitchFamily="34" charset="0"/>
              <a:buChar char="•"/>
            </a:pPr>
            <a:r>
              <a:rPr lang="en-US" sz="2000" dirty="0">
                <a:latin typeface="+mn-lt"/>
              </a:rPr>
              <a:t>To Undertake collaborative projects that offer opportunities for long-term interaction between academia and industry.</a:t>
            </a:r>
          </a:p>
          <a:p>
            <a:pPr marL="457200" indent="-457200" algn="just">
              <a:buFont typeface="Arial" pitchFamily="34" charset="0"/>
              <a:buChar char="•"/>
            </a:pPr>
            <a:r>
              <a:rPr lang="en-US" sz="2000" dirty="0">
                <a:latin typeface="+mn-lt"/>
              </a:rPr>
              <a:t>To Develop human potential to its fullest extent so that intellectually capable and imaginatively gifted leaders can emerge in a range of professions.</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C210-32D4-86FC-D8F7-8FD83259493F}"/>
              </a:ext>
            </a:extLst>
          </p:cNvPr>
          <p:cNvSpPr>
            <a:spLocks noGrp="1"/>
          </p:cNvSpPr>
          <p:nvPr>
            <p:ph type="title"/>
          </p:nvPr>
        </p:nvSpPr>
        <p:spPr>
          <a:xfrm>
            <a:off x="315912" y="1341437"/>
            <a:ext cx="9072563" cy="1258887"/>
          </a:xfrm>
        </p:spPr>
        <p:txBody>
          <a:bodyPr/>
          <a:lstStyle/>
          <a:p>
            <a:r>
              <a:rPr lang="en-US" dirty="0"/>
              <a:t>ML vs AI vs DEEP LEARNING</a:t>
            </a:r>
            <a:endParaRPr lang="en-IN" dirty="0"/>
          </a:p>
        </p:txBody>
      </p:sp>
      <p:sp>
        <p:nvSpPr>
          <p:cNvPr id="3" name="Content Placeholder 2">
            <a:extLst>
              <a:ext uri="{FF2B5EF4-FFF2-40B4-BE49-F238E27FC236}">
                <a16:creationId xmlns:a16="http://schemas.microsoft.com/office/drawing/2014/main" id="{37797127-43E9-3739-8C30-007A621A57E1}"/>
              </a:ext>
            </a:extLst>
          </p:cNvPr>
          <p:cNvSpPr>
            <a:spLocks noGrp="1"/>
          </p:cNvSpPr>
          <p:nvPr>
            <p:ph idx="1"/>
          </p:nvPr>
        </p:nvSpPr>
        <p:spPr>
          <a:xfrm>
            <a:off x="773112" y="2865437"/>
            <a:ext cx="9072563" cy="4989512"/>
          </a:xfrm>
        </p:spPr>
        <p:txBody>
          <a:bodyPr/>
          <a:lstStyle/>
          <a:p>
            <a:r>
              <a:rPr lang="en-US" dirty="0"/>
              <a:t>ML : MACHINE LEARNING</a:t>
            </a:r>
          </a:p>
          <a:p>
            <a:pPr marL="107950" indent="0" algn="just">
              <a:buNone/>
            </a:pPr>
            <a:r>
              <a:rPr lang="en-US" dirty="0"/>
              <a:t>It is a subset of AI and it is based on the idea that we should be able to give machine the access to data and let them learn from themselves</a:t>
            </a:r>
            <a:endParaRPr lang="en-IN" dirty="0"/>
          </a:p>
        </p:txBody>
      </p:sp>
    </p:spTree>
    <p:extLst>
      <p:ext uri="{BB962C8B-B14F-4D97-AF65-F5344CB8AC3E}">
        <p14:creationId xmlns:p14="http://schemas.microsoft.com/office/powerpoint/2010/main" val="14081630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1D2-6BD4-8C97-E3D6-FC09CFF4EFE2}"/>
              </a:ext>
            </a:extLst>
          </p:cNvPr>
          <p:cNvSpPr>
            <a:spLocks noGrp="1"/>
          </p:cNvSpPr>
          <p:nvPr>
            <p:ph type="title"/>
          </p:nvPr>
        </p:nvSpPr>
        <p:spPr>
          <a:xfrm>
            <a:off x="620712" y="1493837"/>
            <a:ext cx="9072563" cy="1258887"/>
          </a:xfrm>
        </p:spPr>
        <p:txBody>
          <a:bodyPr/>
          <a:lstStyle/>
          <a:p>
            <a:endParaRPr lang="en-IN" dirty="0"/>
          </a:p>
        </p:txBody>
      </p:sp>
      <p:sp>
        <p:nvSpPr>
          <p:cNvPr id="3" name="Content Placeholder 2">
            <a:extLst>
              <a:ext uri="{FF2B5EF4-FFF2-40B4-BE49-F238E27FC236}">
                <a16:creationId xmlns:a16="http://schemas.microsoft.com/office/drawing/2014/main" id="{A34AC560-458D-824A-859F-AD472B86C978}"/>
              </a:ext>
            </a:extLst>
          </p:cNvPr>
          <p:cNvSpPr>
            <a:spLocks noGrp="1"/>
          </p:cNvSpPr>
          <p:nvPr>
            <p:ph idx="1"/>
          </p:nvPr>
        </p:nvSpPr>
        <p:spPr>
          <a:xfrm>
            <a:off x="620711" y="2636837"/>
            <a:ext cx="9072563" cy="3811588"/>
          </a:xfrm>
        </p:spPr>
        <p:txBody>
          <a:bodyPr/>
          <a:lstStyle/>
          <a:p>
            <a:r>
              <a:rPr lang="en-US" dirty="0"/>
              <a:t>AI – ARTIFICIAL INTELLIGENCE</a:t>
            </a:r>
          </a:p>
          <a:p>
            <a:pPr marL="107950" indent="0" algn="just">
              <a:buNone/>
            </a:pPr>
            <a:r>
              <a:rPr lang="en-US" dirty="0"/>
              <a:t>A technique which enables machines to mimic human </a:t>
            </a:r>
            <a:r>
              <a:rPr lang="en-US" dirty="0" err="1"/>
              <a:t>behaviour</a:t>
            </a:r>
            <a:r>
              <a:rPr lang="en-US" dirty="0"/>
              <a:t>.</a:t>
            </a:r>
          </a:p>
          <a:p>
            <a:pPr marL="107950" indent="0" algn="just">
              <a:buNone/>
            </a:pPr>
            <a:r>
              <a:rPr lang="en-US" dirty="0"/>
              <a:t>Example: While talking to Siri on our phone , we get very close or the needed answer.</a:t>
            </a:r>
            <a:endParaRPr lang="en-IN" dirty="0"/>
          </a:p>
        </p:txBody>
      </p:sp>
    </p:spTree>
    <p:extLst>
      <p:ext uri="{BB962C8B-B14F-4D97-AF65-F5344CB8AC3E}">
        <p14:creationId xmlns:p14="http://schemas.microsoft.com/office/powerpoint/2010/main" val="11637043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FB4A-987B-C548-FAB6-B171D4DA3D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DFC675-E152-71AA-0B4A-0554362BC6AD}"/>
              </a:ext>
            </a:extLst>
          </p:cNvPr>
          <p:cNvSpPr>
            <a:spLocks noGrp="1"/>
          </p:cNvSpPr>
          <p:nvPr>
            <p:ph idx="1"/>
          </p:nvPr>
        </p:nvSpPr>
        <p:spPr>
          <a:xfrm>
            <a:off x="480377" y="2484437"/>
            <a:ext cx="9072563" cy="4989512"/>
          </a:xfrm>
        </p:spPr>
        <p:txBody>
          <a:bodyPr/>
          <a:lstStyle/>
          <a:p>
            <a:r>
              <a:rPr lang="en-US" dirty="0"/>
              <a:t>DEEP LEARNING</a:t>
            </a:r>
          </a:p>
          <a:p>
            <a:pPr marL="107950" indent="0" algn="just">
              <a:buNone/>
            </a:pPr>
            <a:r>
              <a:rPr lang="en-US" dirty="0">
                <a:solidFill>
                  <a:schemeClr val="accent4"/>
                </a:solidFill>
                <a:latin typeface="arial" panose="020B0604020202020204" pitchFamily="34" charset="0"/>
              </a:rPr>
              <a:t>It </a:t>
            </a:r>
            <a:r>
              <a:rPr lang="en-US" dirty="0">
                <a:solidFill>
                  <a:schemeClr val="accent4"/>
                </a:solidFill>
                <a:latin typeface="+mj-lt"/>
              </a:rPr>
              <a:t>is a type of machine learning and artificial intelligence (AI) that imitates the way humans gain certain types of knowledge. Deep learning is an important element of data science, which includes statistics and predictive modeling.</a:t>
            </a:r>
          </a:p>
          <a:p>
            <a:pPr algn="just"/>
            <a:endParaRPr lang="en-US" dirty="0"/>
          </a:p>
        </p:txBody>
      </p:sp>
    </p:spTree>
    <p:extLst>
      <p:ext uri="{BB962C8B-B14F-4D97-AF65-F5344CB8AC3E}">
        <p14:creationId xmlns:p14="http://schemas.microsoft.com/office/powerpoint/2010/main" val="47175820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0F8C-45E2-4752-BC5D-22D1E206E357}"/>
              </a:ext>
            </a:extLst>
          </p:cNvPr>
          <p:cNvSpPr>
            <a:spLocks noGrp="1"/>
          </p:cNvSpPr>
          <p:nvPr>
            <p:ph type="ctrTitle"/>
          </p:nvPr>
        </p:nvSpPr>
        <p:spPr>
          <a:xfrm>
            <a:off x="884306" y="1722437"/>
            <a:ext cx="8569325" cy="838200"/>
          </a:xfrm>
        </p:spPr>
        <p:txBody>
          <a:bodyPr/>
          <a:lstStyle/>
          <a:p>
            <a:r>
              <a:rPr lang="en-US" dirty="0"/>
              <a:t>Why is ML important?</a:t>
            </a:r>
            <a:endParaRPr lang="en-IN" dirty="0"/>
          </a:p>
        </p:txBody>
      </p:sp>
      <p:sp>
        <p:nvSpPr>
          <p:cNvPr id="3" name="Subtitle 2">
            <a:extLst>
              <a:ext uri="{FF2B5EF4-FFF2-40B4-BE49-F238E27FC236}">
                <a16:creationId xmlns:a16="http://schemas.microsoft.com/office/drawing/2014/main" id="{AFCC5CB9-189A-42E9-8F25-E826E9EA4B65}"/>
              </a:ext>
            </a:extLst>
          </p:cNvPr>
          <p:cNvSpPr>
            <a:spLocks noGrp="1"/>
          </p:cNvSpPr>
          <p:nvPr>
            <p:ph type="subTitle" idx="1"/>
          </p:nvPr>
        </p:nvSpPr>
        <p:spPr>
          <a:xfrm>
            <a:off x="884306" y="3067049"/>
            <a:ext cx="8569324" cy="3989387"/>
          </a:xfrm>
        </p:spPr>
        <p:txBody>
          <a:bodyPr/>
          <a:lstStyle/>
          <a:p>
            <a:pPr marL="457200" indent="-457200" algn="l">
              <a:buFont typeface="Arial" panose="020B0604020202020204" pitchFamily="34" charset="0"/>
              <a:buChar char="•"/>
            </a:pPr>
            <a:r>
              <a:rPr lang="en-US" dirty="0"/>
              <a:t>Enterprises are given a view of trends in customer </a:t>
            </a:r>
            <a:r>
              <a:rPr lang="en-US" dirty="0" err="1"/>
              <a:t>behaviour</a:t>
            </a:r>
            <a:r>
              <a:rPr lang="en-US" dirty="0"/>
              <a:t> and business operational patterns. As well, it supports the development of new products.</a:t>
            </a:r>
          </a:p>
          <a:p>
            <a:pPr marL="457200" indent="-457200" algn="l">
              <a:buFont typeface="Arial" panose="020B0604020202020204" pitchFamily="34" charset="0"/>
              <a:buChar char="•"/>
            </a:pPr>
            <a:r>
              <a:rPr lang="en-US" dirty="0"/>
              <a:t>Facebook, Google and Uber make ML a central part of their operations.</a:t>
            </a:r>
            <a:endParaRPr lang="en-IN" dirty="0"/>
          </a:p>
        </p:txBody>
      </p:sp>
    </p:spTree>
    <p:extLst>
      <p:ext uri="{BB962C8B-B14F-4D97-AF65-F5344CB8AC3E}">
        <p14:creationId xmlns:p14="http://schemas.microsoft.com/office/powerpoint/2010/main" val="38169644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9538-89B9-4371-A6F1-8B172C79E34C}"/>
              </a:ext>
            </a:extLst>
          </p:cNvPr>
          <p:cNvSpPr>
            <a:spLocks noGrp="1"/>
          </p:cNvSpPr>
          <p:nvPr>
            <p:ph type="title"/>
          </p:nvPr>
        </p:nvSpPr>
        <p:spPr>
          <a:xfrm>
            <a:off x="467709" y="1417638"/>
            <a:ext cx="9072563" cy="838200"/>
          </a:xfrm>
        </p:spPr>
        <p:txBody>
          <a:bodyPr/>
          <a:lstStyle/>
          <a:p>
            <a:r>
              <a:rPr lang="en-US" dirty="0"/>
              <a:t>Advantages of ML</a:t>
            </a:r>
            <a:endParaRPr lang="en-IN" dirty="0"/>
          </a:p>
        </p:txBody>
      </p:sp>
      <p:sp>
        <p:nvSpPr>
          <p:cNvPr id="3" name="Content Placeholder 2">
            <a:extLst>
              <a:ext uri="{FF2B5EF4-FFF2-40B4-BE49-F238E27FC236}">
                <a16:creationId xmlns:a16="http://schemas.microsoft.com/office/drawing/2014/main" id="{472656BC-A8CF-4446-B899-C14B04839C2E}"/>
              </a:ext>
            </a:extLst>
          </p:cNvPr>
          <p:cNvSpPr>
            <a:spLocks noGrp="1"/>
          </p:cNvSpPr>
          <p:nvPr>
            <p:ph idx="1"/>
          </p:nvPr>
        </p:nvSpPr>
        <p:spPr>
          <a:xfrm>
            <a:off x="620712" y="2789237"/>
            <a:ext cx="9072563" cy="4343400"/>
          </a:xfrm>
        </p:spPr>
        <p:txBody>
          <a:bodyPr/>
          <a:lstStyle/>
          <a:p>
            <a:pPr>
              <a:buFont typeface="Wingdings" panose="05000000000000000000" pitchFamily="2" charset="2"/>
              <a:buChar char="q"/>
            </a:pPr>
            <a:r>
              <a:rPr lang="en-US" dirty="0"/>
              <a:t>Easily identifies trends and patterns.</a:t>
            </a:r>
          </a:p>
          <a:p>
            <a:pPr>
              <a:buFont typeface="Wingdings" panose="05000000000000000000" pitchFamily="2" charset="2"/>
              <a:buChar char="q"/>
            </a:pPr>
            <a:r>
              <a:rPr lang="en-US" dirty="0"/>
              <a:t>No or negligible human intervention needed.</a:t>
            </a:r>
          </a:p>
          <a:p>
            <a:pPr>
              <a:buFont typeface="Wingdings" panose="05000000000000000000" pitchFamily="2" charset="2"/>
              <a:buChar char="q"/>
            </a:pPr>
            <a:r>
              <a:rPr lang="en-US" dirty="0"/>
              <a:t>Continuous Improvement.</a:t>
            </a:r>
          </a:p>
          <a:p>
            <a:pPr>
              <a:buFont typeface="Wingdings" panose="05000000000000000000" pitchFamily="2" charset="2"/>
              <a:buChar char="q"/>
            </a:pPr>
            <a:r>
              <a:rPr lang="en-US" dirty="0"/>
              <a:t>Handling multi-dimensional and multi-variety-data.</a:t>
            </a:r>
          </a:p>
          <a:p>
            <a:pPr>
              <a:buFont typeface="Wingdings" panose="05000000000000000000" pitchFamily="2" charset="2"/>
              <a:buChar char="q"/>
            </a:pPr>
            <a:r>
              <a:rPr lang="en-US" dirty="0"/>
              <a:t>Wide applications.</a:t>
            </a:r>
            <a:endParaRPr lang="en-IN" dirty="0"/>
          </a:p>
        </p:txBody>
      </p:sp>
    </p:spTree>
    <p:extLst>
      <p:ext uri="{BB962C8B-B14F-4D97-AF65-F5344CB8AC3E}">
        <p14:creationId xmlns:p14="http://schemas.microsoft.com/office/powerpoint/2010/main" val="295909075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4572-1020-41A0-AC08-4355C4EEF72C}"/>
              </a:ext>
            </a:extLst>
          </p:cNvPr>
          <p:cNvSpPr>
            <a:spLocks noGrp="1"/>
          </p:cNvSpPr>
          <p:nvPr>
            <p:ph type="title"/>
          </p:nvPr>
        </p:nvSpPr>
        <p:spPr>
          <a:xfrm>
            <a:off x="475426" y="1798638"/>
            <a:ext cx="9072563" cy="914400"/>
          </a:xfrm>
        </p:spPr>
        <p:txBody>
          <a:bodyPr/>
          <a:lstStyle/>
          <a:p>
            <a:r>
              <a:rPr lang="en-US" dirty="0"/>
              <a:t>Disadvantages of ML</a:t>
            </a:r>
            <a:endParaRPr lang="en-IN" dirty="0"/>
          </a:p>
        </p:txBody>
      </p:sp>
      <p:sp>
        <p:nvSpPr>
          <p:cNvPr id="3" name="Content Placeholder 2">
            <a:extLst>
              <a:ext uri="{FF2B5EF4-FFF2-40B4-BE49-F238E27FC236}">
                <a16:creationId xmlns:a16="http://schemas.microsoft.com/office/drawing/2014/main" id="{610750DC-1B2F-4133-A2E0-A88CB1532A8E}"/>
              </a:ext>
            </a:extLst>
          </p:cNvPr>
          <p:cNvSpPr>
            <a:spLocks noGrp="1"/>
          </p:cNvSpPr>
          <p:nvPr>
            <p:ph idx="1"/>
          </p:nvPr>
        </p:nvSpPr>
        <p:spPr>
          <a:xfrm>
            <a:off x="315912" y="2941637"/>
            <a:ext cx="9072563" cy="3200400"/>
          </a:xfrm>
        </p:spPr>
        <p:txBody>
          <a:bodyPr/>
          <a:lstStyle/>
          <a:p>
            <a:pPr>
              <a:buFont typeface="Wingdings" panose="05000000000000000000" pitchFamily="2" charset="2"/>
              <a:buChar char="q"/>
            </a:pPr>
            <a:r>
              <a:rPr lang="en-US" dirty="0"/>
              <a:t>Data </a:t>
            </a:r>
            <a:r>
              <a:rPr lang="en-US" dirty="0" err="1"/>
              <a:t>acquisiton</a:t>
            </a:r>
            <a:endParaRPr lang="en-US" dirty="0"/>
          </a:p>
          <a:p>
            <a:pPr>
              <a:buFont typeface="Wingdings" panose="05000000000000000000" pitchFamily="2" charset="2"/>
              <a:buChar char="q"/>
            </a:pPr>
            <a:r>
              <a:rPr lang="en-US" dirty="0"/>
              <a:t>Time and Resources (Space)</a:t>
            </a:r>
          </a:p>
          <a:p>
            <a:pPr>
              <a:buFont typeface="Wingdings" panose="05000000000000000000" pitchFamily="2" charset="2"/>
              <a:buChar char="q"/>
            </a:pPr>
            <a:r>
              <a:rPr lang="en-US" dirty="0"/>
              <a:t>Interpretation of Results</a:t>
            </a:r>
          </a:p>
          <a:p>
            <a:pPr>
              <a:buFont typeface="Wingdings" panose="05000000000000000000" pitchFamily="2" charset="2"/>
              <a:buChar char="q"/>
            </a:pPr>
            <a:r>
              <a:rPr lang="en-IN" dirty="0"/>
              <a:t>High error-susceptibility</a:t>
            </a:r>
            <a:endParaRPr lang="en-US" dirty="0"/>
          </a:p>
        </p:txBody>
      </p:sp>
    </p:spTree>
    <p:extLst>
      <p:ext uri="{BB962C8B-B14F-4D97-AF65-F5344CB8AC3E}">
        <p14:creationId xmlns:p14="http://schemas.microsoft.com/office/powerpoint/2010/main" val="16949079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F0C-0355-49F2-B85F-68FBDD3221D4}"/>
              </a:ext>
            </a:extLst>
          </p:cNvPr>
          <p:cNvSpPr>
            <a:spLocks noGrp="1"/>
          </p:cNvSpPr>
          <p:nvPr>
            <p:ph type="ctrTitle"/>
          </p:nvPr>
        </p:nvSpPr>
        <p:spPr>
          <a:xfrm>
            <a:off x="755650" y="1493837"/>
            <a:ext cx="8569325" cy="1981200"/>
          </a:xfrm>
        </p:spPr>
        <p:txBody>
          <a:bodyPr/>
          <a:lstStyle/>
          <a:p>
            <a:r>
              <a:rPr lang="en-US" sz="4000" dirty="0"/>
              <a:t>What makes Python the best programming language for ML and  AI?</a:t>
            </a:r>
            <a:endParaRPr lang="en-IN" sz="4000" dirty="0"/>
          </a:p>
        </p:txBody>
      </p:sp>
      <p:sp>
        <p:nvSpPr>
          <p:cNvPr id="3" name="Subtitle 2">
            <a:extLst>
              <a:ext uri="{FF2B5EF4-FFF2-40B4-BE49-F238E27FC236}">
                <a16:creationId xmlns:a16="http://schemas.microsoft.com/office/drawing/2014/main" id="{87866AED-C37B-48EC-86EA-C68CD008C857}"/>
              </a:ext>
            </a:extLst>
          </p:cNvPr>
          <p:cNvSpPr>
            <a:spLocks noGrp="1"/>
          </p:cNvSpPr>
          <p:nvPr>
            <p:ph type="subTitle" idx="1"/>
          </p:nvPr>
        </p:nvSpPr>
        <p:spPr>
          <a:xfrm>
            <a:off x="468312" y="3176830"/>
            <a:ext cx="9448800" cy="2895600"/>
          </a:xfrm>
        </p:spPr>
        <p:txBody>
          <a:bodyPr/>
          <a:lstStyle/>
          <a:p>
            <a:pPr marL="457200" indent="-457200" algn="l">
              <a:buFont typeface="Wingdings" panose="05000000000000000000" pitchFamily="2" charset="2"/>
              <a:buChar char="ü"/>
            </a:pPr>
            <a:r>
              <a:rPr lang="en-US" dirty="0"/>
              <a:t>Simple and consistent</a:t>
            </a:r>
          </a:p>
          <a:p>
            <a:pPr marL="457200" indent="-457200" algn="l">
              <a:buFont typeface="Wingdings" panose="05000000000000000000" pitchFamily="2" charset="2"/>
              <a:buChar char="ü"/>
            </a:pPr>
            <a:r>
              <a:rPr lang="en-US" dirty="0"/>
              <a:t>Great libraries </a:t>
            </a:r>
          </a:p>
          <a:p>
            <a:pPr marL="457200" indent="-457200" algn="l">
              <a:buFont typeface="Wingdings" panose="05000000000000000000" pitchFamily="2" charset="2"/>
              <a:buChar char="ü"/>
            </a:pPr>
            <a:r>
              <a:rPr lang="en-US" dirty="0"/>
              <a:t>Flexibility</a:t>
            </a:r>
          </a:p>
          <a:p>
            <a:pPr marL="457200" indent="-457200" algn="l">
              <a:buFont typeface="Wingdings" panose="05000000000000000000" pitchFamily="2" charset="2"/>
              <a:buChar char="ü"/>
            </a:pPr>
            <a:r>
              <a:rPr lang="en-US" dirty="0"/>
              <a:t>Platform independent or portable</a:t>
            </a:r>
            <a:endParaRPr lang="en-IN" dirty="0"/>
          </a:p>
        </p:txBody>
      </p:sp>
    </p:spTree>
    <p:extLst>
      <p:ext uri="{BB962C8B-B14F-4D97-AF65-F5344CB8AC3E}">
        <p14:creationId xmlns:p14="http://schemas.microsoft.com/office/powerpoint/2010/main" val="28953132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3558-3B38-78D0-D21D-2A823E0C855D}"/>
              </a:ext>
            </a:extLst>
          </p:cNvPr>
          <p:cNvSpPr>
            <a:spLocks noGrp="1"/>
          </p:cNvSpPr>
          <p:nvPr>
            <p:ph type="title"/>
          </p:nvPr>
        </p:nvSpPr>
        <p:spPr>
          <a:xfrm>
            <a:off x="480218" y="1417637"/>
            <a:ext cx="9120188" cy="1258887"/>
          </a:xfrm>
        </p:spPr>
        <p:txBody>
          <a:bodyPr/>
          <a:lstStyle/>
          <a:p>
            <a:r>
              <a:rPr lang="en-US" dirty="0"/>
              <a:t>PROJECT</a:t>
            </a:r>
            <a:br>
              <a:rPr lang="en-US" dirty="0"/>
            </a:br>
            <a:endParaRPr lang="en-IN" dirty="0"/>
          </a:p>
        </p:txBody>
      </p:sp>
      <p:sp>
        <p:nvSpPr>
          <p:cNvPr id="3" name="Content Placeholder 2">
            <a:extLst>
              <a:ext uri="{FF2B5EF4-FFF2-40B4-BE49-F238E27FC236}">
                <a16:creationId xmlns:a16="http://schemas.microsoft.com/office/drawing/2014/main" id="{F159A02D-DE34-36AD-8204-8A1D5BC8A48E}"/>
              </a:ext>
            </a:extLst>
          </p:cNvPr>
          <p:cNvSpPr>
            <a:spLocks noGrp="1"/>
          </p:cNvSpPr>
          <p:nvPr>
            <p:ph idx="1"/>
          </p:nvPr>
        </p:nvSpPr>
        <p:spPr>
          <a:xfrm>
            <a:off x="480218" y="2332037"/>
            <a:ext cx="9097170" cy="4421188"/>
          </a:xfrm>
        </p:spPr>
        <p:txBody>
          <a:bodyPr/>
          <a:lstStyle/>
          <a:p>
            <a:r>
              <a:rPr lang="en-US" sz="2400" b="0" i="0" dirty="0">
                <a:effectLst/>
                <a:latin typeface="Inter"/>
              </a:rPr>
              <a:t>The datasets are meteorological data from the HI-SEAS weather station from four months (September through December 2016) between Mission IV and Mission V.</a:t>
            </a:r>
          </a:p>
          <a:p>
            <a:endParaRPr lang="en-US" sz="2400" dirty="0">
              <a:latin typeface="Inter"/>
            </a:endParaRPr>
          </a:p>
          <a:p>
            <a:r>
              <a:rPr lang="en-US" sz="2400" dirty="0">
                <a:latin typeface="Inter"/>
              </a:rPr>
              <a:t>This machine learning application is used to predict the solar radiation condition if provided with suitable time , pressure , temperature , time to sunrise , time to sunset , humidity etc.</a:t>
            </a:r>
          </a:p>
          <a:p>
            <a:r>
              <a:rPr lang="en-US" sz="2400" dirty="0">
                <a:latin typeface="Inter"/>
              </a:rPr>
              <a:t> </a:t>
            </a:r>
            <a:endParaRPr lang="en-IN" sz="2400" dirty="0"/>
          </a:p>
        </p:txBody>
      </p:sp>
    </p:spTree>
    <p:extLst>
      <p:ext uri="{BB962C8B-B14F-4D97-AF65-F5344CB8AC3E}">
        <p14:creationId xmlns:p14="http://schemas.microsoft.com/office/powerpoint/2010/main" val="5081343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52D-2595-07F0-EF03-83D77DB342EB}"/>
              </a:ext>
            </a:extLst>
          </p:cNvPr>
          <p:cNvSpPr>
            <a:spLocks noGrp="1"/>
          </p:cNvSpPr>
          <p:nvPr>
            <p:ph type="title"/>
          </p:nvPr>
        </p:nvSpPr>
        <p:spPr>
          <a:xfrm>
            <a:off x="483869" y="1265237"/>
            <a:ext cx="9072563" cy="1258887"/>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AD1C6383-64DA-A056-8E4A-838A3EAB34E0}"/>
              </a:ext>
            </a:extLst>
          </p:cNvPr>
          <p:cNvSpPr>
            <a:spLocks noGrp="1"/>
          </p:cNvSpPr>
          <p:nvPr>
            <p:ph idx="1"/>
          </p:nvPr>
        </p:nvSpPr>
        <p:spPr>
          <a:xfrm>
            <a:off x="504030" y="2332037"/>
            <a:ext cx="9072563" cy="4989512"/>
          </a:xfrm>
        </p:spPr>
        <p:txBody>
          <a:bodyPr/>
          <a:lstStyle/>
          <a:p>
            <a:r>
              <a:rPr lang="en-US" sz="2400" dirty="0"/>
              <a:t>In this project the dataset was taken from Kaggle.com</a:t>
            </a:r>
          </a:p>
          <a:p>
            <a:r>
              <a:rPr lang="en-US" sz="2400" dirty="0"/>
              <a:t>The dataset contain 11 columns and 32686 entries as shown below</a:t>
            </a:r>
          </a:p>
          <a:p>
            <a:endParaRPr lang="en-IN" sz="2400" dirty="0"/>
          </a:p>
        </p:txBody>
      </p:sp>
      <p:pic>
        <p:nvPicPr>
          <p:cNvPr id="5" name="Picture 4">
            <a:extLst>
              <a:ext uri="{FF2B5EF4-FFF2-40B4-BE49-F238E27FC236}">
                <a16:creationId xmlns:a16="http://schemas.microsoft.com/office/drawing/2014/main" id="{8DD6B974-7D5B-BCF7-6257-751D689031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8512" y="3590924"/>
            <a:ext cx="5486400" cy="3236914"/>
          </a:xfrm>
          <a:prstGeom prst="rect">
            <a:avLst/>
          </a:prstGeom>
        </p:spPr>
      </p:pic>
    </p:spTree>
    <p:extLst>
      <p:ext uri="{BB962C8B-B14F-4D97-AF65-F5344CB8AC3E}">
        <p14:creationId xmlns:p14="http://schemas.microsoft.com/office/powerpoint/2010/main" val="17301030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C191-3AEC-A6E8-5E31-03B9884C80EA}"/>
              </a:ext>
            </a:extLst>
          </p:cNvPr>
          <p:cNvSpPr>
            <a:spLocks noGrp="1"/>
          </p:cNvSpPr>
          <p:nvPr>
            <p:ph type="title"/>
          </p:nvPr>
        </p:nvSpPr>
        <p:spPr>
          <a:xfrm>
            <a:off x="503237" y="1417637"/>
            <a:ext cx="9072563" cy="1258887"/>
          </a:xfrm>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A2B1ADF0-1481-8362-7EFE-DB60E9169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712" y="2408237"/>
            <a:ext cx="5562600" cy="2381130"/>
          </a:xfrm>
        </p:spPr>
      </p:pic>
      <p:pic>
        <p:nvPicPr>
          <p:cNvPr id="7" name="Picture 6">
            <a:extLst>
              <a:ext uri="{FF2B5EF4-FFF2-40B4-BE49-F238E27FC236}">
                <a16:creationId xmlns:a16="http://schemas.microsoft.com/office/drawing/2014/main" id="{A9032601-CDC3-4D06-A2BA-3CEDA9D8E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2" y="2560637"/>
            <a:ext cx="4038600" cy="4288977"/>
          </a:xfrm>
          <a:prstGeom prst="rect">
            <a:avLst/>
          </a:prstGeom>
        </p:spPr>
      </p:pic>
    </p:spTree>
    <p:extLst>
      <p:ext uri="{BB962C8B-B14F-4D97-AF65-F5344CB8AC3E}">
        <p14:creationId xmlns:p14="http://schemas.microsoft.com/office/powerpoint/2010/main" val="197497402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313" y="420688"/>
            <a:ext cx="9231312"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4400" b="1" kern="0" dirty="0">
                <a:solidFill>
                  <a:schemeClr val="bg1"/>
                </a:solidFill>
                <a:latin typeface="+mj-lt"/>
                <a:ea typeface="+mj-ea"/>
                <a:cs typeface="+mj-cs"/>
              </a:rPr>
              <a:t>Contents</a:t>
            </a:r>
          </a:p>
        </p:txBody>
      </p:sp>
      <p:sp>
        <p:nvSpPr>
          <p:cNvPr id="4098" name="AutoShape 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12"/>
          <p:cNvSpPr txBox="1">
            <a:spLocks noChangeArrowheads="1"/>
          </p:cNvSpPr>
          <p:nvPr/>
        </p:nvSpPr>
        <p:spPr bwMode="auto">
          <a:xfrm>
            <a:off x="618115" y="1527983"/>
            <a:ext cx="8915400" cy="646331"/>
          </a:xfrm>
          <a:prstGeom prst="rect">
            <a:avLst/>
          </a:prstGeom>
          <a:noFill/>
          <a:ln w="9525">
            <a:noFill/>
            <a:miter lim="800000"/>
            <a:headEnd/>
            <a:tailEnd/>
          </a:ln>
        </p:spPr>
        <p:txBody>
          <a:bodyPr wrap="square">
            <a:spAutoFit/>
          </a:bodyPr>
          <a:lstStyle/>
          <a:p>
            <a:r>
              <a:rPr lang="en-US" sz="3600" dirty="0"/>
              <a:t>VISION AND MISSION OF DEPARTMENT</a:t>
            </a:r>
            <a:endParaRPr lang="en-IN" sz="3600" dirty="0"/>
          </a:p>
        </p:txBody>
      </p:sp>
      <p:sp>
        <p:nvSpPr>
          <p:cNvPr id="6" name="TextBox 5"/>
          <p:cNvSpPr txBox="1"/>
          <p:nvPr/>
        </p:nvSpPr>
        <p:spPr>
          <a:xfrm>
            <a:off x="460375" y="2636837"/>
            <a:ext cx="9230880" cy="3908762"/>
          </a:xfrm>
          <a:prstGeom prst="rect">
            <a:avLst/>
          </a:prstGeom>
          <a:noFill/>
        </p:spPr>
        <p:txBody>
          <a:bodyPr wrap="square" rtlCol="0">
            <a:spAutoFit/>
          </a:bodyPr>
          <a:lstStyle/>
          <a:p>
            <a:pPr algn="just"/>
            <a:r>
              <a:rPr lang="en-US" b="1" dirty="0">
                <a:latin typeface="+mn-lt"/>
              </a:rPr>
              <a:t>Vision of the Department</a:t>
            </a:r>
          </a:p>
          <a:p>
            <a:pPr algn="just"/>
            <a:r>
              <a:rPr lang="en-US" sz="2000" dirty="0">
                <a:latin typeface="+mn-lt"/>
              </a:rPr>
              <a:t>To become renowned Centre of excellence in computer science and engineering and make competent engineers &amp; professionals with high ethical values prepared for lifelong learning.</a:t>
            </a:r>
          </a:p>
          <a:p>
            <a:pPr algn="just"/>
            <a:endParaRPr lang="en-US" sz="2000" dirty="0">
              <a:latin typeface="+mn-lt"/>
            </a:endParaRPr>
          </a:p>
          <a:p>
            <a:pPr algn="just"/>
            <a:r>
              <a:rPr lang="en-US" b="1" dirty="0">
                <a:latin typeface="+mn-lt"/>
              </a:rPr>
              <a:t>Mission of the Department</a:t>
            </a:r>
          </a:p>
          <a:p>
            <a:pPr marL="457200" indent="-457200" algn="just">
              <a:buFont typeface="Arial" pitchFamily="34" charset="0"/>
              <a:buChar char="•"/>
            </a:pPr>
            <a:r>
              <a:rPr lang="en-US" sz="2000" dirty="0">
                <a:latin typeface="+mn-lt"/>
              </a:rPr>
              <a:t>M1- To impart outcome based education for emerging technologies in the field of computer science and engineering.  </a:t>
            </a:r>
          </a:p>
          <a:p>
            <a:pPr marL="457200" indent="-457200" algn="just">
              <a:buFont typeface="Arial" pitchFamily="34" charset="0"/>
              <a:buChar char="•"/>
            </a:pPr>
            <a:r>
              <a:rPr lang="en-US" sz="2000" dirty="0">
                <a:latin typeface="+mn-lt"/>
              </a:rPr>
              <a:t>M2 - To provide opportunities for interaction between academia and industry.  </a:t>
            </a:r>
          </a:p>
          <a:p>
            <a:pPr marL="457200" indent="-457200" algn="just">
              <a:buFont typeface="Arial" pitchFamily="34" charset="0"/>
              <a:buChar char="•"/>
            </a:pPr>
            <a:r>
              <a:rPr lang="en-US" sz="2000" dirty="0">
                <a:latin typeface="+mn-lt"/>
              </a:rPr>
              <a:t>M3-To provide platform for lifelong learning by accepting the change in technologies</a:t>
            </a:r>
          </a:p>
          <a:p>
            <a:pPr marL="457200" indent="-457200" algn="just">
              <a:buFont typeface="Arial" pitchFamily="34" charset="0"/>
              <a:buChar char="•"/>
            </a:pPr>
            <a:r>
              <a:rPr lang="en-US" sz="2000" dirty="0">
                <a:latin typeface="+mn-lt"/>
              </a:rPr>
              <a:t>M4 - To develop aptitude of fulfilling social responsibilities.</a:t>
            </a:r>
          </a:p>
        </p:txBody>
      </p:sp>
    </p:spTree>
    <p:extLst>
      <p:ext uri="{BB962C8B-B14F-4D97-AF65-F5344CB8AC3E}">
        <p14:creationId xmlns:p14="http://schemas.microsoft.com/office/powerpoint/2010/main" val="9627166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8182-B6F1-C002-6A69-F21C85123887}"/>
              </a:ext>
            </a:extLst>
          </p:cNvPr>
          <p:cNvSpPr>
            <a:spLocks noGrp="1"/>
          </p:cNvSpPr>
          <p:nvPr>
            <p:ph type="title"/>
          </p:nvPr>
        </p:nvSpPr>
        <p:spPr>
          <a:xfrm>
            <a:off x="315912" y="1493837"/>
            <a:ext cx="9072563" cy="1258887"/>
          </a:xfrm>
        </p:spPr>
        <p:txBody>
          <a:bodyPr/>
          <a:lstStyle/>
          <a:p>
            <a:r>
              <a:rPr lang="en-US" dirty="0"/>
              <a:t>ANALYSIS OF DATA</a:t>
            </a:r>
            <a:endParaRPr lang="en-IN" dirty="0"/>
          </a:p>
        </p:txBody>
      </p:sp>
      <p:pic>
        <p:nvPicPr>
          <p:cNvPr id="5" name="Content Placeholder 4">
            <a:extLst>
              <a:ext uri="{FF2B5EF4-FFF2-40B4-BE49-F238E27FC236}">
                <a16:creationId xmlns:a16="http://schemas.microsoft.com/office/drawing/2014/main" id="{7ABA3EF0-5798-37FB-F672-6DAD110CD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512" y="3065462"/>
            <a:ext cx="5146218" cy="4191000"/>
          </a:xfrm>
        </p:spPr>
      </p:pic>
      <p:pic>
        <p:nvPicPr>
          <p:cNvPr id="7" name="Picture 6">
            <a:extLst>
              <a:ext uri="{FF2B5EF4-FFF2-40B4-BE49-F238E27FC236}">
                <a16:creationId xmlns:a16="http://schemas.microsoft.com/office/drawing/2014/main" id="{73BDBF2C-03AB-3280-40D7-FB0195F89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12" y="3030219"/>
            <a:ext cx="4085980" cy="3731260"/>
          </a:xfrm>
          <a:prstGeom prst="rect">
            <a:avLst/>
          </a:prstGeom>
        </p:spPr>
      </p:pic>
    </p:spTree>
    <p:extLst>
      <p:ext uri="{BB962C8B-B14F-4D97-AF65-F5344CB8AC3E}">
        <p14:creationId xmlns:p14="http://schemas.microsoft.com/office/powerpoint/2010/main" val="33725642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7A4B-B463-2F95-881C-D392B68380B0}"/>
              </a:ext>
            </a:extLst>
          </p:cNvPr>
          <p:cNvSpPr>
            <a:spLocks noGrp="1"/>
          </p:cNvSpPr>
          <p:nvPr>
            <p:ph type="title"/>
          </p:nvPr>
        </p:nvSpPr>
        <p:spPr>
          <a:xfrm>
            <a:off x="503237" y="1417637"/>
            <a:ext cx="9072563" cy="1258887"/>
          </a:xfrm>
        </p:spPr>
        <p:txBody>
          <a:bodyPr/>
          <a:lstStyle/>
          <a:p>
            <a:r>
              <a:rPr lang="en-US" dirty="0"/>
              <a:t>CREATING GUI FILE</a:t>
            </a:r>
            <a:endParaRPr lang="en-IN" dirty="0"/>
          </a:p>
        </p:txBody>
      </p:sp>
      <p:pic>
        <p:nvPicPr>
          <p:cNvPr id="5" name="Content Placeholder 4">
            <a:extLst>
              <a:ext uri="{FF2B5EF4-FFF2-40B4-BE49-F238E27FC236}">
                <a16:creationId xmlns:a16="http://schemas.microsoft.com/office/drawing/2014/main" id="{613FFFA6-EE54-8192-8E02-B5571D53E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17" y="2477349"/>
            <a:ext cx="4826712" cy="3959225"/>
          </a:xfrm>
        </p:spPr>
      </p:pic>
      <p:pic>
        <p:nvPicPr>
          <p:cNvPr id="7" name="Picture 6">
            <a:extLst>
              <a:ext uri="{FF2B5EF4-FFF2-40B4-BE49-F238E27FC236}">
                <a16:creationId xmlns:a16="http://schemas.microsoft.com/office/drawing/2014/main" id="{FA4C81FD-0183-8AB2-6B43-9967F35A0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518" y="3246437"/>
            <a:ext cx="4853362" cy="3861366"/>
          </a:xfrm>
          <a:prstGeom prst="rect">
            <a:avLst/>
          </a:prstGeom>
        </p:spPr>
      </p:pic>
    </p:spTree>
    <p:extLst>
      <p:ext uri="{BB962C8B-B14F-4D97-AF65-F5344CB8AC3E}">
        <p14:creationId xmlns:p14="http://schemas.microsoft.com/office/powerpoint/2010/main" val="55400705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D7BF-E469-F0C1-1FAE-F3378433E550}"/>
              </a:ext>
            </a:extLst>
          </p:cNvPr>
          <p:cNvSpPr>
            <a:spLocks noGrp="1"/>
          </p:cNvSpPr>
          <p:nvPr>
            <p:ph type="title"/>
          </p:nvPr>
        </p:nvSpPr>
        <p:spPr>
          <a:xfrm>
            <a:off x="504030" y="1646237"/>
            <a:ext cx="9072563" cy="1258887"/>
          </a:xfrm>
        </p:spPr>
        <p:txBody>
          <a:bodyPr/>
          <a:lstStyle/>
          <a:p>
            <a:r>
              <a:rPr lang="en-US" dirty="0"/>
              <a:t>GUI INTERFACE</a:t>
            </a:r>
            <a:endParaRPr lang="en-IN" dirty="0"/>
          </a:p>
        </p:txBody>
      </p:sp>
      <p:pic>
        <p:nvPicPr>
          <p:cNvPr id="5" name="Content Placeholder 4">
            <a:extLst>
              <a:ext uri="{FF2B5EF4-FFF2-40B4-BE49-F238E27FC236}">
                <a16:creationId xmlns:a16="http://schemas.microsoft.com/office/drawing/2014/main" id="{4F16D87C-5662-B134-37F5-159A0F376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2512" y="3322637"/>
            <a:ext cx="3182386" cy="3703108"/>
          </a:xfrm>
        </p:spPr>
      </p:pic>
    </p:spTree>
    <p:extLst>
      <p:ext uri="{BB962C8B-B14F-4D97-AF65-F5344CB8AC3E}">
        <p14:creationId xmlns:p14="http://schemas.microsoft.com/office/powerpoint/2010/main" val="10406121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D46-839D-65B6-300F-CB9C4B00DF54}"/>
              </a:ext>
            </a:extLst>
          </p:cNvPr>
          <p:cNvSpPr>
            <a:spLocks noGrp="1"/>
          </p:cNvSpPr>
          <p:nvPr>
            <p:ph type="title"/>
          </p:nvPr>
        </p:nvSpPr>
        <p:spPr>
          <a:xfrm>
            <a:off x="503237" y="1341437"/>
            <a:ext cx="9072563" cy="1258887"/>
          </a:xfrm>
        </p:spPr>
        <p:txBody>
          <a:bodyPr/>
          <a:lstStyle/>
          <a:p>
            <a:r>
              <a:rPr lang="en-US" dirty="0"/>
              <a:t>REFRENCES</a:t>
            </a:r>
            <a:endParaRPr lang="en-IN" dirty="0"/>
          </a:p>
        </p:txBody>
      </p:sp>
      <p:sp>
        <p:nvSpPr>
          <p:cNvPr id="3" name="Content Placeholder 2">
            <a:extLst>
              <a:ext uri="{FF2B5EF4-FFF2-40B4-BE49-F238E27FC236}">
                <a16:creationId xmlns:a16="http://schemas.microsoft.com/office/drawing/2014/main" id="{AC39AC64-387C-C16E-9570-874B9F137978}"/>
              </a:ext>
            </a:extLst>
          </p:cNvPr>
          <p:cNvSpPr>
            <a:spLocks noGrp="1"/>
          </p:cNvSpPr>
          <p:nvPr>
            <p:ph idx="1"/>
          </p:nvPr>
        </p:nvSpPr>
        <p:spPr>
          <a:xfrm>
            <a:off x="315913" y="2408237"/>
            <a:ext cx="9261476" cy="4344988"/>
          </a:xfrm>
        </p:spPr>
        <p:txBody>
          <a:bodyPr/>
          <a:lstStyle/>
          <a:p>
            <a:pPr>
              <a:buFont typeface="Wingdings" panose="05000000000000000000" pitchFamily="2" charset="2"/>
              <a:buChar char="q"/>
            </a:pPr>
            <a:r>
              <a:rPr lang="en-US" sz="2400" dirty="0">
                <a:solidFill>
                  <a:schemeClr val="accent2">
                    <a:lumMod val="75000"/>
                  </a:schemeClr>
                </a:solidFill>
                <a:hlinkClick r:id="rId2">
                  <a:extLst>
                    <a:ext uri="{A12FA001-AC4F-418D-AE19-62706E023703}">
                      <ahyp:hlinkClr xmlns:ahyp="http://schemas.microsoft.com/office/drawing/2018/hyperlinkcolor" val="tx"/>
                    </a:ext>
                  </a:extLst>
                </a:hlinkClick>
              </a:rPr>
              <a:t>www.google.com</a:t>
            </a:r>
            <a:endParaRPr lang="en-US" sz="2400" dirty="0">
              <a:solidFill>
                <a:schemeClr val="accent2">
                  <a:lumMod val="75000"/>
                </a:schemeClr>
              </a:solidFill>
            </a:endParaRPr>
          </a:p>
          <a:p>
            <a:pPr>
              <a:buFont typeface="Wingdings" panose="05000000000000000000" pitchFamily="2" charset="2"/>
              <a:buChar char="q"/>
            </a:pPr>
            <a:r>
              <a:rPr lang="en-US" sz="2400" dirty="0">
                <a:solidFill>
                  <a:schemeClr val="accent2">
                    <a:lumMod val="75000"/>
                  </a:schemeClr>
                </a:solidFill>
                <a:hlinkClick r:id="rId3">
                  <a:extLst>
                    <a:ext uri="{A12FA001-AC4F-418D-AE19-62706E023703}">
                      <ahyp:hlinkClr xmlns:ahyp="http://schemas.microsoft.com/office/drawing/2018/hyperlinkcolor" val="tx"/>
                    </a:ext>
                  </a:extLst>
                </a:hlinkClick>
              </a:rPr>
              <a:t>www.geeksforgeeks.com</a:t>
            </a:r>
            <a:endParaRPr lang="en-US" sz="2400" dirty="0">
              <a:solidFill>
                <a:schemeClr val="accent2">
                  <a:lumMod val="75000"/>
                </a:schemeClr>
              </a:solidFill>
            </a:endParaRPr>
          </a:p>
          <a:p>
            <a:pPr>
              <a:buFont typeface="Wingdings" panose="05000000000000000000" pitchFamily="2" charset="2"/>
              <a:buChar char="q"/>
            </a:pPr>
            <a:r>
              <a:rPr lang="en-US" sz="2400" dirty="0">
                <a:solidFill>
                  <a:schemeClr val="accent2">
                    <a:lumMod val="75000"/>
                  </a:schemeClr>
                </a:solidFill>
                <a:hlinkClick r:id="rId4">
                  <a:extLst>
                    <a:ext uri="{A12FA001-AC4F-418D-AE19-62706E023703}">
                      <ahyp:hlinkClr xmlns:ahyp="http://schemas.microsoft.com/office/drawing/2018/hyperlinkcolor" val="tx"/>
                    </a:ext>
                  </a:extLst>
                </a:hlinkClick>
              </a:rPr>
              <a:t>www.Kaggle.com</a:t>
            </a:r>
            <a:endParaRPr lang="en-US" sz="2400" dirty="0">
              <a:solidFill>
                <a:schemeClr val="accent2">
                  <a:lumMod val="75000"/>
                </a:schemeClr>
              </a:solidFill>
            </a:endParaRPr>
          </a:p>
          <a:p>
            <a:pPr>
              <a:buFont typeface="Wingdings" panose="05000000000000000000" pitchFamily="2" charset="2"/>
              <a:buChar char="q"/>
            </a:pPr>
            <a:r>
              <a:rPr lang="en-US" sz="2400" dirty="0">
                <a:solidFill>
                  <a:schemeClr val="accent2">
                    <a:lumMod val="75000"/>
                  </a:schemeClr>
                </a:solidFill>
                <a:hlinkClick r:id="rId5">
                  <a:extLst>
                    <a:ext uri="{A12FA001-AC4F-418D-AE19-62706E023703}">
                      <ahyp:hlinkClr xmlns:ahyp="http://schemas.microsoft.com/office/drawing/2018/hyperlinkcolor" val="tx"/>
                    </a:ext>
                  </a:extLst>
                </a:hlinkClick>
              </a:rPr>
              <a:t>www.python.com</a:t>
            </a:r>
            <a:endParaRPr lang="en-US" sz="2400" dirty="0">
              <a:solidFill>
                <a:schemeClr val="accent2">
                  <a:lumMod val="75000"/>
                </a:schemeClr>
              </a:solidFill>
            </a:endParaRPr>
          </a:p>
          <a:p>
            <a:pPr marL="107950" indent="0">
              <a:buNone/>
            </a:pPr>
            <a:endParaRPr lang="en-IN" sz="2400" dirty="0"/>
          </a:p>
        </p:txBody>
      </p:sp>
    </p:spTree>
    <p:extLst>
      <p:ext uri="{BB962C8B-B14F-4D97-AF65-F5344CB8AC3E}">
        <p14:creationId xmlns:p14="http://schemas.microsoft.com/office/powerpoint/2010/main" val="26832859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978E-1AF0-4F11-A103-6C587E4A96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D1606F-0F0F-4EC9-9D6B-F2C6E5170968}"/>
              </a:ext>
            </a:extLst>
          </p:cNvPr>
          <p:cNvSpPr>
            <a:spLocks noGrp="1"/>
          </p:cNvSpPr>
          <p:nvPr>
            <p:ph idx="1"/>
          </p:nvPr>
        </p:nvSpPr>
        <p:spPr>
          <a:xfrm>
            <a:off x="504825" y="3703637"/>
            <a:ext cx="9072563" cy="3049588"/>
          </a:xfrm>
        </p:spPr>
        <p:txBody>
          <a:bodyPr/>
          <a:lstStyle/>
          <a:p>
            <a:pPr marL="107950" indent="0" algn="ctr">
              <a:buNone/>
            </a:pPr>
            <a:r>
              <a:rPr lang="en-US" sz="8800" dirty="0"/>
              <a:t>Thankyou!</a:t>
            </a:r>
            <a:endParaRPr lang="en-IN" sz="8800" dirty="0"/>
          </a:p>
        </p:txBody>
      </p:sp>
    </p:spTree>
    <p:extLst>
      <p:ext uri="{BB962C8B-B14F-4D97-AF65-F5344CB8AC3E}">
        <p14:creationId xmlns:p14="http://schemas.microsoft.com/office/powerpoint/2010/main" val="202121155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313" y="420688"/>
            <a:ext cx="9231312"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4400" b="1" kern="0" dirty="0">
                <a:solidFill>
                  <a:schemeClr val="bg1"/>
                </a:solidFill>
                <a:latin typeface="+mj-lt"/>
                <a:ea typeface="+mj-ea"/>
                <a:cs typeface="+mj-cs"/>
              </a:rPr>
              <a:t>Contents</a:t>
            </a:r>
          </a:p>
        </p:txBody>
      </p:sp>
      <p:sp>
        <p:nvSpPr>
          <p:cNvPr id="4098" name="AutoShape 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12"/>
          <p:cNvSpPr txBox="1">
            <a:spLocks noChangeArrowheads="1"/>
          </p:cNvSpPr>
          <p:nvPr/>
        </p:nvSpPr>
        <p:spPr bwMode="auto">
          <a:xfrm>
            <a:off x="608255" y="1516912"/>
            <a:ext cx="8915400" cy="646331"/>
          </a:xfrm>
          <a:prstGeom prst="rect">
            <a:avLst/>
          </a:prstGeom>
          <a:noFill/>
          <a:ln w="9525">
            <a:noFill/>
            <a:miter lim="800000"/>
            <a:headEnd/>
            <a:tailEnd/>
          </a:ln>
        </p:spPr>
        <p:txBody>
          <a:bodyPr wrap="square">
            <a:spAutoFit/>
          </a:bodyPr>
          <a:lstStyle/>
          <a:p>
            <a:r>
              <a:rPr lang="en-US" sz="3600" dirty="0"/>
              <a:t>COURSE OUTCOMES (COs)</a:t>
            </a:r>
            <a:endParaRPr lang="en-IN" sz="3600" dirty="0"/>
          </a:p>
        </p:txBody>
      </p:sp>
      <p:sp>
        <p:nvSpPr>
          <p:cNvPr id="6" name="TextBox 5"/>
          <p:cNvSpPr txBox="1"/>
          <p:nvPr/>
        </p:nvSpPr>
        <p:spPr>
          <a:xfrm>
            <a:off x="605164" y="2419680"/>
            <a:ext cx="8713461" cy="3046988"/>
          </a:xfrm>
          <a:prstGeom prst="rect">
            <a:avLst/>
          </a:prstGeom>
          <a:noFill/>
        </p:spPr>
        <p:txBody>
          <a:bodyPr wrap="square" rtlCol="0">
            <a:spAutoFit/>
          </a:bodyPr>
          <a:lstStyle/>
          <a:p>
            <a:pPr algn="just"/>
            <a:r>
              <a:rPr lang="en-US" dirty="0">
                <a:latin typeface="+mn-lt"/>
              </a:rPr>
              <a:t>CO1: Generate the report based on the Projects carried out for demonstrating the ability to apply the knowledge of engineering field during training</a:t>
            </a:r>
          </a:p>
          <a:p>
            <a:pPr algn="just"/>
            <a:endParaRPr lang="en-US" dirty="0">
              <a:latin typeface="+mn-lt"/>
            </a:endParaRPr>
          </a:p>
          <a:p>
            <a:pPr algn="just"/>
            <a:r>
              <a:rPr lang="en-US" dirty="0">
                <a:latin typeface="+mn-lt"/>
              </a:rPr>
              <a:t> CO2: Demonstrate Competency in relevant engineering fields through problem identification, formulation and solution</a:t>
            </a:r>
          </a:p>
          <a:p>
            <a:pPr algn="just"/>
            <a:endParaRPr lang="en-US" dirty="0">
              <a:latin typeface="+mn-lt"/>
            </a:endParaRPr>
          </a:p>
          <a:p>
            <a:pPr algn="just"/>
            <a:endParaRPr lang="en-US" dirty="0">
              <a:latin typeface="+mn-lt"/>
            </a:endParaRPr>
          </a:p>
        </p:txBody>
      </p:sp>
    </p:spTree>
    <p:extLst>
      <p:ext uri="{BB962C8B-B14F-4D97-AF65-F5344CB8AC3E}">
        <p14:creationId xmlns:p14="http://schemas.microsoft.com/office/powerpoint/2010/main" val="10856017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CB21-9F6A-A9B4-936D-F4DCAB932852}"/>
              </a:ext>
            </a:extLst>
          </p:cNvPr>
          <p:cNvSpPr>
            <a:spLocks noGrp="1"/>
          </p:cNvSpPr>
          <p:nvPr>
            <p:ph type="title"/>
          </p:nvPr>
        </p:nvSpPr>
        <p:spPr>
          <a:xfrm>
            <a:off x="29041" y="1189037"/>
            <a:ext cx="9072563" cy="1258887"/>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A3B4D8F-B278-1F10-1C87-3E44FE11E778}"/>
              </a:ext>
            </a:extLst>
          </p:cNvPr>
          <p:cNvSpPr>
            <a:spLocks noGrp="1"/>
          </p:cNvSpPr>
          <p:nvPr>
            <p:ph idx="1"/>
          </p:nvPr>
        </p:nvSpPr>
        <p:spPr>
          <a:xfrm>
            <a:off x="239712" y="1722437"/>
            <a:ext cx="9072563" cy="5562600"/>
          </a:xfrm>
        </p:spPr>
        <p:txBody>
          <a:bodyPr/>
          <a:lstStyle/>
          <a:p>
            <a:pPr>
              <a:buFont typeface="Wingdings" panose="05000000000000000000" pitchFamily="2" charset="2"/>
              <a:buChar char="v"/>
            </a:pPr>
            <a:r>
              <a:rPr lang="en-US" sz="1800" dirty="0"/>
              <a:t>Introduction to Python</a:t>
            </a:r>
          </a:p>
          <a:p>
            <a:pPr>
              <a:buFont typeface="Wingdings" panose="05000000000000000000" pitchFamily="2" charset="2"/>
              <a:buChar char="v"/>
            </a:pPr>
            <a:r>
              <a:rPr lang="en-US" sz="1800" dirty="0"/>
              <a:t>History of Python</a:t>
            </a:r>
          </a:p>
          <a:p>
            <a:pPr>
              <a:buFont typeface="Wingdings" panose="05000000000000000000" pitchFamily="2" charset="2"/>
              <a:buChar char="v"/>
            </a:pPr>
            <a:r>
              <a:rPr lang="en-US" sz="1800" dirty="0"/>
              <a:t>Installing Python</a:t>
            </a:r>
          </a:p>
          <a:p>
            <a:pPr>
              <a:buFont typeface="Wingdings" panose="05000000000000000000" pitchFamily="2" charset="2"/>
              <a:buChar char="v"/>
            </a:pPr>
            <a:r>
              <a:rPr lang="en-US" sz="1800" dirty="0"/>
              <a:t>Uses of Python</a:t>
            </a:r>
          </a:p>
          <a:p>
            <a:pPr>
              <a:buFont typeface="Wingdings" panose="05000000000000000000" pitchFamily="2" charset="2"/>
              <a:buChar char="v"/>
            </a:pPr>
            <a:r>
              <a:rPr lang="en-US" sz="1800" dirty="0"/>
              <a:t>Features of Python</a:t>
            </a:r>
          </a:p>
          <a:p>
            <a:pPr>
              <a:buFont typeface="Wingdings" panose="05000000000000000000" pitchFamily="2" charset="2"/>
              <a:buChar char="v"/>
            </a:pPr>
            <a:r>
              <a:rPr lang="en-US" sz="1800" dirty="0"/>
              <a:t>Usage of Python by top companies</a:t>
            </a:r>
          </a:p>
          <a:p>
            <a:pPr>
              <a:buFont typeface="Wingdings" panose="05000000000000000000" pitchFamily="2" charset="2"/>
              <a:buChar char="v"/>
            </a:pPr>
            <a:r>
              <a:rPr lang="en-US" sz="1800" dirty="0"/>
              <a:t>Why Python is important</a:t>
            </a:r>
          </a:p>
          <a:p>
            <a:pPr>
              <a:buFont typeface="Wingdings" panose="05000000000000000000" pitchFamily="2" charset="2"/>
              <a:buChar char="v"/>
            </a:pPr>
            <a:r>
              <a:rPr lang="en-US" sz="1800" dirty="0"/>
              <a:t>Introduction to ML and its classification</a:t>
            </a:r>
          </a:p>
          <a:p>
            <a:pPr>
              <a:buFont typeface="Wingdings" panose="05000000000000000000" pitchFamily="2" charset="2"/>
              <a:buChar char="v"/>
            </a:pPr>
            <a:r>
              <a:rPr lang="en-US" sz="1800" dirty="0"/>
              <a:t>How does ML works</a:t>
            </a:r>
          </a:p>
          <a:p>
            <a:pPr>
              <a:buFont typeface="Wingdings" panose="05000000000000000000" pitchFamily="2" charset="2"/>
              <a:buChar char="v"/>
            </a:pPr>
            <a:r>
              <a:rPr lang="en-US" sz="1800" dirty="0"/>
              <a:t>Usage of ML</a:t>
            </a:r>
          </a:p>
          <a:p>
            <a:pPr>
              <a:buFont typeface="Wingdings" panose="05000000000000000000" pitchFamily="2" charset="2"/>
              <a:buChar char="v"/>
            </a:pPr>
            <a:r>
              <a:rPr lang="en-US" sz="1800" dirty="0"/>
              <a:t>Why is ML important</a:t>
            </a:r>
          </a:p>
          <a:p>
            <a:pPr>
              <a:buFont typeface="Wingdings" panose="05000000000000000000" pitchFamily="2" charset="2"/>
              <a:buChar char="v"/>
            </a:pPr>
            <a:r>
              <a:rPr lang="en-US" sz="1800" dirty="0"/>
              <a:t>Advantage and Disadvantage of ML</a:t>
            </a:r>
          </a:p>
          <a:p>
            <a:pPr>
              <a:buFont typeface="Wingdings" panose="05000000000000000000" pitchFamily="2" charset="2"/>
              <a:buChar char="v"/>
            </a:pPr>
            <a:r>
              <a:rPr lang="en-US" sz="1800" dirty="0"/>
              <a:t>Project description</a:t>
            </a:r>
          </a:p>
          <a:p>
            <a:endParaRPr lang="en-US" sz="1800" dirty="0"/>
          </a:p>
          <a:p>
            <a:endParaRPr lang="en-US" sz="18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30373302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6DF9-C331-D028-FD2C-3B6925DB30ED}"/>
              </a:ext>
            </a:extLst>
          </p:cNvPr>
          <p:cNvSpPr>
            <a:spLocks noGrp="1"/>
          </p:cNvSpPr>
          <p:nvPr>
            <p:ph type="title"/>
          </p:nvPr>
        </p:nvSpPr>
        <p:spPr>
          <a:xfrm>
            <a:off x="580639" y="1626225"/>
            <a:ext cx="9072563" cy="1258887"/>
          </a:xfrm>
        </p:spPr>
        <p:txBody>
          <a:bodyPr/>
          <a:lstStyle/>
          <a:p>
            <a:r>
              <a:rPr lang="en-US" dirty="0"/>
              <a:t>INTRODUCTION TO PYTHON</a:t>
            </a:r>
            <a:endParaRPr lang="en-IN" dirty="0"/>
          </a:p>
        </p:txBody>
      </p:sp>
      <p:pic>
        <p:nvPicPr>
          <p:cNvPr id="5" name="Content Placeholder 4">
            <a:extLst>
              <a:ext uri="{FF2B5EF4-FFF2-40B4-BE49-F238E27FC236}">
                <a16:creationId xmlns:a16="http://schemas.microsoft.com/office/drawing/2014/main" id="{7B378750-3137-917B-2AFB-D34963DAE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4712" y="3322637"/>
            <a:ext cx="3754607" cy="2610813"/>
          </a:xfrm>
        </p:spPr>
      </p:pic>
      <p:sp>
        <p:nvSpPr>
          <p:cNvPr id="7" name="TextBox 6">
            <a:extLst>
              <a:ext uri="{FF2B5EF4-FFF2-40B4-BE49-F238E27FC236}">
                <a16:creationId xmlns:a16="http://schemas.microsoft.com/office/drawing/2014/main" id="{8AF895A2-5471-A79C-A6D7-33883C903BB0}"/>
              </a:ext>
            </a:extLst>
          </p:cNvPr>
          <p:cNvSpPr txBox="1"/>
          <p:nvPr/>
        </p:nvSpPr>
        <p:spPr>
          <a:xfrm>
            <a:off x="572840" y="2600324"/>
            <a:ext cx="5039138" cy="3416320"/>
          </a:xfrm>
          <a:prstGeom prst="rect">
            <a:avLst/>
          </a:prstGeom>
          <a:noFill/>
        </p:spPr>
        <p:txBody>
          <a:bodyPr wrap="square">
            <a:spAutoFit/>
          </a:bodyPr>
          <a:lstStyle/>
          <a:p>
            <a:pPr>
              <a:buFont typeface="Wingdings" panose="05000000000000000000" pitchFamily="2" charset="2"/>
              <a:buChar char="Ø"/>
            </a:pPr>
            <a:r>
              <a:rPr lang="en-US" dirty="0"/>
              <a:t> Python is a general purpose   programming language that is often applied in scripting roles.</a:t>
            </a:r>
          </a:p>
          <a:p>
            <a:pPr>
              <a:buFont typeface="Wingdings" panose="05000000000000000000" pitchFamily="2" charset="2"/>
              <a:buChar char="Ø"/>
            </a:pPr>
            <a:r>
              <a:rPr lang="en-IN" dirty="0"/>
              <a:t> Hence, Python is both programming language and scripting language.</a:t>
            </a:r>
            <a:endParaRPr lang="en-US" dirty="0"/>
          </a:p>
          <a:p>
            <a:pPr>
              <a:buFont typeface="Wingdings" panose="05000000000000000000" pitchFamily="2" charset="2"/>
              <a:buChar char="Ø"/>
            </a:pPr>
            <a:r>
              <a:rPr lang="en-IN" dirty="0"/>
              <a:t> Python is also called as Interpreted language.</a:t>
            </a:r>
          </a:p>
          <a:p>
            <a:pPr>
              <a:buFont typeface="Wingdings" panose="05000000000000000000" pitchFamily="2" charset="2"/>
              <a:buChar char="Ø"/>
            </a:pPr>
            <a:r>
              <a:rPr lang="en-IN" dirty="0"/>
              <a:t> It is a high level and open source language</a:t>
            </a:r>
          </a:p>
        </p:txBody>
      </p:sp>
    </p:spTree>
    <p:extLst>
      <p:ext uri="{BB962C8B-B14F-4D97-AF65-F5344CB8AC3E}">
        <p14:creationId xmlns:p14="http://schemas.microsoft.com/office/powerpoint/2010/main" val="18367141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7EE7-5CD6-02C6-95DF-62AB3C45D0C0}"/>
              </a:ext>
            </a:extLst>
          </p:cNvPr>
          <p:cNvSpPr>
            <a:spLocks noGrp="1"/>
          </p:cNvSpPr>
          <p:nvPr>
            <p:ph type="title"/>
          </p:nvPr>
        </p:nvSpPr>
        <p:spPr>
          <a:xfrm>
            <a:off x="239712" y="1341437"/>
            <a:ext cx="9072563" cy="1258887"/>
          </a:xfrm>
        </p:spPr>
        <p:txBody>
          <a:bodyPr/>
          <a:lstStyle/>
          <a:p>
            <a:r>
              <a:rPr lang="en-US" dirty="0"/>
              <a:t>H</a:t>
            </a:r>
            <a:r>
              <a:rPr lang="en-IN" dirty="0"/>
              <a:t>ISTORY OF PYTHON</a:t>
            </a:r>
          </a:p>
        </p:txBody>
      </p:sp>
      <p:pic>
        <p:nvPicPr>
          <p:cNvPr id="5" name="Content Placeholder 4">
            <a:extLst>
              <a:ext uri="{FF2B5EF4-FFF2-40B4-BE49-F238E27FC236}">
                <a16:creationId xmlns:a16="http://schemas.microsoft.com/office/drawing/2014/main" id="{A09469A4-FA8A-55F2-DDA2-8E643002BA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45112" y="2593352"/>
            <a:ext cx="4572000" cy="3048000"/>
          </a:xfrm>
        </p:spPr>
      </p:pic>
      <p:sp>
        <p:nvSpPr>
          <p:cNvPr id="7" name="TextBox 6">
            <a:extLst>
              <a:ext uri="{FF2B5EF4-FFF2-40B4-BE49-F238E27FC236}">
                <a16:creationId xmlns:a16="http://schemas.microsoft.com/office/drawing/2014/main" id="{AAE520D3-F831-BEB0-31F7-D15AE8490D4D}"/>
              </a:ext>
            </a:extLst>
          </p:cNvPr>
          <p:cNvSpPr txBox="1"/>
          <p:nvPr/>
        </p:nvSpPr>
        <p:spPr>
          <a:xfrm>
            <a:off x="239712" y="2600324"/>
            <a:ext cx="5039138" cy="2677656"/>
          </a:xfrm>
          <a:prstGeom prst="rect">
            <a:avLst/>
          </a:prstGeom>
          <a:noFill/>
        </p:spPr>
        <p:txBody>
          <a:bodyPr wrap="square">
            <a:spAutoFit/>
          </a:bodyPr>
          <a:lstStyle/>
          <a:p>
            <a:pPr marL="342900" indent="-342900">
              <a:buFont typeface="Wingdings" panose="05000000000000000000" pitchFamily="2" charset="2"/>
              <a:buChar char="§"/>
            </a:pPr>
            <a:r>
              <a:rPr lang="en-IN" dirty="0"/>
              <a:t>Invented in the Netherlands, in early 90s Guido Van Rossum.</a:t>
            </a:r>
          </a:p>
          <a:p>
            <a:pPr marL="342900" indent="-342900">
              <a:buFont typeface="Wingdings" panose="05000000000000000000" pitchFamily="2" charset="2"/>
              <a:buChar char="§"/>
            </a:pPr>
            <a:r>
              <a:rPr lang="en-IN" dirty="0"/>
              <a:t>Named after Monty Python and his circus whose the founder was a fan.</a:t>
            </a:r>
          </a:p>
          <a:p>
            <a:pPr marL="342900" indent="-342900">
              <a:buFont typeface="Wingdings" panose="05000000000000000000" pitchFamily="2" charset="2"/>
              <a:buChar char="§"/>
            </a:pPr>
            <a:r>
              <a:rPr lang="en-IN" dirty="0"/>
              <a:t>Python was conceived in the late 1980s and its implementation was started in 1989.</a:t>
            </a:r>
          </a:p>
        </p:txBody>
      </p:sp>
    </p:spTree>
    <p:extLst>
      <p:ext uri="{BB962C8B-B14F-4D97-AF65-F5344CB8AC3E}">
        <p14:creationId xmlns:p14="http://schemas.microsoft.com/office/powerpoint/2010/main" val="187648810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F817-5690-0B3B-4716-742E4F3B6CC3}"/>
              </a:ext>
            </a:extLst>
          </p:cNvPr>
          <p:cNvSpPr>
            <a:spLocks noGrp="1"/>
          </p:cNvSpPr>
          <p:nvPr>
            <p:ph type="title"/>
          </p:nvPr>
        </p:nvSpPr>
        <p:spPr>
          <a:xfrm>
            <a:off x="419789" y="1311276"/>
            <a:ext cx="9072563" cy="1258887"/>
          </a:xfrm>
        </p:spPr>
        <p:txBody>
          <a:bodyPr/>
          <a:lstStyle/>
          <a:p>
            <a:r>
              <a:rPr lang="en-US" dirty="0"/>
              <a:t>INSTALLING PYTHON</a:t>
            </a:r>
            <a:endParaRPr lang="en-IN" dirty="0"/>
          </a:p>
        </p:txBody>
      </p:sp>
      <p:graphicFrame>
        <p:nvGraphicFramePr>
          <p:cNvPr id="4" name="Content Placeholder 3">
            <a:extLst>
              <a:ext uri="{FF2B5EF4-FFF2-40B4-BE49-F238E27FC236}">
                <a16:creationId xmlns:a16="http://schemas.microsoft.com/office/drawing/2014/main" id="{C22B392A-7072-4604-61F4-B9FBF0A927DF}"/>
              </a:ext>
            </a:extLst>
          </p:cNvPr>
          <p:cNvGraphicFramePr>
            <a:graphicFrameLocks noGrp="1"/>
          </p:cNvGraphicFramePr>
          <p:nvPr>
            <p:ph idx="1"/>
            <p:extLst>
              <p:ext uri="{D42A27DB-BD31-4B8C-83A1-F6EECF244321}">
                <p14:modId xmlns:p14="http://schemas.microsoft.com/office/powerpoint/2010/main" val="3506666651"/>
              </p:ext>
            </p:extLst>
          </p:nvPr>
        </p:nvGraphicFramePr>
        <p:xfrm>
          <a:off x="392112" y="2570163"/>
          <a:ext cx="9072563" cy="498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0534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D3D-37F3-2BC7-4B14-55220E259E7A}"/>
              </a:ext>
            </a:extLst>
          </p:cNvPr>
          <p:cNvSpPr>
            <a:spLocks noGrp="1"/>
          </p:cNvSpPr>
          <p:nvPr>
            <p:ph type="title"/>
          </p:nvPr>
        </p:nvSpPr>
        <p:spPr>
          <a:xfrm>
            <a:off x="392112" y="1417637"/>
            <a:ext cx="9072563" cy="1258887"/>
          </a:xfrm>
        </p:spPr>
        <p:txBody>
          <a:bodyPr/>
          <a:lstStyle/>
          <a:p>
            <a:r>
              <a:rPr lang="en-US" dirty="0"/>
              <a:t>USES OF PYTHON</a:t>
            </a:r>
            <a:endParaRPr lang="en-IN" dirty="0"/>
          </a:p>
        </p:txBody>
      </p:sp>
      <p:graphicFrame>
        <p:nvGraphicFramePr>
          <p:cNvPr id="7" name="Content Placeholder 6">
            <a:extLst>
              <a:ext uri="{FF2B5EF4-FFF2-40B4-BE49-F238E27FC236}">
                <a16:creationId xmlns:a16="http://schemas.microsoft.com/office/drawing/2014/main" id="{AC487978-29DB-1416-6AA9-785FADCB9DFA}"/>
              </a:ext>
            </a:extLst>
          </p:cNvPr>
          <p:cNvGraphicFramePr>
            <a:graphicFrameLocks noGrp="1"/>
          </p:cNvGraphicFramePr>
          <p:nvPr>
            <p:ph idx="1"/>
            <p:extLst>
              <p:ext uri="{D42A27DB-BD31-4B8C-83A1-F6EECF244321}">
                <p14:modId xmlns:p14="http://schemas.microsoft.com/office/powerpoint/2010/main" val="584742792"/>
              </p:ext>
            </p:extLst>
          </p:nvPr>
        </p:nvGraphicFramePr>
        <p:xfrm>
          <a:off x="504825" y="2484437"/>
          <a:ext cx="9072563" cy="498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3865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14655</TotalTime>
  <Words>1243</Words>
  <Application>Microsoft Office PowerPoint</Application>
  <PresentationFormat>Custom</PresentationFormat>
  <Paragraphs>172</Paragraphs>
  <Slides>34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Arial</vt:lpstr>
      <vt:lpstr>Calibri</vt:lpstr>
      <vt:lpstr>Cambria</vt:lpstr>
      <vt:lpstr>Helvetica</vt:lpstr>
      <vt:lpstr>Inter</vt:lpstr>
      <vt:lpstr>inter-regular</vt:lpstr>
      <vt:lpstr>StarBats</vt:lpstr>
      <vt:lpstr>Times</vt:lpstr>
      <vt:lpstr>Times New Roman</vt:lpstr>
      <vt:lpstr>Wingdings</vt:lpstr>
      <vt:lpstr>Default Design</vt:lpstr>
      <vt:lpstr> </vt:lpstr>
      <vt:lpstr>PowerPoint Presentation</vt:lpstr>
      <vt:lpstr>PowerPoint Presentation</vt:lpstr>
      <vt:lpstr>PowerPoint Presentation</vt:lpstr>
      <vt:lpstr>CONTENTS</vt:lpstr>
      <vt:lpstr>INTRODUCTION TO PYTHON</vt:lpstr>
      <vt:lpstr>HISTORY OF PYTHON</vt:lpstr>
      <vt:lpstr>INSTALLING PYTHON</vt:lpstr>
      <vt:lpstr>USES OF PYTHON</vt:lpstr>
      <vt:lpstr>FEATURES OF PYTHON</vt:lpstr>
      <vt:lpstr>PowerPoint Presentation</vt:lpstr>
      <vt:lpstr>USAGE OF PYTHON  BY TOP COMPANIES</vt:lpstr>
      <vt:lpstr>Why Python is popular? </vt:lpstr>
      <vt:lpstr>INTRODUCTION TO MACHINE LEARNING</vt:lpstr>
      <vt:lpstr>PowerPoint Presentation</vt:lpstr>
      <vt:lpstr>CLASSIFICATION OF MACHINE LEARNING</vt:lpstr>
      <vt:lpstr>PowerPoint Presentation</vt:lpstr>
      <vt:lpstr>HOW DOES MACHINE LEARNING WORKS</vt:lpstr>
      <vt:lpstr>USE CASES OF MACHINE LEARNING </vt:lpstr>
      <vt:lpstr>ML vs AI vs DEEP LEARNING</vt:lpstr>
      <vt:lpstr>PowerPoint Presentation</vt:lpstr>
      <vt:lpstr>PowerPoint Presentation</vt:lpstr>
      <vt:lpstr>Why is ML important?</vt:lpstr>
      <vt:lpstr>Advantages of ML</vt:lpstr>
      <vt:lpstr>Disadvantages of ML</vt:lpstr>
      <vt:lpstr>What makes Python the best programming language for ML and  AI?</vt:lpstr>
      <vt:lpstr>PROJECT </vt:lpstr>
      <vt:lpstr>PROJECT DESCRIPTION</vt:lpstr>
      <vt:lpstr>DATA VISUALIZATION</vt:lpstr>
      <vt:lpstr>ANALYSIS OF DATA</vt:lpstr>
      <vt:lpstr>CREATING GUI FILE</vt:lpstr>
      <vt:lpstr>GUI INTERFACE</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dc:creator>
  <cp:lastModifiedBy>pooja jain</cp:lastModifiedBy>
  <cp:revision>100</cp:revision>
  <dcterms:created xsi:type="dcterms:W3CDTF">2002-10-10T16:43:00Z</dcterms:created>
  <dcterms:modified xsi:type="dcterms:W3CDTF">2022-11-12T17:34:19Z</dcterms:modified>
</cp:coreProperties>
</file>