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2431-8240-9E52-E7E05420D3E5}"/>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2431-8240-9E52-E7E05420D3E5}"/>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2431-8240-9E52-E7E05420D3E5}"/>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452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POOJA</a:t>
            </a:r>
            <a:r>
              <a:rPr lang="en-US" altLang="en-IN" sz="2400" dirty="0"/>
              <a:t> R</a:t>
            </a:r>
            <a:endParaRPr lang="en-US" sz="2400" dirty="0"/>
          </a:p>
          <a:p>
            <a:r>
              <a:rPr lang="en-US" sz="2400" dirty="0"/>
              <a:t>REGISTER NO: 221132110421</a:t>
            </a:r>
            <a:r>
              <a:rPr lang="en-IN" sz="2400"/>
              <a:t>47</a:t>
            </a:r>
            <a:endParaRPr lang="en-US" sz="2400" dirty="0"/>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90368"/>
            <a:ext cx="11138535" cy="7010399"/>
          </a:xfrm>
          <a:solidFill>
            <a:schemeClr val="bg1"/>
          </a:solidFill>
          <a:ln>
            <a:solidFill>
              <a:schemeClr val="accent1"/>
            </a:solidFill>
          </a:ln>
        </p:spPr>
        <p:txBody>
          <a:bodyPr anchor="ctr"/>
          <a:lstStyle/>
          <a:p>
            <a:pPr algn="l"/>
            <a:r>
              <a:rPr lang="en-GB" sz="4400" dirty="0"/>
              <a:t>Conclusion                                                                       </a:t>
            </a:r>
            <a:r>
              <a:rPr lang="en-GB" sz="2000" dirty="0"/>
              <a:t>    </a:t>
            </a:r>
            <a:br>
              <a:rPr lang="en-GB" sz="2000" dirty="0"/>
            </a:br>
            <a:r>
              <a:rPr lang="en-GB" sz="2000" dirty="0"/>
              <a:t>                                                                                                                                                                                       </a:t>
            </a:r>
            <a:br>
              <a:rPr lang="en-GB" sz="2000" dirty="0"/>
            </a:br>
            <a:br>
              <a:rPr lang="en-GB" sz="2000" dirty="0"/>
            </a:br>
            <a:r>
              <a:rPr lang="en-GB" sz="2000" dirty="0"/>
              <a:t>      1.The employee qualification analysis helps identify the current situation by efficiently     aligning employee departments and their workspaces, as well as the number of    employees in the organization.     </a:t>
            </a:r>
            <a:br>
              <a:rPr lang="en-GB" sz="2000" dirty="0"/>
            </a:br>
            <a:r>
              <a:rPr lang="en-GB" sz="2000" dirty="0"/>
              <a:t>    </a:t>
            </a:r>
            <a:br>
              <a:rPr lang="en-GB" sz="2000" dirty="0"/>
            </a:br>
            <a:r>
              <a:rPr lang="en-GB" sz="2000" dirty="0"/>
              <a:t>      2. The approach provides actionable insights for HR supporting better talent   management and strategic workforce planning and establishing strategies through the use of Excel tools for data organization analysis and reporting. </a:t>
            </a:r>
            <a:br>
              <a:rPr lang="en-GB" sz="2000" dirty="0"/>
            </a:br>
            <a:br>
              <a:rPr lang="en-GB" sz="2000" dirty="0"/>
            </a:br>
            <a:r>
              <a:rPr lang="en-GB" sz="2000" dirty="0"/>
              <a:t>      3. The user-friendly method of seeing and acting upon the findings is provided by the interactive dashboard and customized reports.                                                                          </a:t>
            </a:r>
            <a:br>
              <a:rPr lang="en-GB" sz="2000" dirty="0"/>
            </a:br>
            <a:br>
              <a:rPr lang="en-GB" sz="2000" dirty="0"/>
            </a:br>
            <a:r>
              <a:rPr lang="en-GB" sz="2000" dirty="0"/>
              <a:t>      4. In general, this analysis strengthens the organization's capacity to develop talent and keep a competitive advantage in addition to supporting strategic workforce planning.</a:t>
            </a:r>
            <a:br>
              <a:rPr lang="en-GB" sz="2000" dirty="0"/>
            </a:br>
            <a:br>
              <a:rPr lang="en-GB" sz="2000" dirty="0"/>
            </a:br>
            <a:r>
              <a:rPr lang="en-GB" sz="2000" dirty="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217522" y="2123271"/>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6135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228600" y="228600"/>
            <a:ext cx="9067800" cy="4699000"/>
          </a:xfrm>
        </p:spPr>
        <p:txBody>
          <a:bodyPr/>
          <a:lstStyle/>
          <a:p>
            <a:pPr marL="914400" indent="-914400"/>
            <a:r>
              <a:rPr lang="en-GB" sz="2000" dirty="0"/>
              <a:t>                                                                                                                                                                                       </a:t>
            </a:r>
            <a:br>
              <a:rPr lang="en-GB" sz="2000" dirty="0"/>
            </a:br>
            <a:r>
              <a:rPr lang="en-GB" sz="2400" dirty="0"/>
              <a:t>PROBLEM STATEMENT          </a:t>
            </a:r>
            <a:br>
              <a:rPr lang="en-GB" sz="2400" dirty="0"/>
            </a:br>
            <a:br>
              <a:rPr lang="en-GB" sz="2000" dirty="0"/>
            </a:br>
            <a:r>
              <a:rPr lang="en-GB" sz="2000" dirty="0"/>
              <a:t>     Every organization seeks to maximize the allocation of human resources by assessing personnel qualifications across multiple areas.</a:t>
            </a:r>
            <a:br>
              <a:rPr lang="en-GB" sz="2000" dirty="0"/>
            </a:br>
            <a:br>
              <a:rPr lang="en-GB" sz="2000" dirty="0"/>
            </a:br>
            <a:r>
              <a:rPr lang="en-GB" sz="2000" dirty="0"/>
              <a:t>     To raise performance ratings and increase overall efficiency, we must identify skill gaps, training needs, and internal promotion opportunities.                                                                                                                       </a:t>
            </a:r>
            <a:br>
              <a:rPr lang="en-GB" sz="2000" dirty="0"/>
            </a:br>
            <a:br>
              <a:rPr lang="en-GB" sz="2000" dirty="0"/>
            </a:br>
            <a:r>
              <a:rPr lang="en-GB" sz="2000" dirty="0"/>
              <a:t>     Performance ratings and working conditions of employees as well as their departments will be evaluated as part of the analysis.</a:t>
            </a:r>
            <a:br>
              <a:rPr lang="en-GB" sz="2000" dirty="0"/>
            </a:br>
            <a:r>
              <a:rPr lang="en-GB" sz="2000" dirty="0"/>
              <a:t>     </a:t>
            </a:r>
            <a:br>
              <a:rPr lang="en-GB" sz="2000" dirty="0"/>
            </a:br>
            <a:r>
              <a:rPr lang="en-GB" sz="2000" dirty="0"/>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381000"/>
            <a:ext cx="7566025" cy="5045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t>
            </a:r>
            <a:br>
              <a:rPr lang="en-GB" sz="4250" spc="-20" dirty="0"/>
            </a:br>
            <a:r>
              <a:rPr lang="en-GB" sz="4250" spc="-20" dirty="0"/>
              <a:t>    </a:t>
            </a:r>
            <a:r>
              <a:rPr lang="en-GB" sz="20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br>
            <a:br>
              <a:rPr lang="en-GB" sz="2000" dirty="0"/>
            </a:br>
            <a:r>
              <a:rPr lang="en-GB" sz="2000" dirty="0"/>
              <a:t>       Testing, quizzing, or practical evaluations to gauge the training's efficacy and getting input to make necessary program revisions</a:t>
            </a:r>
            <a:br>
              <a:rPr lang="en-GB" sz="2000" dirty="0"/>
            </a:br>
            <a:br>
              <a:rPr lang="en-GB" sz="2000" dirty="0"/>
            </a:br>
            <a:endParaRPr sz="2000" dirty="0"/>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7377748" cy="87795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GB" sz="3200" spc="5" dirty="0"/>
            </a:br>
            <a:br>
              <a:rPr lang="en-GB" sz="3200" spc="5" dirty="0"/>
            </a:br>
            <a:r>
              <a:rPr lang="en-GB" sz="2000" dirty="0"/>
              <a:t>     HR professionals utilize the data to evaluate training requirements, monitor staff advancement, and make sure employees are qualified for their positions.</a:t>
            </a:r>
            <a:br>
              <a:rPr lang="en-GB" sz="2000" dirty="0"/>
            </a:br>
            <a:br>
              <a:rPr lang="en-GB" sz="2000" dirty="0"/>
            </a:br>
            <a:r>
              <a:rPr lang="en-GB" sz="2000" dirty="0"/>
              <a:t>     Employees can use the brief letter to learn about the standards for excel proficiency, pinpoint areas for personal growth, and monitor their own advancement.</a:t>
            </a:r>
            <a:br>
              <a:rPr lang="en-GB" sz="2000" dirty="0"/>
            </a:br>
            <a:r>
              <a:rPr lang="en-GB" sz="2000" dirty="0"/>
              <a:t> </a:t>
            </a:r>
            <a:br>
              <a:rPr lang="en-GB" sz="2000" dirty="0"/>
            </a:br>
            <a:r>
              <a:rPr lang="en-GB" sz="2000" dirty="0"/>
              <a:t>     These experts use the short note to plan, carry </a:t>
            </a:r>
            <a:r>
              <a:rPr lang="en-GB" sz="2000" dirty="0" err="1"/>
              <a:t>ut</a:t>
            </a:r>
            <a:r>
              <a:rPr lang="en-GB" sz="2000" dirty="0"/>
              <a:t>, and assess training initiatives meant to enhance workers' Excel skills.</a:t>
            </a:r>
            <a:br>
              <a:rPr lang="en-GB" sz="2000" dirty="0"/>
            </a:br>
            <a:br>
              <a:rPr lang="en-GB" sz="3200" spc="5" dirty="0"/>
            </a:br>
            <a:br>
              <a:rPr lang="en-GB" sz="3200" spc="5" dirty="0"/>
            </a:br>
            <a:br>
              <a:rPr lang="en-GB" sz="3200" spc="5" dirty="0"/>
            </a:br>
            <a:br>
              <a:rPr lang="en-GB" sz="3200" spc="5" dirty="0"/>
            </a:br>
            <a:br>
              <a:rPr lang="en-GB" sz="3200" spc="5" dirty="0"/>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2057400" y="0"/>
            <a:ext cx="10134600" cy="1063053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lang="en-GB" sz="3600" dirty="0"/>
              <a:t>N </a:t>
            </a:r>
            <a:br>
              <a:rPr lang="en-GB" sz="3600" dirty="0"/>
            </a:br>
            <a:br>
              <a:rPr lang="en-GB" sz="3600" dirty="0"/>
            </a:br>
            <a:r>
              <a:rPr lang="en-GB" sz="2000" dirty="0"/>
              <a:t>     We create interactive Excel dashboards that offer managers instantaneous insights into employee qualifications, enabling them to quickly identify areas of strength and weakness. </a:t>
            </a:r>
            <a:br>
              <a:rPr lang="en-GB" sz="2000" dirty="0"/>
            </a:br>
            <a:br>
              <a:rPr lang="en-GB" sz="2000" dirty="0"/>
            </a:br>
            <a:r>
              <a:rPr lang="en-GB" sz="2000" dirty="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br>
            <a:br>
              <a:rPr lang="en-GB" sz="2000" dirty="0"/>
            </a:br>
            <a:r>
              <a:rPr lang="en-GB" sz="2000" dirty="0"/>
              <a:t>      The system is adaptable to various sectors, roles, and particular qualification requirements. It is also scalable, enabling it to expand with the business. </a:t>
            </a:r>
            <a:br>
              <a:rPr lang="en-GB" sz="20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851400"/>
          </a:xfrm>
        </p:spPr>
        <p:txBody>
          <a:bodyPr/>
          <a:lstStyle/>
          <a:p>
            <a:r>
              <a:rPr lang="en-IN" dirty="0"/>
              <a:t>Dataset Description</a:t>
            </a:r>
            <a:br>
              <a:rPr lang="en-IN" dirty="0"/>
            </a:br>
            <a:r>
              <a:rPr lang="en-IN" dirty="0"/>
              <a:t>     </a:t>
            </a:r>
            <a:r>
              <a:rPr lang="en-GB" sz="2000" dirty="0"/>
              <a:t>Details on the particular credentials or licenses that every worker </a:t>
            </a:r>
            <a:r>
              <a:rPr lang="en-GB" sz="2000" dirty="0" err="1"/>
              <a:t>possesses,such</a:t>
            </a:r>
            <a:r>
              <a:rPr lang="en-GB" sz="2000" dirty="0"/>
              <a:t> as the titles of the courses taken, the degrees attained, and the completion date.</a:t>
            </a:r>
            <a:br>
              <a:rPr lang="en-GB" sz="2000" dirty="0"/>
            </a:br>
            <a:r>
              <a:rPr lang="en-GB" sz="2000" dirty="0"/>
              <a:t>documentation of any training sessions or seminars that the staff member attended,      </a:t>
            </a:r>
            <a:br>
              <a:rPr lang="en-GB" sz="2000" dirty="0"/>
            </a:br>
            <a:r>
              <a:rPr lang="en-GB" sz="2000" dirty="0"/>
              <a:t> including the dates, subjects covered, and any results or grades.</a:t>
            </a:r>
            <a:br>
              <a:rPr lang="en-GB" sz="2000" dirty="0"/>
            </a:br>
            <a:br>
              <a:rPr lang="en-GB" sz="2000" dirty="0"/>
            </a:br>
            <a:r>
              <a:rPr lang="en-GB" sz="2000" dirty="0"/>
              <a:t>            Essential information such an employee's function, department classifications, and gender are also Provided.</a:t>
            </a:r>
            <a:br>
              <a:rPr lang="en-GB"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438400" y="304800"/>
            <a:ext cx="8480425" cy="13884910"/>
          </a:xfrm>
          <a:prstGeom prst="rect">
            <a:avLst/>
          </a:prstGeom>
        </p:spPr>
        <p:txBody>
          <a:bodyPr vert="horz" wrap="square" lIns="0" tIns="16510" rIns="0" bIns="0" rtlCol="0">
            <a:spAutoFit/>
          </a:bodyPr>
          <a:lstStyle/>
          <a:p>
            <a:pPr marL="12700">
              <a:lnSpc>
                <a:spcPct val="100000"/>
              </a:lnSpc>
              <a:spcBef>
                <a:spcPts val="130"/>
              </a:spcBef>
            </a:pPr>
            <a:r>
              <a:rPr lang="en-GB" sz="4400" spc="15" dirty="0"/>
              <a:t>THE “WOW” IN OUR SOLUTION</a:t>
            </a:r>
            <a:br>
              <a:rPr lang="en-GB" sz="4400" spc="15" dirty="0"/>
            </a:br>
            <a:br>
              <a:rPr lang="en-GB" sz="4400" spc="15" dirty="0"/>
            </a:br>
            <a:r>
              <a:rPr lang="en-GB" sz="2000" dirty="0">
                <a:latin typeface="Arial Rounded MT Bold" pitchFamily="34" charset="0"/>
              </a:rPr>
              <a:t>1. Interactive Dashboard</a:t>
            </a:r>
            <a:r>
              <a:rPr lang="en-GB" sz="2000" dirty="0"/>
              <a:t>: a dynamic Excel dashboard that provides updates on the qualifications and deficiencies of employees.</a:t>
            </a:r>
            <a:br>
              <a:rPr lang="en-GB" sz="2000" dirty="0"/>
            </a:br>
            <a:br>
              <a:rPr lang="en-GB" sz="2000" dirty="0"/>
            </a:br>
            <a:r>
              <a:rPr lang="en-GB" sz="2000" dirty="0">
                <a:latin typeface="Arial Rounded MT Bold" pitchFamily="34" charset="0"/>
              </a:rPr>
              <a:t>2. Automatic Reports</a:t>
            </a:r>
            <a:r>
              <a:rPr lang="en-GB" sz="2000" dirty="0"/>
              <a:t>: Produced automatically, these reports are customized for each department and emphasize important findings, areas in need of training, and chances for advancement.</a:t>
            </a:r>
            <a:br>
              <a:rPr lang="en-GB" sz="2000" dirty="0"/>
            </a:br>
            <a:br>
              <a:rPr lang="en-GB" sz="2000" dirty="0"/>
            </a:br>
            <a:r>
              <a:rPr lang="en-GB" sz="2000" dirty="0">
                <a:latin typeface="Arial Rounded MT Bold" pitchFamily="34" charset="0"/>
              </a:rPr>
              <a:t>3. Advanced Analysis Tools: </a:t>
            </a:r>
            <a:r>
              <a:rPr lang="en-GB" sz="2000" dirty="0"/>
              <a:t>For deeper insights, use Power Pivot and Power Query, two advanced Excel functions that enable predictive analysis and scenario planning.</a:t>
            </a:r>
            <a:br>
              <a:rPr lang="en-GB" sz="2000" dirty="0"/>
            </a:br>
            <a:br>
              <a:rPr lang="en-GB" sz="2000" dirty="0">
                <a:latin typeface="Arial Rounded MT Bold" pitchFamily="34" charset="0"/>
              </a:rPr>
            </a:br>
            <a:r>
              <a:rPr lang="en-GB" sz="2000" dirty="0">
                <a:latin typeface="Arial Rounded MT Bold" pitchFamily="34" charset="0"/>
              </a:rPr>
              <a:t>4. User-friendly interface: </a:t>
            </a:r>
            <a:r>
              <a:rPr lang="en-GB" sz="2000" dirty="0"/>
              <a:t>All users can easily filter, sort, and examine data thanks to this user-friendly design, which enables HR teams to perform complicated analysis.</a:t>
            </a:r>
            <a:br>
              <a:rPr lang="en-GB" sz="4400" dirty="0"/>
            </a:br>
            <a:br>
              <a:rPr lang="en-GB" sz="4400" dirty="0"/>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sowmyasowmi205@gmail.com</cp:lastModifiedBy>
  <cp:revision>3</cp:revision>
  <dcterms:created xsi:type="dcterms:W3CDTF">2024-03-29T04:07:22Z</dcterms:created>
  <dcterms:modified xsi:type="dcterms:W3CDTF">2024-09-09T03:58:23Z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