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Century Gothic Paneuropean" panose="020B0604020202020204" charset="0"/>
      <p:regular r:id="rId24"/>
    </p:embeddedFont>
    <p:embeddedFont>
      <p:font typeface="Century Gothic Paneuropean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3207047"/>
            <a:ext cx="12387037" cy="116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2"/>
              </a:lnSpc>
            </a:pPr>
            <a:r>
              <a:rPr lang="en-US" sz="678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EXPLORATORY DATA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630323" y="6941185"/>
            <a:ext cx="5667077" cy="2332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60"/>
              </a:lnSpc>
            </a:pPr>
            <a:r>
              <a:rPr lang="en-US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Pooja Krishnamurthy</a:t>
            </a:r>
          </a:p>
          <a:p>
            <a:pPr algn="r">
              <a:lnSpc>
                <a:spcPts val="6160"/>
              </a:lnSpc>
            </a:pPr>
            <a:r>
              <a:rPr lang="en-US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 &amp; DS</a:t>
            </a:r>
          </a:p>
          <a:p>
            <a:pPr algn="r">
              <a:lnSpc>
                <a:spcPts val="6160"/>
              </a:lnSpc>
            </a:pPr>
            <a:r>
              <a:rPr lang="en-US" sz="4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Batch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55728" y="5141465"/>
            <a:ext cx="9686671" cy="4116835"/>
          </a:xfrm>
          <a:custGeom>
            <a:avLst/>
            <a:gdLst/>
            <a:ahLst/>
            <a:cxnLst/>
            <a:rect l="l" t="t" r="r" b="b"/>
            <a:pathLst>
              <a:path w="9686671" h="4116835">
                <a:moveTo>
                  <a:pt x="0" y="0"/>
                </a:moveTo>
                <a:lnTo>
                  <a:pt x="9686672" y="0"/>
                </a:lnTo>
                <a:lnTo>
                  <a:pt x="9686672" y="4116835"/>
                </a:lnTo>
                <a:lnTo>
                  <a:pt x="0" y="4116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07764" y="2397513"/>
            <a:ext cx="14211179" cy="302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Histograms &amp; box plots for distributions and outliers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Scatter plots to show relationships (e.g., price vs. sqft)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Bar charts for categorical comparisons (e.g., view, condition)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Maps to visualize price by location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Heatmaps for feature correlations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09233" y="933450"/>
            <a:ext cx="641616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461397" y="4962836"/>
            <a:ext cx="6849794" cy="4693377"/>
          </a:xfrm>
          <a:custGeom>
            <a:avLst/>
            <a:gdLst/>
            <a:ahLst/>
            <a:cxnLst/>
            <a:rect l="l" t="t" r="r" b="b"/>
            <a:pathLst>
              <a:path w="6849794" h="4693377">
                <a:moveTo>
                  <a:pt x="0" y="0"/>
                </a:moveTo>
                <a:lnTo>
                  <a:pt x="6849794" y="0"/>
                </a:lnTo>
                <a:lnTo>
                  <a:pt x="6849794" y="4693377"/>
                </a:lnTo>
                <a:lnTo>
                  <a:pt x="0" y="4693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07764" y="2149507"/>
            <a:ext cx="14211179" cy="241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Univariate Analysis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Examines single variables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summary stats &amp; visualizations (histograms, box plots)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 Distribution of house prices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8033" y="933450"/>
            <a:ext cx="718315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Univariate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72530" y="4967249"/>
            <a:ext cx="5681646" cy="4575108"/>
          </a:xfrm>
          <a:custGeom>
            <a:avLst/>
            <a:gdLst/>
            <a:ahLst/>
            <a:cxnLst/>
            <a:rect l="l" t="t" r="r" b="b"/>
            <a:pathLst>
              <a:path w="5681646" h="4575108">
                <a:moveTo>
                  <a:pt x="0" y="0"/>
                </a:moveTo>
                <a:lnTo>
                  <a:pt x="5681646" y="0"/>
                </a:lnTo>
                <a:lnTo>
                  <a:pt x="5681646" y="4575108"/>
                </a:lnTo>
                <a:lnTo>
                  <a:pt x="0" y="457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07764" y="2149507"/>
            <a:ext cx="14211179" cy="241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Bivariate Analysis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Studies relationship between two variables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scatter plots, bar charts, and correlation tests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 Price vs. </a:t>
            </a:r>
            <a:r>
              <a:rPr lang="en-US" sz="34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sqft_living</a:t>
            </a:r>
            <a:endParaRPr lang="en-US" sz="34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5666" y="933450"/>
            <a:ext cx="659833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Bivariate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691762" y="4907528"/>
            <a:ext cx="6245748" cy="4599835"/>
          </a:xfrm>
          <a:custGeom>
            <a:avLst/>
            <a:gdLst/>
            <a:ahLst/>
            <a:cxnLst/>
            <a:rect l="l" t="t" r="r" b="b"/>
            <a:pathLst>
              <a:path w="6245748" h="4599835">
                <a:moveTo>
                  <a:pt x="0" y="0"/>
                </a:moveTo>
                <a:lnTo>
                  <a:pt x="6245748" y="0"/>
                </a:lnTo>
                <a:lnTo>
                  <a:pt x="6245748" y="4599836"/>
                </a:lnTo>
                <a:lnTo>
                  <a:pt x="0" y="4599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07764" y="2149507"/>
            <a:ext cx="14211179" cy="302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6"/>
              </a:lnSpc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Multivariate Analysis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Explores interactions among multiple variables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correlation matrix, heatmaps, and regression models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 How price depends on bedrooms, bathrooms, and location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35885" y="933450"/>
            <a:ext cx="7575315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Multivariate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03495" y="6132769"/>
            <a:ext cx="7525038" cy="3405080"/>
          </a:xfrm>
          <a:custGeom>
            <a:avLst/>
            <a:gdLst/>
            <a:ahLst/>
            <a:cxnLst/>
            <a:rect l="l" t="t" r="r" b="b"/>
            <a:pathLst>
              <a:path w="7525038" h="3405080">
                <a:moveTo>
                  <a:pt x="0" y="0"/>
                </a:moveTo>
                <a:lnTo>
                  <a:pt x="7525038" y="0"/>
                </a:lnTo>
                <a:lnTo>
                  <a:pt x="7525038" y="3405080"/>
                </a:lnTo>
                <a:lnTo>
                  <a:pt x="0" y="3405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3068" y="2406274"/>
            <a:ext cx="9947487" cy="424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Creating new variables from existing data to improve analysis and modeling.</a:t>
            </a:r>
          </a:p>
          <a:p>
            <a:pPr algn="l">
              <a:lnSpc>
                <a:spcPts val="3371"/>
              </a:lnSpc>
            </a:pPr>
            <a:endParaRPr lang="en-US" sz="2408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Created House Age = Current Year − Year Built</a:t>
            </a:r>
          </a:p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Calculated Renovation Age = Current Year − Year Renovated (if renovated)</a:t>
            </a:r>
          </a:p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Derived Price per Sqft = Price ÷ Sqft_living</a:t>
            </a:r>
          </a:p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Identified Multi-floor properties based on floor count</a:t>
            </a:r>
          </a:p>
          <a:p>
            <a:pPr marL="519910" lvl="1" indent="-259955" algn="l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Engineered features to improve model accuracy and insights</a:t>
            </a:r>
          </a:p>
          <a:p>
            <a:pPr algn="l">
              <a:lnSpc>
                <a:spcPts val="3371"/>
              </a:lnSpc>
            </a:pPr>
            <a:endParaRPr lang="en-US" sz="2408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56138" y="933450"/>
            <a:ext cx="715026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07764" y="2149507"/>
            <a:ext cx="14211179" cy="6075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Location, size, condition, and view strongly affect housing prices.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Waterfront and good views boost property value.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Proper data cleaning ensured accurate analysis.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Buyers and sellers can use these insights for better decisions.</a:t>
            </a:r>
          </a:p>
          <a:p>
            <a:pPr algn="l">
              <a:lnSpc>
                <a:spcPts val="4816"/>
              </a:lnSpc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Recommendations: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Improve property condition to raise value.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Choose homes with good views or waterfronts.</a:t>
            </a:r>
          </a:p>
          <a:p>
            <a:pPr marL="742753" lvl="1" indent="-371377" algn="l">
              <a:lnSpc>
                <a:spcPts val="4816"/>
              </a:lnSpc>
              <a:buFont typeface="Arial"/>
              <a:buChar char="•"/>
            </a:pP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price per </a:t>
            </a:r>
            <a:r>
              <a:rPr lang="en-US" sz="34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sqft</a:t>
            </a:r>
            <a:r>
              <a:rPr lang="en-US" sz="34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for comparisons.</a:t>
            </a:r>
          </a:p>
          <a:p>
            <a:pPr algn="l">
              <a:lnSpc>
                <a:spcPts val="4816"/>
              </a:lnSpc>
            </a:pPr>
            <a:endParaRPr lang="en-US" sz="34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69878" y="933450"/>
            <a:ext cx="1119392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Recommendations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39001" y="3573963"/>
            <a:ext cx="3830316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1194757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916614" y="3254763"/>
            <a:ext cx="12454772" cy="4441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Introduction 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understanding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Cleaning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Eda and data visualization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 Engineering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Insights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116514" y="1475842"/>
            <a:ext cx="1245477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6209" y="2355273"/>
            <a:ext cx="15210432" cy="8270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project involves analysis of a housing dataset.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dataset contains detailed information about residential properties.</a:t>
            </a:r>
          </a:p>
          <a:p>
            <a:pPr algn="just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features include: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Price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Property size (e.g., square footage)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Location (city, zip code, country)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Condition (quality and maintenance)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goal is to understand the factors influencing housing prices.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Analysis results will help real estate stakeholders make informed decisions</a:t>
            </a:r>
          </a:p>
          <a:p>
            <a:pPr algn="just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172201" y="933450"/>
            <a:ext cx="451058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3821" y="5719698"/>
            <a:ext cx="5205259" cy="3884808"/>
          </a:xfrm>
          <a:custGeom>
            <a:avLst/>
            <a:gdLst/>
            <a:ahLst/>
            <a:cxnLst/>
            <a:rect l="l" t="t" r="r" b="b"/>
            <a:pathLst>
              <a:path w="5205259" h="3884808">
                <a:moveTo>
                  <a:pt x="0" y="0"/>
                </a:moveTo>
                <a:lnTo>
                  <a:pt x="5205259" y="0"/>
                </a:lnTo>
                <a:lnTo>
                  <a:pt x="5205259" y="3884808"/>
                </a:lnTo>
                <a:lnTo>
                  <a:pt x="0" y="3884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711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39438" y="5719698"/>
            <a:ext cx="10560220" cy="3316037"/>
          </a:xfrm>
          <a:custGeom>
            <a:avLst/>
            <a:gdLst/>
            <a:ahLst/>
            <a:cxnLst/>
            <a:rect l="l" t="t" r="r" b="b"/>
            <a:pathLst>
              <a:path w="10560220" h="3316037">
                <a:moveTo>
                  <a:pt x="0" y="0"/>
                </a:moveTo>
                <a:lnTo>
                  <a:pt x="10560219" y="0"/>
                </a:lnTo>
                <a:lnTo>
                  <a:pt x="10560219" y="3316037"/>
                </a:lnTo>
                <a:lnTo>
                  <a:pt x="0" y="3316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17" r="-20035" b="-101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69057" y="2355273"/>
            <a:ext cx="15325964" cy="316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 : Housing dataset in the format of csv file 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columns : Price , sqft_living , Bedrooms , Bathroooms , yr_built,etc..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types: Numerical,Categorical and datetime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has 4600 Rows and 18 columns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6400" y="933450"/>
            <a:ext cx="69027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Understanding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1018" y="2010218"/>
            <a:ext cx="16318639" cy="7693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164" lvl="1" indent="-36058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Handled Missing Values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Identified missing entries in key columns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Filled or removed missing values using appropriate methods (e.g., mean, mode, or deletion)</a:t>
            </a:r>
          </a:p>
          <a:p>
            <a:pPr marL="721164" lvl="1" indent="-36058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Fixed Inconsistent Data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Corrected irregular entries (e.g., formatting issues, incorrect data types)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Standardized values for consistency</a:t>
            </a:r>
          </a:p>
          <a:p>
            <a:pPr marL="721164" lvl="1" indent="-36058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Removed Duplicates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Checked and dropped duplicate rows to avoid redundancy</a:t>
            </a:r>
          </a:p>
          <a:p>
            <a:pPr marL="721164" lvl="1" indent="-360582" algn="l">
              <a:lnSpc>
                <a:spcPts val="4676"/>
              </a:lnSpc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Data Type Conversion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Converted date strings to datetime format</a:t>
            </a:r>
          </a:p>
          <a:p>
            <a:pPr marL="1442328" lvl="2" indent="-480776" algn="l">
              <a:lnSpc>
                <a:spcPts val="4676"/>
              </a:lnSpc>
              <a:buFont typeface="Arial"/>
              <a:buChar char="⚬"/>
            </a:pP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Ensured numerical features had the correct data types (e.g., float, int)</a:t>
            </a:r>
          </a:p>
          <a:p>
            <a:pPr algn="l">
              <a:lnSpc>
                <a:spcPts val="5096"/>
              </a:lnSpc>
            </a:pPr>
            <a:endParaRPr lang="en-US" sz="33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61497" y="933450"/>
            <a:ext cx="45650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18426" y="4308553"/>
            <a:ext cx="4562207" cy="5430498"/>
          </a:xfrm>
          <a:custGeom>
            <a:avLst/>
            <a:gdLst/>
            <a:ahLst/>
            <a:cxnLst/>
            <a:rect l="l" t="t" r="r" b="b"/>
            <a:pathLst>
              <a:path w="4562207" h="5430498">
                <a:moveTo>
                  <a:pt x="0" y="0"/>
                </a:moveTo>
                <a:lnTo>
                  <a:pt x="4562207" y="0"/>
                </a:lnTo>
                <a:lnTo>
                  <a:pt x="4562207" y="5430498"/>
                </a:lnTo>
                <a:lnTo>
                  <a:pt x="0" y="5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030491" y="4313749"/>
            <a:ext cx="6202334" cy="5425302"/>
          </a:xfrm>
          <a:custGeom>
            <a:avLst/>
            <a:gdLst/>
            <a:ahLst/>
            <a:cxnLst/>
            <a:rect l="l" t="t" r="r" b="b"/>
            <a:pathLst>
              <a:path w="6202334" h="5425302">
                <a:moveTo>
                  <a:pt x="0" y="0"/>
                </a:moveTo>
                <a:lnTo>
                  <a:pt x="6202335" y="0"/>
                </a:lnTo>
                <a:lnTo>
                  <a:pt x="6202335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654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39300" y="2160078"/>
            <a:ext cx="13693526" cy="1888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Isnull().sum() - Used to identified the null values present or not 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Numerical : Filled with median/mean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Categorical : Filled with mode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0752" y="1079920"/>
            <a:ext cx="4826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Missing values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69989" y="2381146"/>
            <a:ext cx="8464758" cy="3270265"/>
          </a:xfrm>
          <a:custGeom>
            <a:avLst/>
            <a:gdLst/>
            <a:ahLst/>
            <a:cxnLst/>
            <a:rect l="l" t="t" r="r" b="b"/>
            <a:pathLst>
              <a:path w="8464758" h="3270265">
                <a:moveTo>
                  <a:pt x="0" y="0"/>
                </a:moveTo>
                <a:lnTo>
                  <a:pt x="8464758" y="0"/>
                </a:lnTo>
                <a:lnTo>
                  <a:pt x="8464758" y="3270265"/>
                </a:lnTo>
                <a:lnTo>
                  <a:pt x="0" y="32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77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69989" y="6589160"/>
            <a:ext cx="8464758" cy="2943726"/>
          </a:xfrm>
          <a:custGeom>
            <a:avLst/>
            <a:gdLst/>
            <a:ahLst/>
            <a:cxnLst/>
            <a:rect l="l" t="t" r="r" b="b"/>
            <a:pathLst>
              <a:path w="8464758" h="2943726">
                <a:moveTo>
                  <a:pt x="0" y="0"/>
                </a:moveTo>
                <a:lnTo>
                  <a:pt x="8464758" y="0"/>
                </a:lnTo>
                <a:lnTo>
                  <a:pt x="8464758" y="2943726"/>
                </a:lnTo>
                <a:lnTo>
                  <a:pt x="0" y="2943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16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2575" y="2310214"/>
            <a:ext cx="8558832" cy="633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IQR = Q3 − Q1 (spread of middle 50%)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Lower Bound = Q1 − 1.5 × IQR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Upper Bound = Q3 + 1.5 × IQR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Values outside this range are outliers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Checked Columns: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Price, Sqft_living, Sqft_lot, Bedrooms, Bathrooms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Action: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Removed extreme outliers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Verified with boxplots</a:t>
            </a:r>
          </a:p>
          <a:p>
            <a:pPr algn="l">
              <a:lnSpc>
                <a:spcPts val="5096"/>
              </a:lnSpc>
            </a:pPr>
            <a:endParaRPr lang="en-US" sz="32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37895" y="933450"/>
            <a:ext cx="54948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Handling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07764" y="2397513"/>
            <a:ext cx="14211179" cy="699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Descriptive Statistics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Computed mean, median, mode, and standard deviation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Summarized features like price, bedrooms, bathrooms, and sqft_living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✅ Hypothesis Testing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Two-sample t-test: Compared mean prices across different view categories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One-way ANOVA: Tested price differences among multiple view groups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Chi-square Test: Checked dependency between view and condition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134136" y="933450"/>
            <a:ext cx="666746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Statistical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1522" y="374384"/>
            <a:ext cx="9199877" cy="3725950"/>
          </a:xfrm>
          <a:custGeom>
            <a:avLst/>
            <a:gdLst/>
            <a:ahLst/>
            <a:cxnLst/>
            <a:rect l="l" t="t" r="r" b="b"/>
            <a:pathLst>
              <a:path w="9199877" h="3725950">
                <a:moveTo>
                  <a:pt x="0" y="0"/>
                </a:moveTo>
                <a:lnTo>
                  <a:pt x="9199878" y="0"/>
                </a:lnTo>
                <a:lnTo>
                  <a:pt x="9199878" y="3725950"/>
                </a:lnTo>
                <a:lnTo>
                  <a:pt x="0" y="3725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59158" y="374384"/>
            <a:ext cx="7630922" cy="4019341"/>
          </a:xfrm>
          <a:custGeom>
            <a:avLst/>
            <a:gdLst/>
            <a:ahLst/>
            <a:cxnLst/>
            <a:rect l="l" t="t" r="r" b="b"/>
            <a:pathLst>
              <a:path w="7630922" h="4019341">
                <a:moveTo>
                  <a:pt x="0" y="0"/>
                </a:moveTo>
                <a:lnTo>
                  <a:pt x="7630923" y="0"/>
                </a:lnTo>
                <a:lnTo>
                  <a:pt x="7630923" y="4019341"/>
                </a:lnTo>
                <a:lnTo>
                  <a:pt x="0" y="4019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297626"/>
            <a:ext cx="5275482" cy="3593674"/>
          </a:xfrm>
          <a:custGeom>
            <a:avLst/>
            <a:gdLst/>
            <a:ahLst/>
            <a:cxnLst/>
            <a:rect l="l" t="t" r="r" b="b"/>
            <a:pathLst>
              <a:path w="5275482" h="3593674">
                <a:moveTo>
                  <a:pt x="0" y="0"/>
                </a:moveTo>
                <a:lnTo>
                  <a:pt x="5275482" y="0"/>
                </a:lnTo>
                <a:lnTo>
                  <a:pt x="5275482" y="3593675"/>
                </a:lnTo>
                <a:lnTo>
                  <a:pt x="0" y="35936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59158" y="5562180"/>
            <a:ext cx="7856537" cy="3525621"/>
          </a:xfrm>
          <a:custGeom>
            <a:avLst/>
            <a:gdLst/>
            <a:ahLst/>
            <a:cxnLst/>
            <a:rect l="l" t="t" r="r" b="b"/>
            <a:pathLst>
              <a:path w="7856537" h="3525621">
                <a:moveTo>
                  <a:pt x="0" y="0"/>
                </a:moveTo>
                <a:lnTo>
                  <a:pt x="7856537" y="0"/>
                </a:lnTo>
                <a:lnTo>
                  <a:pt x="7856537" y="3525621"/>
                </a:lnTo>
                <a:lnTo>
                  <a:pt x="0" y="3525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4336575"/>
            <a:ext cx="9199877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 way t-test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9877" y="4400959"/>
            <a:ext cx="9199877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Descriptive statistics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3534" y="9025310"/>
            <a:ext cx="4130648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 way anova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86233" y="9233575"/>
            <a:ext cx="4130648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 - square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651</Words>
  <Application>Microsoft Office PowerPoint</Application>
  <PresentationFormat>Custom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 Paneuropean Bold</vt:lpstr>
      <vt:lpstr>Canva Sans</vt:lpstr>
      <vt:lpstr>Century Gothic Paneuropean</vt:lpstr>
      <vt:lpstr>Arial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Home</dc:creator>
  <cp:lastModifiedBy>Pooja KrishnaMurthy</cp:lastModifiedBy>
  <cp:revision>2</cp:revision>
  <dcterms:created xsi:type="dcterms:W3CDTF">2006-08-16T00:00:00Z</dcterms:created>
  <dcterms:modified xsi:type="dcterms:W3CDTF">2025-07-22T23:34:41Z</dcterms:modified>
  <dc:identifier>DAGtJ9yXlN8</dc:identifier>
</cp:coreProperties>
</file>