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4" r:id="rId4"/>
    <p:sldId id="265" r:id="rId5"/>
    <p:sldId id="260" r:id="rId6"/>
    <p:sldId id="267" r:id="rId7"/>
    <p:sldId id="276" r:id="rId8"/>
    <p:sldId id="268" r:id="rId9"/>
    <p:sldId id="262" r:id="rId10"/>
    <p:sldId id="269" r:id="rId11"/>
    <p:sldId id="270" r:id="rId12"/>
    <p:sldId id="271" r:id="rId13"/>
    <p:sldId id="275" r:id="rId14"/>
    <p:sldId id="273" r:id="rId15"/>
    <p:sldId id="274" r:id="rId16"/>
    <p:sldId id="277" r:id="rId17"/>
    <p:sldId id="278"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6CA984-FAF5-27D9-DF6D-4CD5339D50E2}" v="29" dt="2024-10-16T06:53:40.035"/>
    <p1510:client id="{A3C9FDE4-ED03-3873-1504-F08DA70E947F}" v="1376" dt="2024-10-17T04:55:26.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9" autoAdjust="0"/>
    <p:restoredTop sz="94660"/>
  </p:normalViewPr>
  <p:slideViewPr>
    <p:cSldViewPr>
      <p:cViewPr varScale="1">
        <p:scale>
          <a:sx n="64" d="100"/>
          <a:sy n="64" d="100"/>
        </p:scale>
        <p:origin x="82" y="42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DDBA1D-DDBA-4C23-A40B-9DE4998813B6}"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F6D83-5466-4358-AA0C-FA1CA25D95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DDBA1D-DDBA-4C23-A40B-9DE4998813B6}"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F6D83-5466-4358-AA0C-FA1CA25D95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DDBA1D-DDBA-4C23-A40B-9DE4998813B6}"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F6D83-5466-4358-AA0C-FA1CA25D95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DDBA1D-DDBA-4C23-A40B-9DE4998813B6}"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F6D83-5466-4358-AA0C-FA1CA25D953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DBA1D-DDBA-4C23-A40B-9DE4998813B6}"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5F6D83-5466-4358-AA0C-FA1CA25D95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DDBA1D-DDBA-4C23-A40B-9DE4998813B6}"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5F6D83-5466-4358-AA0C-FA1CA25D95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DDBA1D-DDBA-4C23-A40B-9DE4998813B6}" type="datetimeFigureOut">
              <a:rPr lang="en-US" smtClean="0"/>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5F6D83-5466-4358-AA0C-FA1CA25D95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DDBA1D-DDBA-4C23-A40B-9DE4998813B6}" type="datetimeFigureOut">
              <a:rPr lang="en-US" smtClean="0"/>
              <a:t>10/16/2024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5F6D83-5466-4358-AA0C-FA1CA25D95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DBA1D-DDBA-4C23-A40B-9DE4998813B6}" type="datetimeFigureOut">
              <a:rPr lang="en-US" smtClean="0"/>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5F6D83-5466-4358-AA0C-FA1CA25D95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DDBA1D-DDBA-4C23-A40B-9DE4998813B6}"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5F6D83-5466-4358-AA0C-FA1CA25D95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DDBA1D-DDBA-4C23-A40B-9DE4998813B6}"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5F6D83-5466-4358-AA0C-FA1CA25D95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DBA1D-DDBA-4C23-A40B-9DE4998813B6}" type="datetimeFigureOut">
              <a:rPr lang="en-US" smtClean="0"/>
              <a:t>10/16/2024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5F6D83-5466-4358-AA0C-FA1CA25D953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285860"/>
            <a:ext cx="7772400" cy="1470025"/>
          </a:xfrm>
        </p:spPr>
        <p:txBody>
          <a:bodyPr>
            <a:noAutofit/>
          </a:bodyPr>
          <a:lstStyle/>
          <a:p>
            <a:r>
              <a:rPr lang="en-US" sz="2800" dirty="0"/>
              <a:t>PANIMALAR ENGINEERING COLLEGE</a:t>
            </a:r>
            <a:br>
              <a:rPr lang="en-US" sz="2800" dirty="0"/>
            </a:br>
            <a:r>
              <a:rPr lang="en-US" sz="2800" dirty="0"/>
              <a:t>B.E. COMPUTER SCIENCE ENGINEERING</a:t>
            </a:r>
            <a:br>
              <a:rPr lang="en-US" sz="2800" dirty="0"/>
            </a:br>
            <a:br>
              <a:rPr lang="en-US" sz="2800" dirty="0"/>
            </a:br>
            <a:endParaRPr lang="en-US" sz="2800" dirty="0"/>
          </a:p>
        </p:txBody>
      </p:sp>
      <p:sp>
        <p:nvSpPr>
          <p:cNvPr id="3" name="Subtitle 2"/>
          <p:cNvSpPr>
            <a:spLocks noGrp="1"/>
          </p:cNvSpPr>
          <p:nvPr>
            <p:ph type="subTitle" idx="1"/>
          </p:nvPr>
        </p:nvSpPr>
        <p:spPr>
          <a:xfrm>
            <a:off x="1428728" y="2357430"/>
            <a:ext cx="6400800" cy="3676688"/>
          </a:xfrm>
        </p:spPr>
        <p:txBody>
          <a:bodyPr>
            <a:normAutofit lnSpcReduction="10000"/>
          </a:bodyPr>
          <a:lstStyle/>
          <a:p>
            <a:r>
              <a:rPr lang="en-US" sz="2400" dirty="0">
                <a:solidFill>
                  <a:schemeClr val="tx1"/>
                </a:solidFill>
              </a:rPr>
              <a:t>POOJALAKSHMI .P</a:t>
            </a:r>
            <a:br>
              <a:rPr lang="en-US" sz="2400" dirty="0">
                <a:solidFill>
                  <a:schemeClr val="tx1"/>
                </a:solidFill>
              </a:rPr>
            </a:br>
            <a:r>
              <a:rPr lang="en-US" sz="2400" dirty="0">
                <a:solidFill>
                  <a:schemeClr val="tx1"/>
                </a:solidFill>
              </a:rPr>
              <a:t>(211422104339)</a:t>
            </a:r>
            <a:br>
              <a:rPr lang="en-US" sz="2400" dirty="0">
                <a:solidFill>
                  <a:schemeClr val="tx1"/>
                </a:solidFill>
              </a:rPr>
            </a:br>
            <a:r>
              <a:rPr lang="en-US" sz="2400" dirty="0">
                <a:solidFill>
                  <a:schemeClr val="tx1"/>
                </a:solidFill>
              </a:rPr>
              <a:t>PRAISY MIRACLINE .O</a:t>
            </a:r>
            <a:br>
              <a:rPr lang="en-US" sz="2400" dirty="0">
                <a:solidFill>
                  <a:schemeClr val="tx1"/>
                </a:solidFill>
              </a:rPr>
            </a:br>
            <a:r>
              <a:rPr lang="en-US" sz="2400" dirty="0">
                <a:solidFill>
                  <a:schemeClr val="tx1"/>
                </a:solidFill>
              </a:rPr>
              <a:t>(211422104343)</a:t>
            </a:r>
            <a:br>
              <a:rPr lang="en-US" sz="2400" dirty="0">
                <a:solidFill>
                  <a:schemeClr val="tx1"/>
                </a:solidFill>
              </a:rPr>
            </a:br>
            <a:br>
              <a:rPr lang="en-US" sz="2400" dirty="0">
                <a:solidFill>
                  <a:schemeClr val="tx1"/>
                </a:solidFill>
              </a:rPr>
            </a:br>
            <a:r>
              <a:rPr lang="en-US" sz="2400" dirty="0">
                <a:solidFill>
                  <a:schemeClr val="tx1"/>
                </a:solidFill>
              </a:rPr>
              <a:t>CHATBOT:BOOSTING ENGLISH COMMUNICATION</a:t>
            </a:r>
            <a:br>
              <a:rPr lang="en-US" sz="2400" dirty="0">
                <a:solidFill>
                  <a:schemeClr val="tx1"/>
                </a:solidFill>
              </a:rPr>
            </a:br>
            <a:br>
              <a:rPr lang="en-US" sz="2400" dirty="0">
                <a:solidFill>
                  <a:schemeClr val="tx1"/>
                </a:solidFill>
              </a:rPr>
            </a:br>
            <a:r>
              <a:rPr lang="en-US" sz="2400" dirty="0">
                <a:solidFill>
                  <a:schemeClr val="tx1"/>
                </a:solidFill>
              </a:rPr>
              <a:t>21CS1503</a:t>
            </a:r>
            <a:br>
              <a:rPr lang="en-US" sz="2400" dirty="0">
                <a:solidFill>
                  <a:schemeClr val="tx1"/>
                </a:solidFill>
              </a:rPr>
            </a:br>
            <a:br>
              <a:rPr lang="en-US" sz="2400" dirty="0">
                <a:solidFill>
                  <a:schemeClr val="tx1"/>
                </a:solidFill>
              </a:rPr>
            </a:br>
            <a:r>
              <a:rPr lang="en-US" sz="2400" dirty="0">
                <a:solidFill>
                  <a:schemeClr val="tx1"/>
                </a:solidFill>
              </a:rPr>
              <a:t>SOCIALLY RELEVANT MINI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E5700-67F6-840D-18E7-ECEF12F02D84}"/>
              </a:ext>
            </a:extLst>
          </p:cNvPr>
          <p:cNvSpPr>
            <a:spLocks noGrp="1"/>
          </p:cNvSpPr>
          <p:nvPr>
            <p:ph type="title" idx="4294967295"/>
          </p:nvPr>
        </p:nvSpPr>
        <p:spPr>
          <a:xfrm>
            <a:off x="0" y="273050"/>
            <a:ext cx="3008313" cy="1162050"/>
          </a:xfrm>
        </p:spPr>
        <p:txBody>
          <a:bodyPr>
            <a:normAutofit/>
          </a:bodyPr>
          <a:lstStyle/>
          <a:p>
            <a:r>
              <a:rPr lang="en-US" sz="2400" dirty="0">
                <a:ea typeface="Calibri"/>
                <a:cs typeface="Calibri"/>
              </a:rPr>
              <a:t>CLASS DIAGRAM</a:t>
            </a:r>
            <a:endParaRPr lang="en-US" sz="2400" dirty="0"/>
          </a:p>
        </p:txBody>
      </p:sp>
      <p:pic>
        <p:nvPicPr>
          <p:cNvPr id="5" name="Content Placeholder 4" descr="A diagram of a chatbot&#10;&#10;Description automatically generated">
            <a:extLst>
              <a:ext uri="{FF2B5EF4-FFF2-40B4-BE49-F238E27FC236}">
                <a16:creationId xmlns:a16="http://schemas.microsoft.com/office/drawing/2014/main" id="{7A230377-2023-4010-D121-46CDD03F2D15}"/>
              </a:ext>
            </a:extLst>
          </p:cNvPr>
          <p:cNvPicPr>
            <a:picLocks noGrp="1" noChangeAspect="1"/>
          </p:cNvPicPr>
          <p:nvPr>
            <p:ph idx="4294967295"/>
          </p:nvPr>
        </p:nvPicPr>
        <p:blipFill>
          <a:blip r:embed="rId2"/>
          <a:stretch>
            <a:fillRect/>
          </a:stretch>
        </p:blipFill>
        <p:spPr>
          <a:xfrm>
            <a:off x="181269" y="1889077"/>
            <a:ext cx="8539163" cy="4090987"/>
          </a:xfrm>
        </p:spPr>
      </p:pic>
    </p:spTree>
    <p:extLst>
      <p:ext uri="{BB962C8B-B14F-4D97-AF65-F5344CB8AC3E}">
        <p14:creationId xmlns:p14="http://schemas.microsoft.com/office/powerpoint/2010/main" val="3410181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FCA26-7232-8C36-A1E9-855616569BDF}"/>
              </a:ext>
            </a:extLst>
          </p:cNvPr>
          <p:cNvSpPr>
            <a:spLocks noGrp="1"/>
          </p:cNvSpPr>
          <p:nvPr>
            <p:ph type="title" idx="4294967295"/>
          </p:nvPr>
        </p:nvSpPr>
        <p:spPr>
          <a:xfrm>
            <a:off x="0" y="273050"/>
            <a:ext cx="3008313" cy="1162050"/>
          </a:xfrm>
        </p:spPr>
        <p:txBody>
          <a:bodyPr>
            <a:normAutofit/>
          </a:bodyPr>
          <a:lstStyle/>
          <a:p>
            <a:r>
              <a:rPr lang="en-US" sz="2400" dirty="0">
                <a:ea typeface="Calibri"/>
                <a:cs typeface="Calibri"/>
              </a:rPr>
              <a:t>SEQUENCE DIAGRAM</a:t>
            </a:r>
            <a:endParaRPr lang="en-US" sz="2400">
              <a:ea typeface="Calibri"/>
              <a:cs typeface="Calibri"/>
            </a:endParaRPr>
          </a:p>
        </p:txBody>
      </p:sp>
      <p:pic>
        <p:nvPicPr>
          <p:cNvPr id="5" name="Content Placeholder 4" descr="A screenshot of a computer program&#10;&#10;Description automatically generated">
            <a:extLst>
              <a:ext uri="{FF2B5EF4-FFF2-40B4-BE49-F238E27FC236}">
                <a16:creationId xmlns:a16="http://schemas.microsoft.com/office/drawing/2014/main" id="{8411E909-D220-6F91-6C0A-B736E338C5B5}"/>
              </a:ext>
            </a:extLst>
          </p:cNvPr>
          <p:cNvPicPr>
            <a:picLocks noGrp="1" noChangeAspect="1"/>
          </p:cNvPicPr>
          <p:nvPr>
            <p:ph idx="4294967295"/>
          </p:nvPr>
        </p:nvPicPr>
        <p:blipFill>
          <a:blip r:embed="rId2"/>
          <a:stretch>
            <a:fillRect/>
          </a:stretch>
        </p:blipFill>
        <p:spPr>
          <a:xfrm>
            <a:off x="2131216" y="1082480"/>
            <a:ext cx="4887912" cy="5624708"/>
          </a:xfrm>
        </p:spPr>
      </p:pic>
    </p:spTree>
    <p:extLst>
      <p:ext uri="{BB962C8B-B14F-4D97-AF65-F5344CB8AC3E}">
        <p14:creationId xmlns:p14="http://schemas.microsoft.com/office/powerpoint/2010/main" val="123772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22A16-E8D9-C427-7E66-E80C30600204}"/>
              </a:ext>
            </a:extLst>
          </p:cNvPr>
          <p:cNvSpPr>
            <a:spLocks noGrp="1"/>
          </p:cNvSpPr>
          <p:nvPr>
            <p:ph type="title" idx="4294967295"/>
          </p:nvPr>
        </p:nvSpPr>
        <p:spPr>
          <a:xfrm>
            <a:off x="0" y="273050"/>
            <a:ext cx="3008313" cy="1162050"/>
          </a:xfrm>
        </p:spPr>
        <p:txBody>
          <a:bodyPr>
            <a:normAutofit/>
          </a:bodyPr>
          <a:lstStyle/>
          <a:p>
            <a:r>
              <a:rPr lang="en-US" sz="2400" dirty="0">
                <a:ea typeface="Calibri"/>
                <a:cs typeface="Calibri"/>
              </a:rPr>
              <a:t>ACTIVITY DIAGRAM</a:t>
            </a:r>
            <a:endParaRPr lang="en-US" sz="2400">
              <a:ea typeface="Calibri"/>
              <a:cs typeface="Calibri"/>
            </a:endParaRPr>
          </a:p>
        </p:txBody>
      </p:sp>
      <p:pic>
        <p:nvPicPr>
          <p:cNvPr id="5" name="Content Placeholder 4">
            <a:extLst>
              <a:ext uri="{FF2B5EF4-FFF2-40B4-BE49-F238E27FC236}">
                <a16:creationId xmlns:a16="http://schemas.microsoft.com/office/drawing/2014/main" id="{5451AAA8-4E7F-7C8E-1774-66F245F3FB7D}"/>
              </a:ext>
            </a:extLst>
          </p:cNvPr>
          <p:cNvPicPr>
            <a:picLocks noGrp="1" noChangeAspect="1"/>
          </p:cNvPicPr>
          <p:nvPr>
            <p:ph idx="4294967295"/>
          </p:nvPr>
        </p:nvPicPr>
        <p:blipFill>
          <a:blip r:embed="rId2"/>
          <a:stretch>
            <a:fillRect/>
          </a:stretch>
        </p:blipFill>
        <p:spPr>
          <a:xfrm>
            <a:off x="855992" y="1290113"/>
            <a:ext cx="7784483" cy="4886457"/>
          </a:xfrm>
        </p:spPr>
      </p:pic>
    </p:spTree>
    <p:extLst>
      <p:ext uri="{BB962C8B-B14F-4D97-AF65-F5344CB8AC3E}">
        <p14:creationId xmlns:p14="http://schemas.microsoft.com/office/powerpoint/2010/main" val="4192929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D615-DF29-D0EB-C57D-F6741103A595}"/>
              </a:ext>
            </a:extLst>
          </p:cNvPr>
          <p:cNvSpPr>
            <a:spLocks noGrp="1"/>
          </p:cNvSpPr>
          <p:nvPr>
            <p:ph type="title" idx="4294967295"/>
          </p:nvPr>
        </p:nvSpPr>
        <p:spPr>
          <a:xfrm>
            <a:off x="0" y="273050"/>
            <a:ext cx="3008313" cy="1162050"/>
          </a:xfrm>
        </p:spPr>
        <p:txBody>
          <a:bodyPr>
            <a:normAutofit/>
          </a:bodyPr>
          <a:lstStyle/>
          <a:p>
            <a:r>
              <a:rPr lang="en-US" sz="2400" dirty="0">
                <a:ea typeface="Calibri"/>
                <a:cs typeface="Calibri"/>
              </a:rPr>
              <a:t>STATE DIAGRAM</a:t>
            </a:r>
            <a:endParaRPr lang="en-US" sz="2400">
              <a:ea typeface="Calibri"/>
              <a:cs typeface="Calibri"/>
            </a:endParaRPr>
          </a:p>
        </p:txBody>
      </p:sp>
      <p:pic>
        <p:nvPicPr>
          <p:cNvPr id="5" name="Content Placeholder 4" descr="A diagram of a speech&#10;&#10;Description automatically generated">
            <a:extLst>
              <a:ext uri="{FF2B5EF4-FFF2-40B4-BE49-F238E27FC236}">
                <a16:creationId xmlns:a16="http://schemas.microsoft.com/office/drawing/2014/main" id="{20789E21-4F39-A46F-20C2-2DF465445693}"/>
              </a:ext>
            </a:extLst>
          </p:cNvPr>
          <p:cNvPicPr>
            <a:picLocks noGrp="1" noChangeAspect="1"/>
          </p:cNvPicPr>
          <p:nvPr>
            <p:ph idx="4294967295"/>
          </p:nvPr>
        </p:nvPicPr>
        <p:blipFill>
          <a:blip r:embed="rId2"/>
          <a:stretch>
            <a:fillRect/>
          </a:stretch>
        </p:blipFill>
        <p:spPr>
          <a:xfrm>
            <a:off x="1329305" y="1444095"/>
            <a:ext cx="6203417" cy="4316662"/>
          </a:xfrm>
        </p:spPr>
      </p:pic>
    </p:spTree>
    <p:extLst>
      <p:ext uri="{BB962C8B-B14F-4D97-AF65-F5344CB8AC3E}">
        <p14:creationId xmlns:p14="http://schemas.microsoft.com/office/powerpoint/2010/main" val="275644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73130-B577-2A39-CD23-1A5E0D44DDF4}"/>
              </a:ext>
            </a:extLst>
          </p:cNvPr>
          <p:cNvSpPr>
            <a:spLocks noGrp="1"/>
          </p:cNvSpPr>
          <p:nvPr>
            <p:ph type="title" idx="4294967295"/>
          </p:nvPr>
        </p:nvSpPr>
        <p:spPr>
          <a:xfrm>
            <a:off x="0" y="273050"/>
            <a:ext cx="3552119" cy="1162050"/>
          </a:xfrm>
        </p:spPr>
        <p:txBody>
          <a:bodyPr>
            <a:normAutofit/>
          </a:bodyPr>
          <a:lstStyle/>
          <a:p>
            <a:r>
              <a:rPr lang="en-US" sz="2400" dirty="0">
                <a:ea typeface="Calibri"/>
                <a:cs typeface="Calibri"/>
              </a:rPr>
              <a:t>COMPONENT DIAGRAM</a:t>
            </a:r>
          </a:p>
        </p:txBody>
      </p:sp>
      <p:pic>
        <p:nvPicPr>
          <p:cNvPr id="5" name="Content Placeholder 4" descr="A diagram of a chatbot&#10;&#10;Description automatically generated">
            <a:extLst>
              <a:ext uri="{FF2B5EF4-FFF2-40B4-BE49-F238E27FC236}">
                <a16:creationId xmlns:a16="http://schemas.microsoft.com/office/drawing/2014/main" id="{E1217419-3A53-2700-440F-E16443953A3F}"/>
              </a:ext>
            </a:extLst>
          </p:cNvPr>
          <p:cNvPicPr>
            <a:picLocks noGrp="1" noChangeAspect="1"/>
          </p:cNvPicPr>
          <p:nvPr>
            <p:ph idx="4294967295"/>
          </p:nvPr>
        </p:nvPicPr>
        <p:blipFill>
          <a:blip r:embed="rId2"/>
          <a:stretch>
            <a:fillRect/>
          </a:stretch>
        </p:blipFill>
        <p:spPr>
          <a:xfrm>
            <a:off x="1017119" y="1610830"/>
            <a:ext cx="7099691" cy="3640794"/>
          </a:xfrm>
        </p:spPr>
      </p:pic>
    </p:spTree>
    <p:extLst>
      <p:ext uri="{BB962C8B-B14F-4D97-AF65-F5344CB8AC3E}">
        <p14:creationId xmlns:p14="http://schemas.microsoft.com/office/powerpoint/2010/main" val="2207884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30CC-A1C6-217D-C0AE-35AA163DB1C4}"/>
              </a:ext>
            </a:extLst>
          </p:cNvPr>
          <p:cNvSpPr>
            <a:spLocks noGrp="1"/>
          </p:cNvSpPr>
          <p:nvPr>
            <p:ph type="title" idx="4294967295"/>
          </p:nvPr>
        </p:nvSpPr>
        <p:spPr>
          <a:xfrm>
            <a:off x="0" y="273050"/>
            <a:ext cx="3390991" cy="1162050"/>
          </a:xfrm>
        </p:spPr>
        <p:txBody>
          <a:bodyPr>
            <a:normAutofit/>
          </a:bodyPr>
          <a:lstStyle/>
          <a:p>
            <a:r>
              <a:rPr lang="en-US" sz="2400" dirty="0">
                <a:ea typeface="Calibri"/>
                <a:cs typeface="Calibri"/>
              </a:rPr>
              <a:t>DEPLOYMENT DIAGRAM</a:t>
            </a:r>
            <a:endParaRPr lang="en-US" sz="2400">
              <a:ea typeface="Calibri"/>
              <a:cs typeface="Calibri"/>
            </a:endParaRPr>
          </a:p>
        </p:txBody>
      </p:sp>
      <p:pic>
        <p:nvPicPr>
          <p:cNvPr id="5" name="Content Placeholder 4" descr="A diagram of a software application&#10;&#10;Description automatically generated">
            <a:extLst>
              <a:ext uri="{FF2B5EF4-FFF2-40B4-BE49-F238E27FC236}">
                <a16:creationId xmlns:a16="http://schemas.microsoft.com/office/drawing/2014/main" id="{FC01FAFE-25EE-3A19-01C3-7C63EC0F9CA8}"/>
              </a:ext>
            </a:extLst>
          </p:cNvPr>
          <p:cNvPicPr>
            <a:picLocks noGrp="1" noChangeAspect="1"/>
          </p:cNvPicPr>
          <p:nvPr>
            <p:ph idx="4294967295"/>
          </p:nvPr>
        </p:nvPicPr>
        <p:blipFill>
          <a:blip r:embed="rId2"/>
          <a:stretch>
            <a:fillRect/>
          </a:stretch>
        </p:blipFill>
        <p:spPr>
          <a:xfrm>
            <a:off x="1409868" y="1905651"/>
            <a:ext cx="5991937" cy="3534536"/>
          </a:xfrm>
        </p:spPr>
      </p:pic>
    </p:spTree>
    <p:extLst>
      <p:ext uri="{BB962C8B-B14F-4D97-AF65-F5344CB8AC3E}">
        <p14:creationId xmlns:p14="http://schemas.microsoft.com/office/powerpoint/2010/main" val="2999385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2EC9-EF43-6C5F-3834-4ABD5276AF93}"/>
              </a:ext>
            </a:extLst>
          </p:cNvPr>
          <p:cNvSpPr>
            <a:spLocks noGrp="1"/>
          </p:cNvSpPr>
          <p:nvPr>
            <p:ph type="title" idx="4294967295"/>
          </p:nvPr>
        </p:nvSpPr>
        <p:spPr>
          <a:xfrm>
            <a:off x="0" y="273050"/>
            <a:ext cx="3008313" cy="1162050"/>
          </a:xfrm>
        </p:spPr>
        <p:txBody>
          <a:bodyPr>
            <a:normAutofit/>
          </a:bodyPr>
          <a:lstStyle/>
          <a:p>
            <a:r>
              <a:rPr lang="en-US" sz="2400" dirty="0">
                <a:ea typeface="Calibri"/>
                <a:cs typeface="Calibri"/>
              </a:rPr>
              <a:t>SCREEN SHOTS</a:t>
            </a:r>
            <a:endParaRPr lang="en-US" sz="2400" dirty="0"/>
          </a:p>
        </p:txBody>
      </p:sp>
      <p:pic>
        <p:nvPicPr>
          <p:cNvPr id="5" name="Content Placeholder 4" descr="A screenshot of a chatbot&#10;&#10;Description automatically generated">
            <a:extLst>
              <a:ext uri="{FF2B5EF4-FFF2-40B4-BE49-F238E27FC236}">
                <a16:creationId xmlns:a16="http://schemas.microsoft.com/office/drawing/2014/main" id="{CB42565F-25FF-A0EB-DC1D-9CB74D4ADD98}"/>
              </a:ext>
            </a:extLst>
          </p:cNvPr>
          <p:cNvPicPr>
            <a:picLocks noGrp="1" noChangeAspect="1"/>
          </p:cNvPicPr>
          <p:nvPr>
            <p:ph idx="4294967295"/>
          </p:nvPr>
        </p:nvPicPr>
        <p:blipFill>
          <a:blip r:embed="rId2"/>
          <a:stretch>
            <a:fillRect/>
          </a:stretch>
        </p:blipFill>
        <p:spPr>
          <a:xfrm>
            <a:off x="1011105" y="1448507"/>
            <a:ext cx="7115775" cy="4720727"/>
          </a:xfrm>
        </p:spPr>
      </p:pic>
    </p:spTree>
    <p:extLst>
      <p:ext uri="{BB962C8B-B14F-4D97-AF65-F5344CB8AC3E}">
        <p14:creationId xmlns:p14="http://schemas.microsoft.com/office/powerpoint/2010/main" val="306862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CB52-844D-1210-27CC-E8AB3B914E98}"/>
              </a:ext>
            </a:extLst>
          </p:cNvPr>
          <p:cNvSpPr>
            <a:spLocks noGrp="1"/>
          </p:cNvSpPr>
          <p:nvPr>
            <p:ph type="title" idx="4294967295"/>
          </p:nvPr>
        </p:nvSpPr>
        <p:spPr>
          <a:xfrm>
            <a:off x="896273" y="1050065"/>
            <a:ext cx="2237663" cy="679758"/>
          </a:xfrm>
        </p:spPr>
        <p:txBody>
          <a:bodyPr>
            <a:normAutofit/>
          </a:bodyPr>
          <a:lstStyle/>
          <a:p>
            <a:r>
              <a:rPr lang="en-US" sz="2400" dirty="0">
                <a:ea typeface="Calibri"/>
                <a:cs typeface="Calibri"/>
              </a:rPr>
              <a:t>USER INPUT</a:t>
            </a:r>
          </a:p>
        </p:txBody>
      </p:sp>
      <p:sp>
        <p:nvSpPr>
          <p:cNvPr id="3" name="Content Placeholder 2">
            <a:extLst>
              <a:ext uri="{FF2B5EF4-FFF2-40B4-BE49-F238E27FC236}">
                <a16:creationId xmlns:a16="http://schemas.microsoft.com/office/drawing/2014/main" id="{F0637290-29E3-5EA6-B28E-67F2C1515F3B}"/>
              </a:ext>
            </a:extLst>
          </p:cNvPr>
          <p:cNvSpPr>
            <a:spLocks noGrp="1"/>
          </p:cNvSpPr>
          <p:nvPr>
            <p:ph sz="half" idx="4294967295"/>
          </p:nvPr>
        </p:nvSpPr>
        <p:spPr>
          <a:xfrm>
            <a:off x="5075524" y="1076535"/>
            <a:ext cx="3032125" cy="658813"/>
          </a:xfrm>
        </p:spPr>
        <p:txBody>
          <a:bodyPr vert="horz" lIns="91440" tIns="45720" rIns="91440" bIns="45720" rtlCol="0" anchor="t">
            <a:normAutofit/>
          </a:bodyPr>
          <a:lstStyle/>
          <a:p>
            <a:pPr marL="0" indent="0">
              <a:buNone/>
            </a:pPr>
            <a:r>
              <a:rPr lang="en-US" dirty="0">
                <a:ea typeface="Calibri"/>
                <a:cs typeface="Calibri"/>
              </a:rPr>
              <a:t> </a:t>
            </a:r>
            <a:r>
              <a:rPr lang="en-US" sz="2400" dirty="0">
                <a:ea typeface="Calibri"/>
                <a:cs typeface="Calibri"/>
              </a:rPr>
              <a:t>OUTPUT</a:t>
            </a:r>
          </a:p>
        </p:txBody>
      </p:sp>
      <p:pic>
        <p:nvPicPr>
          <p:cNvPr id="5" name="Picture 4" descr="A screenshot of a chatbot&#10;&#10;Description automatically generated">
            <a:extLst>
              <a:ext uri="{FF2B5EF4-FFF2-40B4-BE49-F238E27FC236}">
                <a16:creationId xmlns:a16="http://schemas.microsoft.com/office/drawing/2014/main" id="{4CB9924F-0778-6A36-67A8-594255755CD5}"/>
              </a:ext>
            </a:extLst>
          </p:cNvPr>
          <p:cNvPicPr>
            <a:picLocks noChangeAspect="1"/>
          </p:cNvPicPr>
          <p:nvPr/>
        </p:nvPicPr>
        <p:blipFill>
          <a:blip r:embed="rId2"/>
          <a:stretch>
            <a:fillRect/>
          </a:stretch>
        </p:blipFill>
        <p:spPr>
          <a:xfrm>
            <a:off x="483384" y="2239521"/>
            <a:ext cx="3826783" cy="3245024"/>
          </a:xfrm>
          <a:prstGeom prst="rect">
            <a:avLst/>
          </a:prstGeom>
        </p:spPr>
      </p:pic>
      <p:pic>
        <p:nvPicPr>
          <p:cNvPr id="6" name="Picture 5" descr="A screenshot of a chatbot&#10;&#10;Description automatically generated">
            <a:extLst>
              <a:ext uri="{FF2B5EF4-FFF2-40B4-BE49-F238E27FC236}">
                <a16:creationId xmlns:a16="http://schemas.microsoft.com/office/drawing/2014/main" id="{FACBB8F5-7C69-1752-7F72-938CA6FCEE17}"/>
              </a:ext>
            </a:extLst>
          </p:cNvPr>
          <p:cNvPicPr>
            <a:picLocks noChangeAspect="1"/>
          </p:cNvPicPr>
          <p:nvPr/>
        </p:nvPicPr>
        <p:blipFill>
          <a:blip r:embed="rId3"/>
          <a:stretch>
            <a:fillRect/>
          </a:stretch>
        </p:blipFill>
        <p:spPr>
          <a:xfrm>
            <a:off x="4551857" y="2243037"/>
            <a:ext cx="4118830" cy="3258129"/>
          </a:xfrm>
          <a:prstGeom prst="rect">
            <a:avLst/>
          </a:prstGeom>
        </p:spPr>
      </p:pic>
    </p:spTree>
    <p:extLst>
      <p:ext uri="{BB962C8B-B14F-4D97-AF65-F5344CB8AC3E}">
        <p14:creationId xmlns:p14="http://schemas.microsoft.com/office/powerpoint/2010/main" val="3984454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EC31-F4BF-998B-3541-3F863D9EDC36}"/>
              </a:ext>
            </a:extLst>
          </p:cNvPr>
          <p:cNvSpPr>
            <a:spLocks noGrp="1"/>
          </p:cNvSpPr>
          <p:nvPr>
            <p:ph type="title"/>
          </p:nvPr>
        </p:nvSpPr>
        <p:spPr/>
        <p:txBody>
          <a:bodyPr/>
          <a:lstStyle/>
          <a:p>
            <a:r>
              <a:rPr lang="en-US" u="sng" dirty="0">
                <a:ea typeface="Calibri"/>
                <a:cs typeface="Calibri"/>
              </a:rPr>
              <a:t>CONCLUSION</a:t>
            </a:r>
            <a:endParaRPr lang="en-US" dirty="0"/>
          </a:p>
        </p:txBody>
      </p:sp>
      <p:sp>
        <p:nvSpPr>
          <p:cNvPr id="3" name="Content Placeholder 2">
            <a:extLst>
              <a:ext uri="{FF2B5EF4-FFF2-40B4-BE49-F238E27FC236}">
                <a16:creationId xmlns:a16="http://schemas.microsoft.com/office/drawing/2014/main" id="{F54DC43E-0479-54FE-AF82-2E5BF1D42AE5}"/>
              </a:ext>
            </a:extLst>
          </p:cNvPr>
          <p:cNvSpPr>
            <a:spLocks noGrp="1"/>
          </p:cNvSpPr>
          <p:nvPr>
            <p:ph idx="1"/>
          </p:nvPr>
        </p:nvSpPr>
        <p:spPr>
          <a:xfrm>
            <a:off x="215509" y="1076535"/>
            <a:ext cx="8723053" cy="5774702"/>
          </a:xfrm>
        </p:spPr>
        <p:txBody>
          <a:bodyPr vert="horz" lIns="91440" tIns="45720" rIns="91440" bIns="45720" rtlCol="0" anchor="t">
            <a:normAutofit fontScale="92500" lnSpcReduction="10000"/>
          </a:bodyPr>
          <a:lstStyle/>
          <a:p>
            <a:pPr marL="0" indent="0">
              <a:buNone/>
            </a:pPr>
            <a:r>
              <a:rPr lang="en-US" sz="2400" dirty="0">
                <a:ea typeface="Calibri"/>
                <a:cs typeface="Calibri"/>
              </a:rPr>
              <a:t>In conclusion, this project successfully addresses the </a:t>
            </a:r>
            <a:r>
              <a:rPr lang="en-US" sz="2400" dirty="0">
                <a:ea typeface="+mn-lt"/>
                <a:cs typeface="+mn-lt"/>
              </a:rPr>
              <a:t>development of an English communication chatbot for primary school students represents a significant step toward integrating technology into language education. By leveraging Natural Language Processing(NLP) and AI, the chatbot can deliver personalized, interactive, and learning experiences that are essential for young learners. This project provides a platform where students can practice vocabulary, grammar, and conversational skills in an engaging and supportive environment. Through carefully designed modules like basic conversation practice, vocabulary building, the chatbot caters to the unique educational needs of primary school students. The use of real-time feedback and AI-driven personalization ensures that each student receives a tailored learning experience that adapts to their pace and skill level. By integrating this chatbot into the educational system, schools can enhance students foundational communication skills, fostering greater confidence in using English in everyday scenarios. This project demonstrates the potential of AI-powered educational tools to revolutionize learning, making it more accessible, fun, and effective for young students. </a:t>
            </a:r>
            <a:endParaRPr lang="en-US" sz="2400" dirty="0">
              <a:ea typeface="Calibri"/>
              <a:cs typeface="Calibri"/>
            </a:endParaRPr>
          </a:p>
        </p:txBody>
      </p:sp>
    </p:spTree>
    <p:extLst>
      <p:ext uri="{BB962C8B-B14F-4D97-AF65-F5344CB8AC3E}">
        <p14:creationId xmlns:p14="http://schemas.microsoft.com/office/powerpoint/2010/main" val="91156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a:t>ABSTRACT</a:t>
            </a:r>
          </a:p>
        </p:txBody>
      </p:sp>
      <p:sp>
        <p:nvSpPr>
          <p:cNvPr id="5" name="Rectangle 4"/>
          <p:cNvSpPr/>
          <p:nvPr/>
        </p:nvSpPr>
        <p:spPr>
          <a:xfrm>
            <a:off x="461566" y="1065069"/>
            <a:ext cx="8223730" cy="5970865"/>
          </a:xfrm>
          <a:prstGeom prst="rect">
            <a:avLst/>
          </a:prstGeom>
        </p:spPr>
        <p:txBody>
          <a:bodyPr wrap="square" lIns="91440" tIns="45720" rIns="91440" bIns="45720" anchor="t">
            <a:spAutoFit/>
          </a:bodyPr>
          <a:lstStyle/>
          <a:p>
            <a:r>
              <a:rPr lang="en-US" sz="2400" dirty="0"/>
              <a:t>This project focuses on the development of a specialized chatbot aimed at enhancing English communication skills among primary school students. The chatbot is designed with the unique needs of primary school students in mind, incorporating age-appropriate language and content. It leverages natural language processing (NLP) and artificial intelligence (AI) to facilitate dynamic interactions, offering real-time feedback and personalized learning experiences. To ensure the effectiveness of the chatbot, several pedagogical principles are applied. The design emphasizes simplicity and clarity in communication . The integration of technology in education has revolutionized the learning experience, particularly for young learners. By providing a personalized and engaging platform for language practice, the chatbot has the potential to support the development of foundational English communication skills in young learners.</a:t>
            </a:r>
            <a:endParaRPr lang="en-US" sz="2400">
              <a:ea typeface="Calibri"/>
              <a:cs typeface="Calibri"/>
            </a:endParaRPr>
          </a:p>
          <a:p>
            <a:endParaRPr lang="en-US" sz="2200" dirty="0">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EXISTING</a:t>
            </a:r>
            <a:r>
              <a:rPr lang="en-US" dirty="0"/>
              <a:t> </a:t>
            </a:r>
            <a:r>
              <a:rPr lang="en-US" u="sng" dirty="0"/>
              <a:t>SYSTEM</a:t>
            </a:r>
          </a:p>
        </p:txBody>
      </p:sp>
      <p:sp>
        <p:nvSpPr>
          <p:cNvPr id="4" name="TextBox 3">
            <a:extLst>
              <a:ext uri="{FF2B5EF4-FFF2-40B4-BE49-F238E27FC236}">
                <a16:creationId xmlns:a16="http://schemas.microsoft.com/office/drawing/2014/main" id="{47CB51DB-2150-F013-B0F2-E533538768A3}"/>
              </a:ext>
            </a:extLst>
          </p:cNvPr>
          <p:cNvSpPr txBox="1"/>
          <p:nvPr/>
        </p:nvSpPr>
        <p:spPr>
          <a:xfrm>
            <a:off x="611560" y="1196752"/>
            <a:ext cx="8075240" cy="5262979"/>
          </a:xfrm>
          <a:prstGeom prst="rect">
            <a:avLst/>
          </a:prstGeom>
          <a:noFill/>
        </p:spPr>
        <p:txBody>
          <a:bodyPr wrap="square">
            <a:spAutoFit/>
          </a:bodyPr>
          <a:lstStyle/>
          <a:p>
            <a:r>
              <a:rPr lang="en-US" sz="2400" dirty="0"/>
              <a:t>Existing chatbots for primary student’s English communication focus on interactive learning, adaptive feedback, and engaging content. They offer features like conversational practice, vocabulary building, and grammar exercises through gamified elements and storytelling. Various platforms use AI to tailor lessons and provide real-time feedback, while some other tools like offer instant explanations and practice. These systems are designed to align with educational standards and cater to diverse learning styles, though challenges include ensuring content accuracy and maintaining student interactive and engagement. Overall, these chatbots enhance language learning by making and personalized . But these tools are online tools and most often user needs to pay money to access them.</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PROPOSED</a:t>
            </a:r>
            <a:r>
              <a:rPr lang="en-US" dirty="0"/>
              <a:t> </a:t>
            </a:r>
            <a:r>
              <a:rPr lang="en-US" u="sng" dirty="0"/>
              <a:t>SYSTEM</a:t>
            </a:r>
          </a:p>
        </p:txBody>
      </p:sp>
      <p:sp>
        <p:nvSpPr>
          <p:cNvPr id="4" name="TextBox 3">
            <a:extLst>
              <a:ext uri="{FF2B5EF4-FFF2-40B4-BE49-F238E27FC236}">
                <a16:creationId xmlns:a16="http://schemas.microsoft.com/office/drawing/2014/main" id="{34D6D343-5830-C7DB-14F8-EB626A934F3B}"/>
              </a:ext>
            </a:extLst>
          </p:cNvPr>
          <p:cNvSpPr txBox="1"/>
          <p:nvPr/>
        </p:nvSpPr>
        <p:spPr>
          <a:xfrm>
            <a:off x="735971" y="1268760"/>
            <a:ext cx="7920880" cy="4893647"/>
          </a:xfrm>
          <a:prstGeom prst="rect">
            <a:avLst/>
          </a:prstGeom>
          <a:noFill/>
        </p:spPr>
        <p:txBody>
          <a:bodyPr wrap="square">
            <a:spAutoFit/>
          </a:bodyPr>
          <a:lstStyle/>
          <a:p>
            <a:r>
              <a:rPr lang="en-US" sz="2400" dirty="0"/>
              <a:t>The proposed system introduces an innovative offline chatbot designed to enhance English communication skills for primary school students . The chatbot utilizes pre-trained language models tailored to educational content, allowing students to practice vocabulary, grammar, a through engaging dialogues and interactive exercises. One unique aspect of this offline chatbot is its integration with localized content . By incorporating culturally relevant scenarios and examples, the chatbot ensures that students are not only improving their English but also connecting with real-life situations. This approach combines cutting-edge technology with practical accessibility, making effective English language learning achievable for students in resource-limited environments.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a:t>ARCHITECTURE</a:t>
            </a:r>
            <a:r>
              <a:rPr lang="en-US" dirty="0"/>
              <a:t> </a:t>
            </a:r>
            <a:r>
              <a:rPr lang="en-US" u="sng" dirty="0"/>
              <a:t>DIAGRAM</a:t>
            </a:r>
          </a:p>
        </p:txBody>
      </p:sp>
      <p:sp>
        <p:nvSpPr>
          <p:cNvPr id="5" name="Flowchart: Magnetic Disk 4"/>
          <p:cNvSpPr/>
          <p:nvPr/>
        </p:nvSpPr>
        <p:spPr>
          <a:xfrm>
            <a:off x="7572396" y="1975624"/>
            <a:ext cx="928694" cy="1214446"/>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741606" y="2209393"/>
            <a:ext cx="1357322"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1883004" y="2469766"/>
            <a:ext cx="857256" cy="4846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016892" y="2166527"/>
            <a:ext cx="1571636" cy="10001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ight Arrow 24"/>
          <p:cNvSpPr/>
          <p:nvPr/>
        </p:nvSpPr>
        <p:spPr>
          <a:xfrm>
            <a:off x="4126480" y="2438753"/>
            <a:ext cx="913271" cy="4846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5131856" y="2405106"/>
            <a:ext cx="1329210" cy="369332"/>
          </a:xfrm>
          <a:prstGeom prst="rect">
            <a:avLst/>
          </a:prstGeom>
        </p:spPr>
        <p:txBody>
          <a:bodyPr wrap="none">
            <a:spAutoFit/>
          </a:bodyPr>
          <a:lstStyle/>
          <a:p>
            <a:r>
              <a:rPr lang="en-US" dirty="0"/>
              <a:t>NLP ENGINE</a:t>
            </a:r>
          </a:p>
        </p:txBody>
      </p:sp>
      <p:sp>
        <p:nvSpPr>
          <p:cNvPr id="29" name="Rectangle 28"/>
          <p:cNvSpPr/>
          <p:nvPr/>
        </p:nvSpPr>
        <p:spPr>
          <a:xfrm>
            <a:off x="576599" y="2158293"/>
            <a:ext cx="1326945" cy="985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506085" y="2343428"/>
            <a:ext cx="1061316" cy="646331"/>
          </a:xfrm>
          <a:prstGeom prst="rect">
            <a:avLst/>
          </a:prstGeom>
        </p:spPr>
        <p:txBody>
          <a:bodyPr wrap="none">
            <a:spAutoFit/>
          </a:bodyPr>
          <a:lstStyle/>
          <a:p>
            <a:r>
              <a:rPr lang="en-US" dirty="0"/>
              <a:t>LOCAL </a:t>
            </a:r>
          </a:p>
          <a:p>
            <a:r>
              <a:rPr lang="en-US" dirty="0"/>
              <a:t>STORAGE</a:t>
            </a:r>
          </a:p>
        </p:txBody>
      </p:sp>
      <p:sp>
        <p:nvSpPr>
          <p:cNvPr id="31" name="Right Arrow 30"/>
          <p:cNvSpPr/>
          <p:nvPr/>
        </p:nvSpPr>
        <p:spPr>
          <a:xfrm>
            <a:off x="6593988" y="2458183"/>
            <a:ext cx="978408" cy="4846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7286644" y="4286256"/>
            <a:ext cx="1428760" cy="10572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215206" y="4500570"/>
            <a:ext cx="1583712" cy="646331"/>
          </a:xfrm>
          <a:prstGeom prst="rect">
            <a:avLst/>
          </a:prstGeom>
        </p:spPr>
        <p:txBody>
          <a:bodyPr wrap="square">
            <a:spAutoFit/>
          </a:bodyPr>
          <a:lstStyle/>
          <a:p>
            <a:r>
              <a:rPr lang="en-US" dirty="0"/>
              <a:t>     INTENT</a:t>
            </a:r>
          </a:p>
          <a:p>
            <a:pPr algn="ctr"/>
            <a:r>
              <a:rPr lang="en-US" dirty="0"/>
              <a:t>CLASSIFIER</a:t>
            </a:r>
          </a:p>
        </p:txBody>
      </p:sp>
      <p:sp>
        <p:nvSpPr>
          <p:cNvPr id="36" name="Down Arrow 35"/>
          <p:cNvSpPr/>
          <p:nvPr/>
        </p:nvSpPr>
        <p:spPr>
          <a:xfrm>
            <a:off x="7715272" y="3214686"/>
            <a:ext cx="571504" cy="107157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929190" y="4357694"/>
            <a:ext cx="1428760" cy="10001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4929190" y="4500570"/>
            <a:ext cx="1500198" cy="646331"/>
          </a:xfrm>
          <a:prstGeom prst="rect">
            <a:avLst/>
          </a:prstGeom>
        </p:spPr>
        <p:txBody>
          <a:bodyPr wrap="square">
            <a:spAutoFit/>
          </a:bodyPr>
          <a:lstStyle/>
          <a:p>
            <a:pPr algn="ctr"/>
            <a:r>
              <a:rPr lang="en-US" dirty="0"/>
              <a:t>   ENTITY EXTRACTOR</a:t>
            </a:r>
          </a:p>
        </p:txBody>
      </p:sp>
      <p:sp>
        <p:nvSpPr>
          <p:cNvPr id="40" name="Rectangle 39"/>
          <p:cNvSpPr/>
          <p:nvPr/>
        </p:nvSpPr>
        <p:spPr>
          <a:xfrm>
            <a:off x="2714612" y="4357694"/>
            <a:ext cx="1357322" cy="10001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eft Arrow 40"/>
          <p:cNvSpPr/>
          <p:nvPr/>
        </p:nvSpPr>
        <p:spPr>
          <a:xfrm>
            <a:off x="4071934" y="4572008"/>
            <a:ext cx="835532" cy="4846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714612" y="4491158"/>
            <a:ext cx="1335598" cy="646331"/>
          </a:xfrm>
          <a:prstGeom prst="rect">
            <a:avLst/>
          </a:prstGeom>
        </p:spPr>
        <p:txBody>
          <a:bodyPr wrap="square">
            <a:spAutoFit/>
          </a:bodyPr>
          <a:lstStyle/>
          <a:p>
            <a:r>
              <a:rPr lang="en-US" dirty="0"/>
              <a:t>RESPONSE GENERATOR</a:t>
            </a:r>
          </a:p>
        </p:txBody>
      </p:sp>
      <p:sp>
        <p:nvSpPr>
          <p:cNvPr id="43" name="Rectangle 42"/>
          <p:cNvSpPr/>
          <p:nvPr/>
        </p:nvSpPr>
        <p:spPr>
          <a:xfrm>
            <a:off x="478309" y="4321404"/>
            <a:ext cx="1357322" cy="985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Left Arrow 43"/>
          <p:cNvSpPr/>
          <p:nvPr/>
        </p:nvSpPr>
        <p:spPr>
          <a:xfrm>
            <a:off x="6357950" y="4572008"/>
            <a:ext cx="906970" cy="4846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92798" y="4625321"/>
            <a:ext cx="1428761" cy="369332"/>
          </a:xfrm>
          <a:prstGeom prst="rect">
            <a:avLst/>
          </a:prstGeom>
        </p:spPr>
        <p:txBody>
          <a:bodyPr wrap="square">
            <a:spAutoFit/>
          </a:bodyPr>
          <a:lstStyle/>
          <a:p>
            <a:pPr>
              <a:buNone/>
            </a:pPr>
            <a:r>
              <a:rPr lang="en-US" dirty="0"/>
              <a:t>RESPONSE</a:t>
            </a:r>
          </a:p>
        </p:txBody>
      </p:sp>
      <p:sp>
        <p:nvSpPr>
          <p:cNvPr id="46" name="Left Arrow 45"/>
          <p:cNvSpPr/>
          <p:nvPr/>
        </p:nvSpPr>
        <p:spPr>
          <a:xfrm>
            <a:off x="1857356" y="4572008"/>
            <a:ext cx="835532" cy="484632"/>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D8E2FCC-2A8C-F5F2-DD41-B7B0F4BEAF88}"/>
              </a:ext>
            </a:extLst>
          </p:cNvPr>
          <p:cNvSpPr txBox="1"/>
          <p:nvPr/>
        </p:nvSpPr>
        <p:spPr>
          <a:xfrm>
            <a:off x="645894" y="2285992"/>
            <a:ext cx="1280510" cy="646331"/>
          </a:xfrm>
          <a:prstGeom prst="rect">
            <a:avLst/>
          </a:prstGeom>
          <a:noFill/>
        </p:spPr>
        <p:txBody>
          <a:bodyPr wrap="square">
            <a:spAutoFit/>
          </a:bodyPr>
          <a:lstStyle/>
          <a:p>
            <a:r>
              <a:rPr lang="en-US" dirty="0"/>
              <a:t>USER </a:t>
            </a:r>
          </a:p>
          <a:p>
            <a:r>
              <a:rPr lang="en-US" dirty="0"/>
              <a:t>INTERFACE</a:t>
            </a:r>
          </a:p>
        </p:txBody>
      </p:sp>
      <p:sp>
        <p:nvSpPr>
          <p:cNvPr id="10" name="TextBox 9">
            <a:extLst>
              <a:ext uri="{FF2B5EF4-FFF2-40B4-BE49-F238E27FC236}">
                <a16:creationId xmlns:a16="http://schemas.microsoft.com/office/drawing/2014/main" id="{869CC4CF-DB4A-20FB-6C07-CA24980F2BB5}"/>
              </a:ext>
            </a:extLst>
          </p:cNvPr>
          <p:cNvSpPr txBox="1"/>
          <p:nvPr/>
        </p:nvSpPr>
        <p:spPr>
          <a:xfrm>
            <a:off x="2774762" y="2377333"/>
            <a:ext cx="1357322" cy="646331"/>
          </a:xfrm>
          <a:prstGeom prst="rect">
            <a:avLst/>
          </a:prstGeom>
          <a:noFill/>
        </p:spPr>
        <p:txBody>
          <a:bodyPr wrap="square">
            <a:spAutoFit/>
          </a:bodyPr>
          <a:lstStyle/>
          <a:p>
            <a:r>
              <a:rPr lang="en-US" dirty="0"/>
              <a:t>USER INPUT MESSAGE</a:t>
            </a:r>
            <a:endParaRPr lang="en-IN" dirty="0"/>
          </a:p>
        </p:txBody>
      </p:sp>
      <p:sp>
        <p:nvSpPr>
          <p:cNvPr id="12" name="Arrow: Down 11">
            <a:extLst>
              <a:ext uri="{FF2B5EF4-FFF2-40B4-BE49-F238E27FC236}">
                <a16:creationId xmlns:a16="http://schemas.microsoft.com/office/drawing/2014/main" id="{14C0B045-FE02-6397-41B7-5F9CBA24D542}"/>
              </a:ext>
            </a:extLst>
          </p:cNvPr>
          <p:cNvSpPr/>
          <p:nvPr/>
        </p:nvSpPr>
        <p:spPr>
          <a:xfrm rot="10800000">
            <a:off x="1043608" y="3179278"/>
            <a:ext cx="571504" cy="1142126"/>
          </a:xfrm>
          <a:prstGeom prst="downArrow">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ysClr val="windowText" lastClr="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6FD8-CB2C-EB90-D761-C07F8838017D}"/>
              </a:ext>
            </a:extLst>
          </p:cNvPr>
          <p:cNvSpPr>
            <a:spLocks noGrp="1"/>
          </p:cNvSpPr>
          <p:nvPr>
            <p:ph type="title"/>
          </p:nvPr>
        </p:nvSpPr>
        <p:spPr/>
        <p:txBody>
          <a:bodyPr/>
          <a:lstStyle/>
          <a:p>
            <a:r>
              <a:rPr lang="en-US" u="sng" dirty="0">
                <a:ea typeface="Calibri"/>
                <a:cs typeface="Calibri"/>
              </a:rPr>
              <a:t>MODULES</a:t>
            </a:r>
            <a:endParaRPr lang="en-US" dirty="0"/>
          </a:p>
        </p:txBody>
      </p:sp>
      <p:sp>
        <p:nvSpPr>
          <p:cNvPr id="3" name="Content Placeholder 2">
            <a:extLst>
              <a:ext uri="{FF2B5EF4-FFF2-40B4-BE49-F238E27FC236}">
                <a16:creationId xmlns:a16="http://schemas.microsoft.com/office/drawing/2014/main" id="{8FB33119-0389-9507-3D2E-1B8E1C3C82E4}"/>
              </a:ext>
            </a:extLst>
          </p:cNvPr>
          <p:cNvSpPr>
            <a:spLocks noGrp="1"/>
          </p:cNvSpPr>
          <p:nvPr>
            <p:ph idx="1"/>
          </p:nvPr>
        </p:nvSpPr>
        <p:spPr/>
        <p:txBody>
          <a:bodyPr vert="horz" lIns="91440" tIns="45720" rIns="91440" bIns="45720" rtlCol="0" anchor="t">
            <a:normAutofit/>
          </a:bodyPr>
          <a:lstStyle/>
          <a:p>
            <a:pPr marL="0" indent="0">
              <a:buNone/>
            </a:pPr>
            <a:r>
              <a:rPr lang="en-US" sz="2400" b="1" dirty="0">
                <a:ea typeface="Calibri"/>
                <a:cs typeface="Calibri"/>
              </a:rPr>
              <a:t>1.Greeting and Introduction Module</a:t>
            </a:r>
          </a:p>
          <a:p>
            <a:pPr marL="0" indent="0">
              <a:buNone/>
            </a:pPr>
            <a:r>
              <a:rPr lang="en-US" sz="2400" dirty="0">
                <a:ea typeface="+mn-lt"/>
                <a:cs typeface="+mn-lt"/>
              </a:rPr>
              <a:t>                    This module starts simple conversations to help students practice greetings and introductions. Chatbot greets the student with phrases like "Hello! How are you?" and asks for their name.</a:t>
            </a:r>
          </a:p>
          <a:p>
            <a:pPr marL="0" indent="0">
              <a:buNone/>
            </a:pPr>
            <a:r>
              <a:rPr lang="en-US" sz="2400" b="1" dirty="0">
                <a:ea typeface="Calibri"/>
                <a:cs typeface="Calibri"/>
              </a:rPr>
              <a:t>2.</a:t>
            </a:r>
            <a:r>
              <a:rPr lang="en-US" sz="2400" b="1" dirty="0">
                <a:ea typeface="+mn-lt"/>
                <a:cs typeface="+mn-lt"/>
              </a:rPr>
              <a:t>User Profile &amp; Personalization Module</a:t>
            </a:r>
          </a:p>
          <a:p>
            <a:pPr marL="0" indent="0">
              <a:buNone/>
            </a:pPr>
            <a:r>
              <a:rPr lang="en-US" sz="2400" b="1" dirty="0">
                <a:ea typeface="+mn-lt"/>
                <a:cs typeface="+mn-lt"/>
              </a:rPr>
              <a:t>                   </a:t>
            </a:r>
            <a:r>
              <a:rPr lang="en-US" sz="2400" dirty="0">
                <a:ea typeface="+mn-lt"/>
                <a:cs typeface="+mn-lt"/>
              </a:rPr>
              <a:t>This module creates a customized learning experience for each student. It Create user profiles with names, age, and grade level. Track progress over time (words learned, conversation skills). Adapt conversation difficulty based on student's performance. </a:t>
            </a:r>
            <a:endParaRPr lang="en-US" sz="2400" b="1" dirty="0">
              <a:ea typeface="+mn-lt"/>
              <a:cs typeface="+mn-lt"/>
            </a:endParaRPr>
          </a:p>
        </p:txBody>
      </p:sp>
    </p:spTree>
    <p:extLst>
      <p:ext uri="{BB962C8B-B14F-4D97-AF65-F5344CB8AC3E}">
        <p14:creationId xmlns:p14="http://schemas.microsoft.com/office/powerpoint/2010/main" val="4249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18692-5634-F807-13A3-04019B69E0D1}"/>
              </a:ext>
            </a:extLst>
          </p:cNvPr>
          <p:cNvSpPr>
            <a:spLocks noGrp="1"/>
          </p:cNvSpPr>
          <p:nvPr>
            <p:ph type="title"/>
          </p:nvPr>
        </p:nvSpPr>
        <p:spPr/>
        <p:txBody>
          <a:bodyPr>
            <a:normAutofit fontScale="90000"/>
          </a:bodyPr>
          <a:lstStyle/>
          <a:p>
            <a:r>
              <a:rPr lang="en-US" dirty="0">
                <a:ea typeface="Calibri"/>
                <a:cs typeface="Calibri"/>
              </a:rPr>
              <a:t> </a:t>
            </a:r>
            <a:br>
              <a:rPr lang="en-US" dirty="0">
                <a:ea typeface="Calibri"/>
                <a:cs typeface="Calibri"/>
              </a:rPr>
            </a:br>
            <a:br>
              <a:rPr lang="en-US" dirty="0">
                <a:ea typeface="Calibri"/>
                <a:cs typeface="Calibri"/>
              </a:rPr>
            </a:br>
            <a:endParaRPr lang="en-US" dirty="0">
              <a:ea typeface="Calibri"/>
              <a:cs typeface="Calibri"/>
            </a:endParaRPr>
          </a:p>
        </p:txBody>
      </p:sp>
      <p:sp>
        <p:nvSpPr>
          <p:cNvPr id="3" name="Content Placeholder 2">
            <a:extLst>
              <a:ext uri="{FF2B5EF4-FFF2-40B4-BE49-F238E27FC236}">
                <a16:creationId xmlns:a16="http://schemas.microsoft.com/office/drawing/2014/main" id="{8B4DBE18-68F9-052F-37FA-3A66B3475034}"/>
              </a:ext>
            </a:extLst>
          </p:cNvPr>
          <p:cNvSpPr>
            <a:spLocks noGrp="1"/>
          </p:cNvSpPr>
          <p:nvPr>
            <p:ph idx="1"/>
          </p:nvPr>
        </p:nvSpPr>
        <p:spPr>
          <a:xfrm>
            <a:off x="457200" y="623768"/>
            <a:ext cx="8229600" cy="5502395"/>
          </a:xfrm>
        </p:spPr>
        <p:txBody>
          <a:bodyPr vert="horz" lIns="91440" tIns="45720" rIns="91440" bIns="45720" rtlCol="0" anchor="t">
            <a:normAutofit/>
          </a:bodyPr>
          <a:lstStyle/>
          <a:p>
            <a:pPr marL="0" indent="0">
              <a:buNone/>
            </a:pPr>
            <a:r>
              <a:rPr lang="en-US" sz="2400" b="1" dirty="0">
                <a:ea typeface="+mn-lt"/>
                <a:cs typeface="+mn-lt"/>
              </a:rPr>
              <a:t>3.Basic Conversation Module </a:t>
            </a:r>
          </a:p>
          <a:p>
            <a:pPr marL="0" indent="0">
              <a:buNone/>
            </a:pPr>
            <a:r>
              <a:rPr lang="en-US" sz="2400" dirty="0">
                <a:ea typeface="+mn-lt"/>
                <a:cs typeface="+mn-lt"/>
              </a:rPr>
              <a:t>                    This module teach fundamental conversational phrases. Simulate everyday scenarios like meeting new people, asking simple questions, or answering questions. Offer choices for the student to respond or input free-text answers.</a:t>
            </a:r>
          </a:p>
          <a:p>
            <a:pPr marL="0" indent="0">
              <a:buNone/>
            </a:pPr>
            <a:r>
              <a:rPr lang="en-US" sz="2400" b="1" dirty="0">
                <a:ea typeface="+mn-lt"/>
                <a:cs typeface="+mn-lt"/>
              </a:rPr>
              <a:t>4.Vocabulary Learning Module</a:t>
            </a:r>
            <a:endParaRPr lang="en-US" sz="2400" dirty="0">
              <a:ea typeface="+mn-lt"/>
              <a:cs typeface="+mn-lt"/>
            </a:endParaRPr>
          </a:p>
          <a:p>
            <a:pPr marL="0" indent="0">
              <a:buNone/>
            </a:pPr>
            <a:r>
              <a:rPr lang="en-US" sz="2400" b="1" dirty="0">
                <a:ea typeface="+mn-lt"/>
                <a:cs typeface="+mn-lt"/>
              </a:rPr>
              <a:t>                    </a:t>
            </a:r>
            <a:r>
              <a:rPr lang="en-US" sz="2400" dirty="0">
                <a:ea typeface="+mn-lt"/>
                <a:cs typeface="+mn-lt"/>
              </a:rPr>
              <a:t>This module Introduces new words to students in an easy and fun way. Expand students vocabulary through interactive learning. Daily words with contextual sentences. Vocabulary categorized by topics (animals, colors, food, school).</a:t>
            </a:r>
          </a:p>
          <a:p>
            <a:pPr marL="0" indent="0">
              <a:buNone/>
            </a:pPr>
            <a:r>
              <a:rPr lang="en-US" sz="2400" b="1" dirty="0">
                <a:ea typeface="+mn-lt"/>
                <a:cs typeface="+mn-lt"/>
              </a:rPr>
              <a:t>5.Grammar &amp; Sentence Construction Module </a:t>
            </a:r>
          </a:p>
          <a:p>
            <a:pPr marL="0" indent="0">
              <a:buNone/>
            </a:pPr>
            <a:r>
              <a:rPr lang="en-US" sz="2400" b="1" dirty="0">
                <a:ea typeface="+mn-lt"/>
                <a:cs typeface="+mn-lt"/>
              </a:rPr>
              <a:t>                 </a:t>
            </a:r>
            <a:r>
              <a:rPr lang="en-US" sz="2400" dirty="0">
                <a:ea typeface="+mn-lt"/>
                <a:cs typeface="+mn-lt"/>
              </a:rPr>
              <a:t>   This module teaches sentence structure and improve grammar. Correct and explain grammar mistakes in real time. </a:t>
            </a:r>
          </a:p>
          <a:p>
            <a:pPr marL="0" indent="0">
              <a:buNone/>
            </a:pPr>
            <a:endParaRPr lang="en-US" sz="2400" dirty="0">
              <a:ea typeface="+mn-lt"/>
              <a:cs typeface="+mn-lt"/>
            </a:endParaRPr>
          </a:p>
        </p:txBody>
      </p:sp>
    </p:spTree>
    <p:extLst>
      <p:ext uri="{BB962C8B-B14F-4D97-AF65-F5344CB8AC3E}">
        <p14:creationId xmlns:p14="http://schemas.microsoft.com/office/powerpoint/2010/main" val="99143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3AC8-FB7D-57D2-1BBB-7B4DFA580EF2}"/>
              </a:ext>
            </a:extLst>
          </p:cNvPr>
          <p:cNvSpPr>
            <a:spLocks noGrp="1"/>
          </p:cNvSpPr>
          <p:nvPr>
            <p:ph type="title"/>
          </p:nvPr>
        </p:nvSpPr>
        <p:spPr/>
        <p:txBody>
          <a:bodyPr>
            <a:normAutofit fontScale="90000"/>
          </a:bodyPr>
          <a:lstStyle/>
          <a:p>
            <a:r>
              <a:rPr lang="en-US" u="sng" dirty="0">
                <a:ea typeface="Calibri"/>
                <a:cs typeface="Calibri"/>
              </a:rPr>
              <a:t>HARDWARE</a:t>
            </a:r>
            <a:r>
              <a:rPr lang="en-US" dirty="0">
                <a:ea typeface="Calibri"/>
                <a:cs typeface="Calibri"/>
              </a:rPr>
              <a:t> </a:t>
            </a:r>
            <a:r>
              <a:rPr lang="en-US" u="sng" dirty="0">
                <a:ea typeface="Calibri"/>
                <a:cs typeface="Calibri"/>
              </a:rPr>
              <a:t>AND</a:t>
            </a:r>
            <a:r>
              <a:rPr lang="en-US" dirty="0">
                <a:ea typeface="Calibri"/>
                <a:cs typeface="Calibri"/>
              </a:rPr>
              <a:t> </a:t>
            </a:r>
            <a:r>
              <a:rPr lang="en-US" u="sng" dirty="0">
                <a:ea typeface="Calibri"/>
                <a:cs typeface="Calibri"/>
              </a:rPr>
              <a:t>SOFTWARE</a:t>
            </a:r>
            <a:r>
              <a:rPr lang="en-US" dirty="0">
                <a:ea typeface="Calibri"/>
                <a:cs typeface="Calibri"/>
              </a:rPr>
              <a:t> </a:t>
            </a:r>
            <a:r>
              <a:rPr lang="en-US" u="sng" dirty="0">
                <a:ea typeface="Calibri"/>
                <a:cs typeface="Calibri"/>
              </a:rPr>
              <a:t>REQUIREMENTS</a:t>
            </a:r>
            <a:r>
              <a:rPr lang="en-US" dirty="0">
                <a:ea typeface="Calibri"/>
                <a:cs typeface="Calibri"/>
              </a:rPr>
              <a:t> </a:t>
            </a:r>
            <a:endParaRPr lang="en-US"/>
          </a:p>
        </p:txBody>
      </p:sp>
      <p:sp>
        <p:nvSpPr>
          <p:cNvPr id="3" name="Content Placeholder 2">
            <a:extLst>
              <a:ext uri="{FF2B5EF4-FFF2-40B4-BE49-F238E27FC236}">
                <a16:creationId xmlns:a16="http://schemas.microsoft.com/office/drawing/2014/main" id="{F914D7CB-C141-E5A7-5081-40EC8CE93989}"/>
              </a:ext>
            </a:extLst>
          </p:cNvPr>
          <p:cNvSpPr>
            <a:spLocks noGrp="1"/>
          </p:cNvSpPr>
          <p:nvPr>
            <p:ph idx="1"/>
          </p:nvPr>
        </p:nvSpPr>
        <p:spPr/>
        <p:txBody>
          <a:bodyPr vert="horz" lIns="91440" tIns="45720" rIns="91440" bIns="45720" rtlCol="0" anchor="t">
            <a:normAutofit/>
          </a:bodyPr>
          <a:lstStyle/>
          <a:p>
            <a:pPr marL="0" indent="0">
              <a:buNone/>
            </a:pPr>
            <a:r>
              <a:rPr lang="en-US" sz="2400" b="1" dirty="0">
                <a:ea typeface="Calibri"/>
                <a:cs typeface="Calibri"/>
              </a:rPr>
              <a:t>HARDWARE REQUIREMENTS</a:t>
            </a:r>
          </a:p>
          <a:p>
            <a:pPr marL="0" indent="0">
              <a:buNone/>
            </a:pPr>
            <a:r>
              <a:rPr lang="en-US" sz="2400" b="1" dirty="0">
                <a:ea typeface="Calibri"/>
                <a:cs typeface="Calibri"/>
              </a:rPr>
              <a:t>1.PROCESSOR: </a:t>
            </a:r>
            <a:r>
              <a:rPr lang="en-US" sz="2400" dirty="0">
                <a:ea typeface="Calibri"/>
                <a:cs typeface="Calibri"/>
              </a:rPr>
              <a:t>INTEL CORE i5/i7 </a:t>
            </a:r>
            <a:r>
              <a:rPr lang="en-US" sz="2400" dirty="0">
                <a:ea typeface="+mn-lt"/>
                <a:cs typeface="+mn-lt"/>
              </a:rPr>
              <a:t>OR AMD Ryzen 5/7</a:t>
            </a:r>
            <a:r>
              <a:rPr lang="en-US" sz="2400" dirty="0">
                <a:ea typeface="Calibri"/>
                <a:cs typeface="Calibri"/>
              </a:rPr>
              <a:t> (</a:t>
            </a:r>
            <a:r>
              <a:rPr lang="en-US" sz="2400" dirty="0">
                <a:ea typeface="+mn-lt"/>
                <a:cs typeface="+mn-lt"/>
              </a:rPr>
              <a:t>QUAD-CORE OR </a:t>
            </a:r>
            <a:r>
              <a:rPr lang="en-US" sz="2400" dirty="0">
                <a:ea typeface="Calibri"/>
                <a:cs typeface="Calibri"/>
              </a:rPr>
              <a:t>HIGHER)</a:t>
            </a:r>
            <a:r>
              <a:rPr lang="en-US" sz="2400" dirty="0">
                <a:ea typeface="+mn-lt"/>
                <a:cs typeface="+mn-lt"/>
              </a:rPr>
              <a:t> A STRONG PROCESSOR WILL ENSURE SMOOTH EXECUTION OF DEVELOPMENT TOOLS, NLP LIBRARIES, AND AI MODELS.</a:t>
            </a:r>
            <a:endParaRPr lang="en-US" sz="2400" dirty="0">
              <a:ea typeface="Calibri"/>
              <a:cs typeface="Calibri"/>
            </a:endParaRPr>
          </a:p>
          <a:p>
            <a:pPr marL="0" indent="0">
              <a:buNone/>
            </a:pPr>
            <a:r>
              <a:rPr lang="en-US" sz="2400" b="1" dirty="0">
                <a:ea typeface="Calibri"/>
                <a:cs typeface="Calibri"/>
              </a:rPr>
              <a:t>2.RAM: </a:t>
            </a:r>
            <a:r>
              <a:rPr lang="en-US" sz="2400" dirty="0">
                <a:ea typeface="Calibri"/>
                <a:cs typeface="Calibri"/>
              </a:rPr>
              <a:t>4GB OR MORE (8GB RECOMMENDED FOR SMOOTHER PERFORMANCE)</a:t>
            </a:r>
          </a:p>
          <a:p>
            <a:pPr marL="0" indent="0">
              <a:buNone/>
            </a:pPr>
            <a:r>
              <a:rPr lang="en-US" sz="2400" b="1" dirty="0">
                <a:ea typeface="Calibri"/>
                <a:cs typeface="Calibri"/>
              </a:rPr>
              <a:t>3.</a:t>
            </a:r>
            <a:r>
              <a:rPr lang="en-US" sz="2400" b="1" dirty="0">
                <a:ea typeface="+mn-lt"/>
                <a:cs typeface="+mn-lt"/>
              </a:rPr>
              <a:t>OPERATING SYSTEM: </a:t>
            </a:r>
            <a:r>
              <a:rPr lang="en-US" sz="2400" dirty="0">
                <a:ea typeface="+mn-lt"/>
                <a:cs typeface="+mn-lt"/>
              </a:rPr>
              <a:t>WINDOWS, MAC OS OR LINUX </a:t>
            </a:r>
            <a:endParaRPr lang="en-US" sz="2400" b="1" dirty="0">
              <a:ea typeface="Calibri"/>
              <a:cs typeface="Calibri"/>
            </a:endParaRPr>
          </a:p>
          <a:p>
            <a:pPr marL="0" indent="0">
              <a:buNone/>
            </a:pPr>
            <a:r>
              <a:rPr lang="en-US" sz="2400" b="1" dirty="0">
                <a:ea typeface="Calibri"/>
                <a:cs typeface="Calibri"/>
              </a:rPr>
              <a:t>4.NETWORK: </a:t>
            </a:r>
            <a:r>
              <a:rPr lang="en-US" sz="2400" dirty="0">
                <a:ea typeface="Calibri"/>
                <a:cs typeface="Calibri"/>
              </a:rPr>
              <a:t>NOT REQUIRED OF STABLE INTERNET CONNECTION FOR DOWNLOADING DEPENDENCIES, LIBRARIES AND TRAINING DATASETS.</a:t>
            </a:r>
          </a:p>
        </p:txBody>
      </p:sp>
    </p:spTree>
    <p:extLst>
      <p:ext uri="{BB962C8B-B14F-4D97-AF65-F5344CB8AC3E}">
        <p14:creationId xmlns:p14="http://schemas.microsoft.com/office/powerpoint/2010/main" val="154736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a:bodyPr>
          <a:lstStyle/>
          <a:p>
            <a:r>
              <a:rPr lang="en-US" u="sng" dirty="0"/>
              <a:t>UML</a:t>
            </a:r>
            <a:r>
              <a:rPr lang="en-US" dirty="0"/>
              <a:t> </a:t>
            </a:r>
            <a:r>
              <a:rPr lang="en-US" u="sng" dirty="0"/>
              <a:t>DIAGRAMS</a:t>
            </a:r>
            <a:endParaRPr lang="en-US" dirty="0"/>
          </a:p>
        </p:txBody>
      </p:sp>
      <p:sp>
        <p:nvSpPr>
          <p:cNvPr id="5" name="Content Placeholder 4">
            <a:extLst>
              <a:ext uri="{FF2B5EF4-FFF2-40B4-BE49-F238E27FC236}">
                <a16:creationId xmlns:a16="http://schemas.microsoft.com/office/drawing/2014/main" id="{F656D786-951E-E3A6-2338-3D283893A3D3}"/>
              </a:ext>
            </a:extLst>
          </p:cNvPr>
          <p:cNvSpPr>
            <a:spLocks noGrp="1"/>
          </p:cNvSpPr>
          <p:nvPr>
            <p:ph idx="4294967295"/>
          </p:nvPr>
        </p:nvSpPr>
        <p:spPr>
          <a:xfrm>
            <a:off x="10070" y="1418931"/>
            <a:ext cx="2670693" cy="769673"/>
          </a:xfrm>
        </p:spPr>
        <p:txBody>
          <a:bodyPr vert="horz" lIns="91440" tIns="45720" rIns="91440" bIns="45720" rtlCol="0" anchor="t">
            <a:normAutofit/>
          </a:bodyPr>
          <a:lstStyle/>
          <a:p>
            <a:pPr marL="0" indent="0">
              <a:buNone/>
            </a:pPr>
            <a:r>
              <a:rPr lang="en-US" sz="2000" dirty="0">
                <a:ea typeface="Calibri"/>
                <a:cs typeface="Calibri"/>
              </a:rPr>
              <a:t>USE CASE DIAGRAM</a:t>
            </a:r>
          </a:p>
        </p:txBody>
      </p:sp>
      <p:pic>
        <p:nvPicPr>
          <p:cNvPr id="3" name="Picture 2" descr="A diagram of a chatbot&#10;&#10;Description automatically generated">
            <a:extLst>
              <a:ext uri="{FF2B5EF4-FFF2-40B4-BE49-F238E27FC236}">
                <a16:creationId xmlns:a16="http://schemas.microsoft.com/office/drawing/2014/main" id="{21935934-1E96-46FA-6F32-823710BDAE75}"/>
              </a:ext>
            </a:extLst>
          </p:cNvPr>
          <p:cNvPicPr>
            <a:picLocks noChangeAspect="1"/>
          </p:cNvPicPr>
          <p:nvPr/>
        </p:nvPicPr>
        <p:blipFill>
          <a:blip r:embed="rId2"/>
          <a:stretch>
            <a:fillRect/>
          </a:stretch>
        </p:blipFill>
        <p:spPr>
          <a:xfrm>
            <a:off x="2683557" y="1603222"/>
            <a:ext cx="4119281" cy="482980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437</Words>
  <Application>Microsoft Office PowerPoint</Application>
  <PresentationFormat>On-screen Show (4:3)</PresentationFormat>
  <Paragraphs>21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PANIMALAR ENGINEERING COLLEGE B.E. COMPUTER SCIENCE ENGINEERING  </vt:lpstr>
      <vt:lpstr>ABSTRACT</vt:lpstr>
      <vt:lpstr>EXISTING SYSTEM</vt:lpstr>
      <vt:lpstr>PROPOSED SYSTEM</vt:lpstr>
      <vt:lpstr>ARCHITECTURE DIAGRAM</vt:lpstr>
      <vt:lpstr>MODULES</vt:lpstr>
      <vt:lpstr>   </vt:lpstr>
      <vt:lpstr>HARDWARE AND SOFTWARE REQUIREMENTS </vt:lpstr>
      <vt:lpstr>UML DIAGRAMS</vt:lpstr>
      <vt:lpstr>CLASS DIAGRAM</vt:lpstr>
      <vt:lpstr>SEQUENCE DIAGRAM</vt:lpstr>
      <vt:lpstr>ACTIVITY DIAGRAM</vt:lpstr>
      <vt:lpstr>STATE DIAGRAM</vt:lpstr>
      <vt:lpstr>COMPONENT DIAGRAM</vt:lpstr>
      <vt:lpstr>DEPLOYMENT DIAGRAM</vt:lpstr>
      <vt:lpstr>SCREEN SHOTS</vt:lpstr>
      <vt:lpstr>USER INPUT</vt:lpstr>
      <vt:lpstr>CONCLUSION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2022PECCS237</dc:creator>
  <cp:lastModifiedBy>Gokul P</cp:lastModifiedBy>
  <cp:revision>549</cp:revision>
  <dcterms:created xsi:type="dcterms:W3CDTF">2024-08-02T07:06:32Z</dcterms:created>
  <dcterms:modified xsi:type="dcterms:W3CDTF">2024-10-17T04:56:37Z</dcterms:modified>
</cp:coreProperties>
</file>