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2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08" autoAdjust="0"/>
  </p:normalViewPr>
  <p:slideViewPr>
    <p:cSldViewPr snapToGrid="0" showGuides="1">
      <p:cViewPr varScale="1">
        <p:scale>
          <a:sx n="81" d="100"/>
          <a:sy n="81" d="100"/>
        </p:scale>
        <p:origin x="754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5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07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D84C3F-BB36-43F3-A3A7-9C266A28764A}" type="datetime1">
              <a:rPr lang="de-DE" smtClean="0"/>
              <a:t>05.07.2024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DC0C31-3BFD-43A2-B8EE-356E8F332F6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E79C0D-9104-4D3D-826B-7876ED81C5DB}" type="datetime1">
              <a:rPr lang="de-DE" noProof="0" smtClean="0"/>
              <a:t>05.07.2024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87908AF-65BE-457F-9D87-289A548E61F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961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87908AF-65BE-457F-9D87-289A548E61F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6243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5392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87908AF-65BE-457F-9D87-289A548E61FF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5237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87908AF-65BE-457F-9D87-289A548E61FF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008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rtl="0">
              <a:spcBef>
                <a:spcPct val="0"/>
              </a:spcBef>
              <a:buNone/>
            </a:pPr>
            <a:endParaRPr lang="de-DE" sz="4400" b="0" cap="none" spc="0" noProof="0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rtlCol="0"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 rtlCol="0"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B4135B-43C6-4374-93C3-013A8869C817}" type="datetime1">
              <a:rPr lang="de-DE" noProof="0" smtClean="0"/>
              <a:t>05.07.2024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61981F-F81A-4FC5-B0F3-3391171E9E4B}" type="datetime1">
              <a:rPr lang="de-DE" noProof="0" smtClean="0"/>
              <a:t>05.07.2024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3EF3F4-AEB4-4FFC-988D-41B83AA65EF7}" type="datetime1">
              <a:rPr lang="de-DE" noProof="0" smtClean="0"/>
              <a:t>05.07.2024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A0FA64-45B9-40DC-8286-279C3723D366}" type="datetime1">
              <a:rPr lang="de-DE" noProof="0" smtClean="0"/>
              <a:t>05.07.2024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3CB028-E1FD-4B6E-9D2A-916EA244F808}" type="datetime1">
              <a:rPr lang="de-DE" noProof="0" smtClean="0"/>
              <a:t>05.07.2024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DE3A47-CA2E-490E-A321-351BDEB97010}" type="datetime1">
              <a:rPr lang="de-DE" noProof="0" smtClean="0"/>
              <a:t>05.07.2024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 rtlCol="0"/>
          <a:lstStyle>
            <a:lvl1pPr>
              <a:defRPr spc="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rtlCol="0" anchor="b"/>
          <a:lstStyle>
            <a:lvl1pPr marL="0" indent="0">
              <a:lnSpc>
                <a:spcPct val="85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rtlCol="0" anchor="b"/>
          <a:lstStyle>
            <a:lvl1pPr marL="0" indent="0">
              <a:lnSpc>
                <a:spcPct val="85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DCD914-93CA-4552-A3A7-666CE2D8A710}" type="datetime1">
              <a:rPr lang="de-DE" noProof="0" smtClean="0"/>
              <a:t>05.07.2024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18607E-F358-4FFF-95D7-3A14EBA532F5}" type="datetime1">
              <a:rPr lang="de-DE" noProof="0" smtClean="0"/>
              <a:t>05.07.2024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34C2A8-6D9B-4498-A4CC-5F8CDCCFEDFC}" type="datetime1">
              <a:rPr lang="de-DE" noProof="0" smtClean="0"/>
              <a:t>05.07.2024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1C272E-99B3-4E9B-9D25-738E75C39A7D}" type="datetime1">
              <a:rPr lang="de-DE" noProof="0" smtClean="0"/>
              <a:t>05.07.2024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2F2459-1C9D-478E-84E6-EB63773B88EB}" type="datetime1">
              <a:rPr lang="de-DE" noProof="0" smtClean="0"/>
              <a:t>05.07.2024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48BF043F-AE34-456B-8889-42D2C5488544}" type="datetime1">
              <a:rPr lang="de-DE" noProof="0" smtClean="0"/>
              <a:t>05.07.2024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D068D91-5085-43EA-8734-9AB23AC0958B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201271"/>
            <a:ext cx="12192000" cy="1138517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dirty="0" err="1"/>
              <a:t>SQL_Project_Music_Store_Analysis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By </a:t>
            </a:r>
            <a:r>
              <a:rPr lang="de-DE" dirty="0" err="1"/>
              <a:t>Pooja</a:t>
            </a:r>
            <a:r>
              <a:rPr lang="de-DE" dirty="0"/>
              <a:t> </a:t>
            </a:r>
            <a:r>
              <a:rPr lang="de-DE" dirty="0" err="1"/>
              <a:t>vekal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11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FC468-17C2-4CFC-B435-B6D39F95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Write query to return the email, first name, last name, &amp; Genre of all Rock Music listeners.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88AD6A9-00DB-43D0-B689-A76F16A6F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698" y="2462982"/>
            <a:ext cx="4236316" cy="385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9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E6E4F-04E5-4EB3-8A2A-7FFE8B94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059" y="365125"/>
            <a:ext cx="10860741" cy="1325563"/>
          </a:xfrm>
        </p:spPr>
        <p:txBody>
          <a:bodyPr>
            <a:normAutofit/>
          </a:bodyPr>
          <a:lstStyle/>
          <a:p>
            <a:r>
              <a:rPr lang="en-IN" sz="3100" dirty="0"/>
              <a:t>Write a query that returns the Artist name and total track count of the top 10 rock bands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961B16F-F09E-40FB-B477-F25CDCD2FF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42447" y="2146918"/>
            <a:ext cx="4715435" cy="348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9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E7DDA-1723-453D-9717-BC815654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Return all the track names that have a song length longer than the average song length.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FE6C4B7-999A-4E69-AC44-239E076AAF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85130" y="2234650"/>
            <a:ext cx="3436296" cy="349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9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E6FE4-C628-4FED-9E6D-99079AD4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88" y="365125"/>
            <a:ext cx="10995212" cy="1325563"/>
          </a:xfrm>
        </p:spPr>
        <p:txBody>
          <a:bodyPr>
            <a:noAutofit/>
          </a:bodyPr>
          <a:lstStyle/>
          <a:p>
            <a:r>
              <a:rPr lang="en-IN" sz="3200" dirty="0"/>
              <a:t>Find how much amount spent by each customer on artists? Write a query to return customer name, artist name and total spent?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5ED3D7C-727F-4788-8D16-4098CD3483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91704" y="2510362"/>
            <a:ext cx="8785698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4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57304-89E8-4264-8B84-FFF3F5405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/>
          <a:lstStyle/>
          <a:p>
            <a:r>
              <a:rPr lang="en-IN" dirty="0"/>
              <a:t>Insight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06D2D9-7B32-46DA-9755-60A8C193A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40541"/>
            <a:ext cx="10152529" cy="4852334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FFC000"/>
                </a:solidFill>
              </a:rPr>
              <a:t>🎷</a:t>
            </a:r>
            <a:r>
              <a:rPr lang="en-IN" sz="2000" dirty="0"/>
              <a:t>understanding the hierarchy and </a:t>
            </a:r>
            <a:r>
              <a:rPr lang="en-IN" sz="2000" dirty="0">
                <a:solidFill>
                  <a:srgbClr val="00B0F0"/>
                </a:solidFill>
              </a:rPr>
              <a:t>decision-making</a:t>
            </a:r>
            <a:r>
              <a:rPr lang="en-IN" sz="2000" dirty="0"/>
              <a:t> authority within the company.</a:t>
            </a:r>
          </a:p>
          <a:p>
            <a:endParaRPr lang="en-IN" sz="2000" dirty="0"/>
          </a:p>
          <a:p>
            <a:r>
              <a:rPr lang="en-IN" sz="2000" dirty="0">
                <a:solidFill>
                  <a:srgbClr val="FFC000"/>
                </a:solidFill>
              </a:rPr>
              <a:t>🎷</a:t>
            </a:r>
            <a:r>
              <a:rPr lang="en-IN" sz="2000" dirty="0"/>
              <a:t>understanding geographical markets where the music store is most active. This can guide targeted </a:t>
            </a:r>
            <a:r>
              <a:rPr lang="en-IN" sz="2000" dirty="0">
                <a:solidFill>
                  <a:srgbClr val="00B0F0"/>
                </a:solidFill>
              </a:rPr>
              <a:t>marketing strategies </a:t>
            </a:r>
            <a:r>
              <a:rPr lang="en-IN" sz="2000" dirty="0"/>
              <a:t>and </a:t>
            </a:r>
            <a:r>
              <a:rPr lang="en-IN" sz="2000" dirty="0">
                <a:solidFill>
                  <a:srgbClr val="00B0F0"/>
                </a:solidFill>
              </a:rPr>
              <a:t>regional promotional efforts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>
                <a:solidFill>
                  <a:srgbClr val="FFC000"/>
                </a:solidFill>
              </a:rPr>
              <a:t>🎷</a:t>
            </a:r>
            <a:r>
              <a:rPr lang="en-IN" sz="2000" dirty="0"/>
              <a:t>largest</a:t>
            </a:r>
            <a:r>
              <a:rPr lang="en-IN" sz="2000" dirty="0">
                <a:solidFill>
                  <a:srgbClr val="FFC000"/>
                </a:solidFill>
              </a:rPr>
              <a:t> </a:t>
            </a:r>
            <a:r>
              <a:rPr lang="en-IN" sz="2000" dirty="0"/>
              <a:t>transactions, which can be used to analyze </a:t>
            </a:r>
            <a:r>
              <a:rPr lang="en-IN" sz="2000" dirty="0">
                <a:solidFill>
                  <a:srgbClr val="00B0F0"/>
                </a:solidFill>
              </a:rPr>
              <a:t>purchasing behaviour </a:t>
            </a:r>
            <a:r>
              <a:rPr lang="en-IN" sz="2000" dirty="0"/>
              <a:t>and identify </a:t>
            </a:r>
            <a:r>
              <a:rPr lang="en-IN" sz="2000" dirty="0">
                <a:solidFill>
                  <a:srgbClr val="00B0F0"/>
                </a:solidFill>
              </a:rPr>
              <a:t>high-value customers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>
                <a:solidFill>
                  <a:srgbClr val="FFC000"/>
                </a:solidFill>
              </a:rPr>
              <a:t>🎷</a:t>
            </a:r>
            <a:r>
              <a:rPr lang="en-IN" sz="2000" dirty="0"/>
              <a:t>Identifying the </a:t>
            </a:r>
            <a:r>
              <a:rPr lang="en-IN" sz="2000" dirty="0">
                <a:solidFill>
                  <a:srgbClr val="00B0F0"/>
                </a:solidFill>
              </a:rPr>
              <a:t>city </a:t>
            </a:r>
            <a:r>
              <a:rPr lang="en-IN" sz="2000" dirty="0"/>
              <a:t>with the highest </a:t>
            </a:r>
            <a:r>
              <a:rPr lang="en-IN" sz="2000" dirty="0">
                <a:solidFill>
                  <a:srgbClr val="00B0F0"/>
                </a:solidFill>
              </a:rPr>
              <a:t>total invoice </a:t>
            </a:r>
            <a:r>
              <a:rPr lang="en-IN" sz="2000" dirty="0"/>
              <a:t>amounts indicates where the store’s most </a:t>
            </a:r>
            <a:r>
              <a:rPr lang="en-IN" sz="2000" dirty="0">
                <a:solidFill>
                  <a:srgbClr val="00B0F0"/>
                </a:solidFill>
              </a:rPr>
              <a:t>profitable customers </a:t>
            </a:r>
            <a:r>
              <a:rPr lang="en-IN" sz="2000" dirty="0"/>
              <a:t>are located. promotional events, such as a Music Festival, in cities with the best customers.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>
                <a:solidFill>
                  <a:srgbClr val="FFC000"/>
                </a:solidFill>
              </a:rPr>
              <a:t>🎷</a:t>
            </a:r>
            <a:r>
              <a:rPr lang="en-IN" sz="2000" dirty="0"/>
              <a:t>best</a:t>
            </a:r>
            <a:r>
              <a:rPr lang="en-IN" sz="2000" dirty="0">
                <a:solidFill>
                  <a:srgbClr val="FFC000"/>
                </a:solidFill>
              </a:rPr>
              <a:t> </a:t>
            </a:r>
            <a:r>
              <a:rPr lang="en-IN" sz="2000" dirty="0"/>
              <a:t>customer by total spending helps in recognizing and rewarding loyal customers.</a:t>
            </a:r>
          </a:p>
        </p:txBody>
      </p:sp>
      <p:pic>
        <p:nvPicPr>
          <p:cNvPr id="10" name="Grafik 9" descr="Auge">
            <a:extLst>
              <a:ext uri="{FF2B5EF4-FFF2-40B4-BE49-F238E27FC236}">
                <a16:creationId xmlns:a16="http://schemas.microsoft.com/office/drawing/2014/main" id="{BEF39354-09D7-489A-AEB7-CFC14BF14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785" y="544089"/>
            <a:ext cx="688158" cy="58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2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rtman's Music - Aim 51706 Music Note Thank You Cards">
            <a:extLst>
              <a:ext uri="{FF2B5EF4-FFF2-40B4-BE49-F238E27FC236}">
                <a16:creationId xmlns:a16="http://schemas.microsoft.com/office/drawing/2014/main" id="{80BE9A34-CE3C-43A8-AE4D-FAA7EB5195D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235" y="1558413"/>
            <a:ext cx="7999485" cy="441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19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145CD0-9567-4903-845E-A05F936FF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Analyze sales and customer data from a music store database to gain actionable business insights. </a:t>
            </a:r>
          </a:p>
          <a:p>
            <a:endParaRPr lang="en-IN" dirty="0"/>
          </a:p>
          <a:p>
            <a:r>
              <a:rPr lang="en-IN" dirty="0"/>
              <a:t>The project aims to answer specific business questions that can help improve decision-making, optimize marketing strategies, and enhance customer satisfaction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0440411-6F40-4352-82A8-CC610DBE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pic>
        <p:nvPicPr>
          <p:cNvPr id="7" name="Grafik 6" descr="Volltreffer">
            <a:extLst>
              <a:ext uri="{FF2B5EF4-FFF2-40B4-BE49-F238E27FC236}">
                <a16:creationId xmlns:a16="http://schemas.microsoft.com/office/drawing/2014/main" id="{5E1F3B49-E044-4EF0-AE46-F088601FA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7196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0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838200" y="170329"/>
            <a:ext cx="10515600" cy="672353"/>
          </a:xfrm>
        </p:spPr>
        <p:txBody>
          <a:bodyPr rtlCol="0">
            <a:normAutofit fontScale="90000"/>
          </a:bodyPr>
          <a:lstStyle/>
          <a:p>
            <a:br>
              <a:rPr lang="en-IN" dirty="0">
                <a:effectLst/>
              </a:rPr>
            </a:br>
            <a:r>
              <a:rPr lang="en-IN" dirty="0">
                <a:effectLst/>
              </a:rPr>
              <a:t>Schema- Music Store Database</a:t>
            </a:r>
            <a:br>
              <a:rPr lang="de-DE" dirty="0"/>
            </a:br>
            <a:endParaRPr lang="en-IN" b="1" dirty="0">
              <a:effectLst/>
            </a:endParaRP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DAAC934-027A-42C1-A696-040C1C07A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986119"/>
            <a:ext cx="5663765" cy="550675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E39CB8D-A374-413F-8F3C-97F83500C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70" y="986119"/>
            <a:ext cx="5835499" cy="5585010"/>
          </a:xfrm>
          <a:prstGeom prst="rect">
            <a:avLst/>
          </a:prstGeom>
        </p:spPr>
      </p:pic>
      <p:pic>
        <p:nvPicPr>
          <p:cNvPr id="16" name="Grafik 15" descr="Datenbank">
            <a:extLst>
              <a:ext uri="{FF2B5EF4-FFF2-40B4-BE49-F238E27FC236}">
                <a16:creationId xmlns:a16="http://schemas.microsoft.com/office/drawing/2014/main" id="{47CBD5BF-BC14-407F-926A-69CEC0DC76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73039" y="164416"/>
            <a:ext cx="678266" cy="67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title="Layout &quot;Titel und Inhalt&quot; mit Diagramm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Business 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58F1DB-A317-4C97-B091-A29996B51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 Which countries have the most Invoices? </a:t>
            </a:r>
          </a:p>
          <a:p>
            <a:endParaRPr lang="en-IN" dirty="0"/>
          </a:p>
          <a:p>
            <a:r>
              <a:rPr lang="en-IN" dirty="0"/>
              <a:t>What are top 3 values of total invoice?</a:t>
            </a:r>
          </a:p>
          <a:p>
            <a:endParaRPr lang="en-IN" dirty="0"/>
          </a:p>
          <a:p>
            <a:r>
              <a:rPr lang="en-IN" dirty="0"/>
              <a:t>Which city has the best customers? We would like to throw a promotional Music Festival in the city we made the most money.</a:t>
            </a:r>
          </a:p>
          <a:p>
            <a:endParaRPr lang="en-IN" dirty="0"/>
          </a:p>
          <a:p>
            <a:r>
              <a:rPr lang="en-IN" dirty="0"/>
              <a:t>Write query to return the email, first name, last name, &amp; Genre of all Rock Music listeners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Who is the senior most employee based on job title?</a:t>
            </a:r>
          </a:p>
        </p:txBody>
      </p:sp>
      <p:pic>
        <p:nvPicPr>
          <p:cNvPr id="5" name="Grafik 4" descr="Klassenzimmer">
            <a:extLst>
              <a:ext uri="{FF2B5EF4-FFF2-40B4-BE49-F238E27FC236}">
                <a16:creationId xmlns:a16="http://schemas.microsoft.com/office/drawing/2014/main" id="{3955C3E4-C2B8-4F55-8BEF-58AEC4EC2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3836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4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IN" dirty="0"/>
              <a:t>Which countries have the most Invoices?</a:t>
            </a:r>
            <a:endParaRPr lang="de-DE" dirty="0"/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EF42BD67-5C76-4568-9D48-A23FA1D7EC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22576" y="2021516"/>
            <a:ext cx="5181600" cy="3618895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E01F9A5-AB76-42A6-8A3E-93E25F563D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355622" y="1891046"/>
            <a:ext cx="1806097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7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268941"/>
            <a:ext cx="12075458" cy="1066799"/>
          </a:xfrm>
        </p:spPr>
        <p:txBody>
          <a:bodyPr rtlCol="0">
            <a:normAutofit fontScale="90000"/>
          </a:bodyPr>
          <a:lstStyle/>
          <a:p>
            <a:r>
              <a:rPr lang="en-IN" dirty="0" err="1"/>
              <a:t>WHo</a:t>
            </a:r>
            <a:r>
              <a:rPr lang="en-IN" dirty="0"/>
              <a:t> is the senior most employee based on job title?</a:t>
            </a:r>
            <a:endParaRPr lang="de-DE" dirty="0"/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506CC3FE-7675-46E2-A3CF-7DF7002B02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249271" y="3845235"/>
            <a:ext cx="4143592" cy="262117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F8C0BFC-CE91-4442-8467-B495007C3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28" y="1264023"/>
            <a:ext cx="11390078" cy="226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0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3BB72-F89E-450F-802F-DE3911EB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Who is the best customer? The customer who has spent the most money will be declared the best customer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595AEF02-70EE-4607-8CE9-29D9E6CEAD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49388" y="2418378"/>
            <a:ext cx="5782236" cy="191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3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B8CF1-4813-4982-A199-D62C57B91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top 3 values of total invoice?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E6B1AE9-F68B-4D66-9144-5DCDE13049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63708" y="2348754"/>
            <a:ext cx="4864584" cy="314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3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A65DF-2D0A-4D4D-A64B-EA18F21F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7" y="286871"/>
            <a:ext cx="12191999" cy="1538754"/>
          </a:xfrm>
        </p:spPr>
        <p:txBody>
          <a:bodyPr>
            <a:normAutofit/>
          </a:bodyPr>
          <a:lstStyle/>
          <a:p>
            <a:r>
              <a:rPr lang="en-IN" sz="3200" dirty="0"/>
              <a:t>Which city has the best customers? We would like to throw a promotional Music Festival in the city we made the most money?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87EC9A2-E176-4A7B-8E64-2723BC9856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3059" y="2407882"/>
            <a:ext cx="5602941" cy="2042235"/>
          </a:xfrm>
          <a:prstGeom prst="rect">
            <a:avLst/>
          </a:prstGeo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6805285-9094-4FBF-8F16-769CCFACB6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7341" y="2327564"/>
            <a:ext cx="5181600" cy="320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1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otenblatt-Entwurfsvorlag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208402_TF03460577.potx" id="{28D38BC8-25E6-40C6-A9DB-2BEA7AC36F61}" vid="{F7F8F59A-DD88-4FC8-8F30-4DA76B0EF54E}"/>
    </a:ext>
  </a:extLst>
</a:theme>
</file>

<file path=ppt/theme/theme2.xml><?xml version="1.0" encoding="utf-8"?>
<a:theme xmlns:a="http://schemas.openxmlformats.org/drawingml/2006/main" name="Office-Design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392</Words>
  <Application>Microsoft Office PowerPoint</Application>
  <PresentationFormat>Breitbild</PresentationFormat>
  <Paragraphs>42</Paragraphs>
  <Slides>15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7" baseType="lpstr">
      <vt:lpstr>Arial</vt:lpstr>
      <vt:lpstr>Notenblatt-Entwurfsvorlage</vt:lpstr>
      <vt:lpstr>SQL_Project_Music_Store_Analysis</vt:lpstr>
      <vt:lpstr>Objective</vt:lpstr>
      <vt:lpstr> Schema- Music Store Database </vt:lpstr>
      <vt:lpstr>Business Questions</vt:lpstr>
      <vt:lpstr>Which countries have the most Invoices?</vt:lpstr>
      <vt:lpstr>WHo is the senior most employee based on job title?</vt:lpstr>
      <vt:lpstr>Who is the best customer? The customer who has spent the most money will be declared the best customer</vt:lpstr>
      <vt:lpstr>What are top 3 values of total invoice?</vt:lpstr>
      <vt:lpstr>Which city has the best customers? We would like to throw a promotional Music Festival in the city we made the most money?</vt:lpstr>
      <vt:lpstr>Write query to return the email, first name, last name, &amp; Genre of all Rock Music listeners.</vt:lpstr>
      <vt:lpstr>Write a query that returns the Artist name and total track count of the top 10 rock bands</vt:lpstr>
      <vt:lpstr>Return all the track names that have a song length longer than the average song length.</vt:lpstr>
      <vt:lpstr>Find how much amount spent by each customer on artists? Write a query to return customer name, artist name and total spent?</vt:lpstr>
      <vt:lpstr>Insight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SQL_Project_Music_Store_Analysis</dc:title>
  <dc:creator>PC</dc:creator>
  <cp:lastModifiedBy>PC</cp:lastModifiedBy>
  <cp:revision>25</cp:revision>
  <dcterms:created xsi:type="dcterms:W3CDTF">2024-07-05T21:13:02Z</dcterms:created>
  <dcterms:modified xsi:type="dcterms:W3CDTF">2024-07-06T10:21:30Z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