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mo" panose="020B0604020202020204" charset="0"/>
      <p:regular r:id="rId16"/>
    </p:embeddedFont>
    <p:embeddedFont>
      <p:font typeface="Arimo Bold" panose="020B0604020202020204" charset="0"/>
      <p:regular r:id="rId17"/>
    </p:embeddedFont>
    <p:embeddedFont>
      <p:font typeface="Calibri" panose="020F0502020204030204" pitchFamily="34" charset="0"/>
      <p:regular r:id="rId18"/>
      <p:bold r:id="rId19"/>
      <p:italic r:id="rId20"/>
      <p:boldItalic r:id="rId21"/>
    </p:embeddedFont>
    <p:embeddedFont>
      <p:font typeface="Open Sans" panose="020B0604020202020204" charset="0"/>
      <p:regular r:id="rId22"/>
    </p:embeddedFont>
    <p:embeddedFont>
      <p:font typeface="Open Sans Bold" panose="020B0604020202020204" charset="0"/>
      <p:regular r:id="rId23"/>
    </p:embeddedFont>
    <p:embeddedFont>
      <p:font typeface="Open Sans Extra Bold" panose="020B0604020202020204" charset="0"/>
      <p:regular r:id="rId24"/>
    </p:embeddedFont>
    <p:embeddedFont>
      <p:font typeface="Open Sans Light Bold" panose="020B0604020202020204" charset="0"/>
      <p:regular r:id="rId25"/>
    </p:embeddedFont>
    <p:embeddedFont>
      <p:font typeface="Raleway Bold" pitchFamily="2"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1" cy="5008143"/>
            <a:chOff x="0" y="0"/>
            <a:chExt cx="5629405" cy="1451186"/>
          </a:xfrm>
        </p:grpSpPr>
        <p:sp>
          <p:nvSpPr>
            <p:cNvPr id="3" name="Freeform 3"/>
            <p:cNvSpPr/>
            <p:nvPr/>
          </p:nvSpPr>
          <p:spPr>
            <a:xfrm>
              <a:off x="0" y="0"/>
              <a:ext cx="5629406" cy="1451186"/>
            </a:xfrm>
            <a:custGeom>
              <a:avLst/>
              <a:gdLst/>
              <a:ahLst/>
              <a:cxnLst/>
              <a:rect l="l" t="t" r="r" b="b"/>
              <a:pathLst>
                <a:path w="5629406" h="1451186">
                  <a:moveTo>
                    <a:pt x="0" y="0"/>
                  </a:moveTo>
                  <a:lnTo>
                    <a:pt x="5629406" y="0"/>
                  </a:lnTo>
                  <a:lnTo>
                    <a:pt x="5629406" y="1451186"/>
                  </a:lnTo>
                  <a:lnTo>
                    <a:pt x="0" y="1451186"/>
                  </a:lnTo>
                  <a:close/>
                </a:path>
              </a:pathLst>
            </a:custGeom>
            <a:solidFill>
              <a:srgbClr val="7D9BC8"/>
            </a:solidFill>
          </p:spPr>
        </p:sp>
      </p:grpSp>
      <p:pic>
        <p:nvPicPr>
          <p:cNvPr id="4" name="Picture 4"/>
          <p:cNvPicPr>
            <a:picLocks noChangeAspect="1"/>
          </p:cNvPicPr>
          <p:nvPr/>
        </p:nvPicPr>
        <p:blipFill>
          <a:blip r:embed="rId2"/>
          <a:srcRect/>
          <a:stretch>
            <a:fillRect/>
          </a:stretch>
        </p:blipFill>
        <p:spPr>
          <a:xfrm>
            <a:off x="259456" y="348626"/>
            <a:ext cx="13708378" cy="4038260"/>
          </a:xfrm>
          <a:prstGeom prst="rect">
            <a:avLst/>
          </a:prstGeom>
        </p:spPr>
      </p:pic>
      <p:pic>
        <p:nvPicPr>
          <p:cNvPr id="5" name="Picture 5"/>
          <p:cNvPicPr>
            <a:picLocks noChangeAspect="1"/>
          </p:cNvPicPr>
          <p:nvPr/>
        </p:nvPicPr>
        <p:blipFill>
          <a:blip r:embed="rId3"/>
          <a:srcRect/>
          <a:stretch>
            <a:fillRect/>
          </a:stretch>
        </p:blipFill>
        <p:spPr>
          <a:xfrm>
            <a:off x="1517979" y="7164708"/>
            <a:ext cx="8964898" cy="2588581"/>
          </a:xfrm>
          <a:prstGeom prst="rect">
            <a:avLst/>
          </a:prstGeom>
        </p:spPr>
      </p:pic>
      <p:pic>
        <p:nvPicPr>
          <p:cNvPr id="6" name="Picture 6"/>
          <p:cNvPicPr>
            <a:picLocks noChangeAspect="1"/>
          </p:cNvPicPr>
          <p:nvPr/>
        </p:nvPicPr>
        <p:blipFill>
          <a:blip r:embed="rId4"/>
          <a:srcRect/>
          <a:stretch>
            <a:fillRect/>
          </a:stretch>
        </p:blipFill>
        <p:spPr>
          <a:xfrm>
            <a:off x="11865505" y="7164708"/>
            <a:ext cx="2439327" cy="2573602"/>
          </a:xfrm>
          <a:prstGeom prst="rect">
            <a:avLst/>
          </a:prstGeom>
        </p:spPr>
      </p:pic>
      <p:sp>
        <p:nvSpPr>
          <p:cNvPr id="7" name="TextBox 7"/>
          <p:cNvSpPr txBox="1"/>
          <p:nvPr/>
        </p:nvSpPr>
        <p:spPr>
          <a:xfrm>
            <a:off x="468962" y="4981575"/>
            <a:ext cx="14439900"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NM391 The Ones n Zeros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pic>
        <p:nvPicPr>
          <p:cNvPr id="4" name="Picture 4"/>
          <p:cNvPicPr>
            <a:picLocks noChangeAspect="1"/>
          </p:cNvPicPr>
          <p:nvPr/>
        </p:nvPicPr>
        <p:blipFill>
          <a:blip r:embed="rId2"/>
          <a:srcRect/>
          <a:stretch>
            <a:fillRect/>
          </a:stretch>
        </p:blipFill>
        <p:spPr>
          <a:xfrm>
            <a:off x="1630606" y="2324798"/>
            <a:ext cx="3181968" cy="2954059"/>
          </a:xfrm>
          <a:prstGeom prst="rect">
            <a:avLst/>
          </a:prstGeom>
        </p:spPr>
      </p:pic>
      <p:pic>
        <p:nvPicPr>
          <p:cNvPr id="5" name="Picture 5"/>
          <p:cNvPicPr>
            <a:picLocks noChangeAspect="1"/>
          </p:cNvPicPr>
          <p:nvPr/>
        </p:nvPicPr>
        <p:blipFill>
          <a:blip r:embed="rId3"/>
          <a:srcRect/>
          <a:stretch>
            <a:fillRect/>
          </a:stretch>
        </p:blipFill>
        <p:spPr>
          <a:xfrm>
            <a:off x="5717002" y="2324798"/>
            <a:ext cx="3165063" cy="2954059"/>
          </a:xfrm>
          <a:prstGeom prst="rect">
            <a:avLst/>
          </a:prstGeom>
        </p:spPr>
      </p:pic>
      <p:pic>
        <p:nvPicPr>
          <p:cNvPr id="6" name="Picture 6"/>
          <p:cNvPicPr>
            <a:picLocks noChangeAspect="1"/>
          </p:cNvPicPr>
          <p:nvPr/>
        </p:nvPicPr>
        <p:blipFill>
          <a:blip r:embed="rId4"/>
          <a:srcRect/>
          <a:stretch>
            <a:fillRect/>
          </a:stretch>
        </p:blipFill>
        <p:spPr>
          <a:xfrm>
            <a:off x="9748859" y="2324798"/>
            <a:ext cx="3165063" cy="2954059"/>
          </a:xfrm>
          <a:prstGeom prst="rect">
            <a:avLst/>
          </a:prstGeom>
        </p:spPr>
      </p:pic>
      <p:pic>
        <p:nvPicPr>
          <p:cNvPr id="7" name="Picture 7"/>
          <p:cNvPicPr>
            <a:picLocks noChangeAspect="1"/>
          </p:cNvPicPr>
          <p:nvPr/>
        </p:nvPicPr>
        <p:blipFill>
          <a:blip r:embed="rId5"/>
          <a:srcRect/>
          <a:stretch>
            <a:fillRect/>
          </a:stretch>
        </p:blipFill>
        <p:spPr>
          <a:xfrm>
            <a:off x="13492331" y="2324798"/>
            <a:ext cx="3165063" cy="2954059"/>
          </a:xfrm>
          <a:prstGeom prst="rect">
            <a:avLst/>
          </a:prstGeom>
        </p:spPr>
      </p:pic>
      <p:pic>
        <p:nvPicPr>
          <p:cNvPr id="8" name="Picture 8"/>
          <p:cNvPicPr>
            <a:picLocks noChangeAspect="1"/>
          </p:cNvPicPr>
          <p:nvPr/>
        </p:nvPicPr>
        <p:blipFill>
          <a:blip r:embed="rId6"/>
          <a:srcRect/>
          <a:stretch>
            <a:fillRect/>
          </a:stretch>
        </p:blipFill>
        <p:spPr>
          <a:xfrm>
            <a:off x="1647511" y="6304241"/>
            <a:ext cx="3165063" cy="2954059"/>
          </a:xfrm>
          <a:prstGeom prst="rect">
            <a:avLst/>
          </a:prstGeom>
        </p:spPr>
      </p:pic>
      <p:pic>
        <p:nvPicPr>
          <p:cNvPr id="9" name="Picture 9"/>
          <p:cNvPicPr>
            <a:picLocks noChangeAspect="1"/>
          </p:cNvPicPr>
          <p:nvPr/>
        </p:nvPicPr>
        <p:blipFill>
          <a:blip r:embed="rId7"/>
          <a:srcRect/>
          <a:stretch>
            <a:fillRect/>
          </a:stretch>
        </p:blipFill>
        <p:spPr>
          <a:xfrm>
            <a:off x="5717002" y="6304241"/>
            <a:ext cx="3165063" cy="2954059"/>
          </a:xfrm>
          <a:prstGeom prst="rect">
            <a:avLst/>
          </a:prstGeom>
        </p:spPr>
      </p:pic>
      <p:pic>
        <p:nvPicPr>
          <p:cNvPr id="10" name="Picture 10"/>
          <p:cNvPicPr>
            <a:picLocks noChangeAspect="1"/>
          </p:cNvPicPr>
          <p:nvPr/>
        </p:nvPicPr>
        <p:blipFill>
          <a:blip r:embed="rId8"/>
          <a:srcRect/>
          <a:stretch>
            <a:fillRect/>
          </a:stretch>
        </p:blipFill>
        <p:spPr>
          <a:xfrm>
            <a:off x="9748859" y="6304241"/>
            <a:ext cx="3165063" cy="2954059"/>
          </a:xfrm>
          <a:prstGeom prst="rect">
            <a:avLst/>
          </a:prstGeom>
        </p:spPr>
      </p:pic>
      <p:pic>
        <p:nvPicPr>
          <p:cNvPr id="11" name="Picture 11"/>
          <p:cNvPicPr>
            <a:picLocks noChangeAspect="1"/>
          </p:cNvPicPr>
          <p:nvPr/>
        </p:nvPicPr>
        <p:blipFill>
          <a:blip r:embed="rId9"/>
          <a:srcRect/>
          <a:stretch>
            <a:fillRect/>
          </a:stretch>
        </p:blipFill>
        <p:spPr>
          <a:xfrm>
            <a:off x="13492331" y="6304241"/>
            <a:ext cx="3181968" cy="2954059"/>
          </a:xfrm>
          <a:prstGeom prst="rect">
            <a:avLst/>
          </a:prstGeom>
        </p:spPr>
      </p:pic>
      <p:sp>
        <p:nvSpPr>
          <p:cNvPr id="12" name="TextBox 12"/>
          <p:cNvSpPr txBox="1"/>
          <p:nvPr/>
        </p:nvSpPr>
        <p:spPr>
          <a:xfrm>
            <a:off x="1028700" y="190500"/>
            <a:ext cx="53721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Output</a:t>
            </a:r>
          </a:p>
        </p:txBody>
      </p:sp>
      <p:sp>
        <p:nvSpPr>
          <p:cNvPr id="13" name="TextBox 13"/>
          <p:cNvSpPr txBox="1"/>
          <p:nvPr/>
        </p:nvSpPr>
        <p:spPr>
          <a:xfrm>
            <a:off x="2877127" y="5481963"/>
            <a:ext cx="688925"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Input</a:t>
            </a:r>
          </a:p>
        </p:txBody>
      </p:sp>
      <p:sp>
        <p:nvSpPr>
          <p:cNvPr id="14" name="TextBox 14"/>
          <p:cNvSpPr txBox="1"/>
          <p:nvPr/>
        </p:nvSpPr>
        <p:spPr>
          <a:xfrm>
            <a:off x="5819215" y="5305751"/>
            <a:ext cx="2960638" cy="701675"/>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Output from Gans 1st </a:t>
            </a:r>
          </a:p>
          <a:p>
            <a:pPr algn="ctr">
              <a:lnSpc>
                <a:spcPts val="2800"/>
              </a:lnSpc>
            </a:pPr>
            <a:r>
              <a:rPr lang="en-US" sz="2000">
                <a:solidFill>
                  <a:srgbClr val="000000"/>
                </a:solidFill>
                <a:latin typeface="Open Sans Light Bold"/>
              </a:rPr>
              <a:t>generation (61epoches)</a:t>
            </a:r>
          </a:p>
        </p:txBody>
      </p:sp>
      <p:sp>
        <p:nvSpPr>
          <p:cNvPr id="15" name="TextBox 15"/>
          <p:cNvSpPr txBox="1"/>
          <p:nvPr/>
        </p:nvSpPr>
        <p:spPr>
          <a:xfrm>
            <a:off x="9431302" y="5305751"/>
            <a:ext cx="3800177" cy="701675"/>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Output from New Gans model</a:t>
            </a:r>
          </a:p>
          <a:p>
            <a:pPr algn="ctr">
              <a:lnSpc>
                <a:spcPts val="2800"/>
              </a:lnSpc>
            </a:pPr>
            <a:r>
              <a:rPr lang="en-US" sz="2000">
                <a:solidFill>
                  <a:srgbClr val="000000"/>
                </a:solidFill>
                <a:latin typeface="Open Sans Light Bold"/>
              </a:rPr>
              <a:t>2 staged (82 epoches)</a:t>
            </a:r>
          </a:p>
        </p:txBody>
      </p:sp>
      <p:sp>
        <p:nvSpPr>
          <p:cNvPr id="16" name="TextBox 16"/>
          <p:cNvSpPr txBox="1"/>
          <p:nvPr/>
        </p:nvSpPr>
        <p:spPr>
          <a:xfrm>
            <a:off x="13557901" y="5481963"/>
            <a:ext cx="305082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(118 epoches)</a:t>
            </a:r>
          </a:p>
        </p:txBody>
      </p:sp>
      <p:sp>
        <p:nvSpPr>
          <p:cNvPr id="17" name="TextBox 17"/>
          <p:cNvSpPr txBox="1"/>
          <p:nvPr/>
        </p:nvSpPr>
        <p:spPr>
          <a:xfrm>
            <a:off x="1737669" y="9368163"/>
            <a:ext cx="298474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(201epoches)</a:t>
            </a:r>
          </a:p>
        </p:txBody>
      </p:sp>
      <p:sp>
        <p:nvSpPr>
          <p:cNvPr id="18" name="TextBox 18"/>
          <p:cNvSpPr txBox="1"/>
          <p:nvPr/>
        </p:nvSpPr>
        <p:spPr>
          <a:xfrm>
            <a:off x="5807160" y="9368163"/>
            <a:ext cx="298474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(237epoches)</a:t>
            </a:r>
          </a:p>
        </p:txBody>
      </p:sp>
      <p:sp>
        <p:nvSpPr>
          <p:cNvPr id="19" name="TextBox 19"/>
          <p:cNvSpPr txBox="1"/>
          <p:nvPr/>
        </p:nvSpPr>
        <p:spPr>
          <a:xfrm>
            <a:off x="9805976" y="9368163"/>
            <a:ext cx="305082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(359 epoches)</a:t>
            </a:r>
          </a:p>
        </p:txBody>
      </p:sp>
      <p:sp>
        <p:nvSpPr>
          <p:cNvPr id="20" name="TextBox 20"/>
          <p:cNvSpPr txBox="1"/>
          <p:nvPr/>
        </p:nvSpPr>
        <p:spPr>
          <a:xfrm>
            <a:off x="13648835" y="9368163"/>
            <a:ext cx="2868960" cy="701675"/>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Original Ground Truth </a:t>
            </a:r>
          </a:p>
          <a:p>
            <a:pPr algn="ctr">
              <a:lnSpc>
                <a:spcPts val="2800"/>
              </a:lnSpc>
            </a:pPr>
            <a:r>
              <a:rPr lang="en-US" sz="2000">
                <a:solidFill>
                  <a:srgbClr val="000000"/>
                </a:solidFill>
                <a:latin typeface="Open Sans Light Bold"/>
              </a:rPr>
              <a:t>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0430" r="34460"/>
          <a:stretch>
            <a:fillRect/>
          </a:stretch>
        </p:blipFill>
        <p:spPr>
          <a:xfrm>
            <a:off x="13633649" y="1028700"/>
            <a:ext cx="3625651" cy="8037628"/>
          </a:xfrm>
          <a:prstGeom prst="rect">
            <a:avLst/>
          </a:prstGeom>
        </p:spPr>
      </p:pic>
      <p:pic>
        <p:nvPicPr>
          <p:cNvPr id="3" name="Picture 3"/>
          <p:cNvPicPr>
            <a:picLocks noChangeAspect="1"/>
          </p:cNvPicPr>
          <p:nvPr/>
        </p:nvPicPr>
        <p:blipFill>
          <a:blip r:embed="rId3"/>
          <a:srcRect l="21966" r="31978"/>
          <a:stretch>
            <a:fillRect/>
          </a:stretch>
        </p:blipFill>
        <p:spPr>
          <a:xfrm>
            <a:off x="925989" y="1028700"/>
            <a:ext cx="3701713" cy="8037628"/>
          </a:xfrm>
          <a:prstGeom prst="rect">
            <a:avLst/>
          </a:prstGeom>
        </p:spPr>
      </p:pic>
      <p:pic>
        <p:nvPicPr>
          <p:cNvPr id="4" name="Picture 4"/>
          <p:cNvPicPr>
            <a:picLocks noChangeAspect="1"/>
          </p:cNvPicPr>
          <p:nvPr/>
        </p:nvPicPr>
        <p:blipFill>
          <a:blip r:embed="rId4"/>
          <a:srcRect/>
          <a:stretch>
            <a:fillRect/>
          </a:stretch>
        </p:blipFill>
        <p:spPr>
          <a:xfrm>
            <a:off x="1447038" y="1982462"/>
            <a:ext cx="2659617" cy="2659617"/>
          </a:xfrm>
          <a:prstGeom prst="rect">
            <a:avLst/>
          </a:prstGeom>
        </p:spPr>
      </p:pic>
      <p:pic>
        <p:nvPicPr>
          <p:cNvPr id="5" name="Picture 5"/>
          <p:cNvPicPr>
            <a:picLocks noChangeAspect="1"/>
          </p:cNvPicPr>
          <p:nvPr/>
        </p:nvPicPr>
        <p:blipFill>
          <a:blip r:embed="rId4"/>
          <a:srcRect/>
          <a:stretch>
            <a:fillRect/>
          </a:stretch>
        </p:blipFill>
        <p:spPr>
          <a:xfrm>
            <a:off x="14269066" y="1982462"/>
            <a:ext cx="2659617" cy="2659617"/>
          </a:xfrm>
          <a:prstGeom prst="rect">
            <a:avLst/>
          </a:prstGeom>
        </p:spPr>
      </p:pic>
      <p:grpSp>
        <p:nvGrpSpPr>
          <p:cNvPr id="6" name="Group 6"/>
          <p:cNvGrpSpPr>
            <a:grpSpLocks noChangeAspect="1"/>
          </p:cNvGrpSpPr>
          <p:nvPr/>
        </p:nvGrpSpPr>
        <p:grpSpPr>
          <a:xfrm>
            <a:off x="5623717" y="1640325"/>
            <a:ext cx="1453259" cy="1453253"/>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83186" t="-37855" r="-110948" b="-156280"/>
              </a:stretch>
            </a:blipFill>
          </p:spPr>
        </p:sp>
      </p:grpSp>
      <p:grpSp>
        <p:nvGrpSpPr>
          <p:cNvPr id="8" name="Group 8"/>
          <p:cNvGrpSpPr>
            <a:grpSpLocks noChangeAspect="1"/>
          </p:cNvGrpSpPr>
          <p:nvPr/>
        </p:nvGrpSpPr>
        <p:grpSpPr>
          <a:xfrm>
            <a:off x="11682854" y="1548775"/>
            <a:ext cx="1453259" cy="1453253"/>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99440" t="-51104" r="-148524" b="-196862"/>
              </a:stretch>
            </a:blipFill>
          </p:spPr>
        </p:sp>
      </p:grpSp>
      <p:grpSp>
        <p:nvGrpSpPr>
          <p:cNvPr id="10" name="Group 10"/>
          <p:cNvGrpSpPr/>
          <p:nvPr/>
        </p:nvGrpSpPr>
        <p:grpSpPr>
          <a:xfrm>
            <a:off x="11012591" y="6680490"/>
            <a:ext cx="2464202" cy="329109"/>
            <a:chOff x="0" y="0"/>
            <a:chExt cx="3803650" cy="508000"/>
          </a:xfrm>
        </p:grpSpPr>
        <p:sp>
          <p:nvSpPr>
            <p:cNvPr id="11" name="Freeform 11"/>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676767"/>
            </a:solidFill>
          </p:spPr>
        </p:sp>
        <p:sp>
          <p:nvSpPr>
            <p:cNvPr id="12" name="Freeform 12"/>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676767"/>
            </a:solidFill>
          </p:spPr>
        </p:sp>
      </p:grpSp>
      <p:sp>
        <p:nvSpPr>
          <p:cNvPr id="13" name="TextBox 13"/>
          <p:cNvSpPr txBox="1"/>
          <p:nvPr/>
        </p:nvSpPr>
        <p:spPr>
          <a:xfrm>
            <a:off x="7322939" y="3682017"/>
            <a:ext cx="3642122" cy="1815350"/>
          </a:xfrm>
          <a:prstGeom prst="rect">
            <a:avLst/>
          </a:prstGeom>
        </p:spPr>
        <p:txBody>
          <a:bodyPr lIns="0" tIns="0" rIns="0" bIns="0" rtlCol="0" anchor="t">
            <a:spAutoFit/>
          </a:bodyPr>
          <a:lstStyle/>
          <a:p>
            <a:pPr algn="ctr">
              <a:lnSpc>
                <a:spcPts val="7279"/>
              </a:lnSpc>
            </a:pPr>
            <a:r>
              <a:rPr lang="en-US" sz="5200">
                <a:solidFill>
                  <a:srgbClr val="000000"/>
                </a:solidFill>
                <a:latin typeface="Raleway Bold"/>
              </a:rPr>
              <a:t>Generative </a:t>
            </a:r>
          </a:p>
          <a:p>
            <a:pPr algn="ctr">
              <a:lnSpc>
                <a:spcPts val="7280"/>
              </a:lnSpc>
            </a:pPr>
            <a:r>
              <a:rPr lang="en-US" sz="5200">
                <a:solidFill>
                  <a:srgbClr val="000000"/>
                </a:solidFill>
                <a:latin typeface="Raleway Bold"/>
              </a:rPr>
              <a:t>Inpainting</a:t>
            </a:r>
          </a:p>
        </p:txBody>
      </p:sp>
      <p:grpSp>
        <p:nvGrpSpPr>
          <p:cNvPr id="14" name="Group 14"/>
          <p:cNvGrpSpPr/>
          <p:nvPr/>
        </p:nvGrpSpPr>
        <p:grpSpPr>
          <a:xfrm rot="376682">
            <a:off x="12346560" y="1576141"/>
            <a:ext cx="3607196" cy="318868"/>
            <a:chOff x="0" y="0"/>
            <a:chExt cx="9194800" cy="812800"/>
          </a:xfrm>
        </p:grpSpPr>
        <p:sp>
          <p:nvSpPr>
            <p:cNvPr id="15" name="Freeform 15"/>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sp>
        <p:nvSpPr>
          <p:cNvPr id="16" name="TextBox 16"/>
          <p:cNvSpPr txBox="1"/>
          <p:nvPr/>
        </p:nvSpPr>
        <p:spPr>
          <a:xfrm>
            <a:off x="7386827" y="6301444"/>
            <a:ext cx="3506201" cy="1466646"/>
          </a:xfrm>
          <a:prstGeom prst="rect">
            <a:avLst/>
          </a:prstGeom>
        </p:spPr>
        <p:txBody>
          <a:bodyPr lIns="0" tIns="0" rIns="0" bIns="0" rtlCol="0" anchor="t">
            <a:spAutoFit/>
          </a:bodyPr>
          <a:lstStyle/>
          <a:p>
            <a:pPr algn="ctr">
              <a:lnSpc>
                <a:spcPts val="2940"/>
              </a:lnSpc>
            </a:pPr>
            <a:r>
              <a:rPr lang="en-US" sz="2100">
                <a:solidFill>
                  <a:srgbClr val="000000"/>
                </a:solidFill>
                <a:latin typeface="Raleway Bold"/>
              </a:rPr>
              <a:t>By using 2 Staged GAN </a:t>
            </a:r>
          </a:p>
          <a:p>
            <a:pPr algn="ctr">
              <a:lnSpc>
                <a:spcPts val="2940"/>
              </a:lnSpc>
            </a:pPr>
            <a:r>
              <a:rPr lang="en-US" sz="2100">
                <a:solidFill>
                  <a:srgbClr val="000000"/>
                </a:solidFill>
                <a:latin typeface="Raleway Bold"/>
              </a:rPr>
              <a:t>algorithm which is robust to calculate the pixel </a:t>
            </a:r>
          </a:p>
          <a:p>
            <a:pPr algn="ctr">
              <a:lnSpc>
                <a:spcPts val="2940"/>
              </a:lnSpc>
            </a:pPr>
            <a:r>
              <a:rPr lang="en-US" sz="2100">
                <a:solidFill>
                  <a:srgbClr val="000000"/>
                </a:solidFill>
                <a:latin typeface="Raleway Bold"/>
              </a:rPr>
              <a:t>values of missing regions. </a:t>
            </a:r>
          </a:p>
        </p:txBody>
      </p:sp>
      <p:grpSp>
        <p:nvGrpSpPr>
          <p:cNvPr id="17" name="Group 17"/>
          <p:cNvGrpSpPr/>
          <p:nvPr/>
        </p:nvGrpSpPr>
        <p:grpSpPr>
          <a:xfrm rot="1680297">
            <a:off x="11837987" y="3627358"/>
            <a:ext cx="3607196" cy="318868"/>
            <a:chOff x="0" y="0"/>
            <a:chExt cx="9194800" cy="812800"/>
          </a:xfrm>
        </p:grpSpPr>
        <p:sp>
          <p:nvSpPr>
            <p:cNvPr id="18" name="Freeform 1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id="19" name="Group 19"/>
          <p:cNvGrpSpPr/>
          <p:nvPr/>
        </p:nvGrpSpPr>
        <p:grpSpPr>
          <a:xfrm rot="-332708">
            <a:off x="2736185" y="1672479"/>
            <a:ext cx="3607196" cy="318868"/>
            <a:chOff x="0" y="0"/>
            <a:chExt cx="9194800" cy="812800"/>
          </a:xfrm>
        </p:grpSpPr>
        <p:sp>
          <p:nvSpPr>
            <p:cNvPr id="20" name="Freeform 2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id="21" name="Group 21"/>
          <p:cNvGrpSpPr/>
          <p:nvPr/>
        </p:nvGrpSpPr>
        <p:grpSpPr>
          <a:xfrm rot="-1599228">
            <a:off x="3110356" y="3734990"/>
            <a:ext cx="3607196" cy="318868"/>
            <a:chOff x="0" y="0"/>
            <a:chExt cx="9194800" cy="812800"/>
          </a:xfrm>
        </p:grpSpPr>
        <p:sp>
          <p:nvSpPr>
            <p:cNvPr id="22" name="Freeform 2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id="23" name="Group 23"/>
          <p:cNvGrpSpPr/>
          <p:nvPr/>
        </p:nvGrpSpPr>
        <p:grpSpPr>
          <a:xfrm>
            <a:off x="4722953" y="6680490"/>
            <a:ext cx="2464202" cy="329109"/>
            <a:chOff x="0" y="0"/>
            <a:chExt cx="3803650" cy="508000"/>
          </a:xfrm>
        </p:grpSpPr>
        <p:sp>
          <p:nvSpPr>
            <p:cNvPr id="24" name="Freeform 24"/>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676767"/>
            </a:solidFill>
          </p:spPr>
        </p:sp>
        <p:sp>
          <p:nvSpPr>
            <p:cNvPr id="25" name="Freeform 25"/>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676767"/>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742950" y="2770135"/>
            <a:ext cx="16802100" cy="7591178"/>
          </a:xfrm>
          <a:prstGeom prst="rect">
            <a:avLst/>
          </a:prstGeom>
        </p:spPr>
        <p:txBody>
          <a:bodyPr lIns="0" tIns="0" rIns="0" bIns="0" rtlCol="0" anchor="t">
            <a:spAutoFit/>
          </a:bodyPr>
          <a:lstStyle/>
          <a:p>
            <a:pPr marL="0" lvl="0" indent="0" algn="l">
              <a:lnSpc>
                <a:spcPts val="6299"/>
              </a:lnSpc>
              <a:spcBef>
                <a:spcPct val="0"/>
              </a:spcBef>
            </a:pPr>
            <a:r>
              <a:rPr lang="en-US" sz="4500">
                <a:solidFill>
                  <a:srgbClr val="000000"/>
                </a:solidFill>
                <a:latin typeface="Open Sans Bold"/>
              </a:rPr>
              <a:t>Similarity In</a:t>
            </a:r>
            <a:r>
              <a:rPr lang="en-US" sz="4500" u="none">
                <a:solidFill>
                  <a:srgbClr val="000000"/>
                </a:solidFill>
                <a:latin typeface="Open Sans Bold"/>
              </a:rPr>
              <a:t>d</a:t>
            </a:r>
            <a:r>
              <a:rPr lang="en-US" sz="4500">
                <a:solidFill>
                  <a:srgbClr val="000000"/>
                </a:solidFill>
                <a:latin typeface="Open Sans Bold"/>
              </a:rPr>
              <a:t>ex -</a:t>
            </a:r>
            <a:r>
              <a:rPr lang="en-US" sz="4500" u="none">
                <a:solidFill>
                  <a:srgbClr val="000000"/>
                </a:solidFill>
                <a:latin typeface="Open Sans Bold"/>
              </a:rPr>
              <a:t> SSIM values :</a:t>
            </a:r>
          </a:p>
          <a:p>
            <a:pPr marL="0" lvl="0" indent="0" algn="l">
              <a:lnSpc>
                <a:spcPts val="4900"/>
              </a:lnSpc>
              <a:spcBef>
                <a:spcPct val="0"/>
              </a:spcBef>
            </a:pPr>
            <a:endParaRPr lang="en-US" sz="4500" u="none">
              <a:solidFill>
                <a:srgbClr val="000000"/>
              </a:solidFill>
              <a:latin typeface="Open Sans Bold"/>
            </a:endParaRPr>
          </a:p>
          <a:p>
            <a:pPr marL="0" lvl="0" indent="0" algn="l">
              <a:lnSpc>
                <a:spcPts val="4900"/>
              </a:lnSpc>
              <a:spcBef>
                <a:spcPct val="0"/>
              </a:spcBef>
            </a:pPr>
            <a:r>
              <a:rPr lang="en-US" sz="3500" u="none">
                <a:solidFill>
                  <a:srgbClr val="000000"/>
                </a:solidFill>
                <a:latin typeface="Open Sans"/>
              </a:rPr>
              <a:t>1. O</a:t>
            </a:r>
            <a:r>
              <a:rPr lang="en-US" sz="3500">
                <a:solidFill>
                  <a:srgbClr val="000000"/>
                </a:solidFill>
                <a:latin typeface="Open Sans"/>
              </a:rPr>
              <a:t>r</a:t>
            </a:r>
            <a:r>
              <a:rPr lang="en-US" sz="3500" u="none">
                <a:solidFill>
                  <a:srgbClr val="000000"/>
                </a:solidFill>
                <a:latin typeface="Open Sans"/>
              </a:rPr>
              <a:t>iginal vs</a:t>
            </a:r>
            <a:r>
              <a:rPr lang="en-US" sz="3500">
                <a:solidFill>
                  <a:srgbClr val="000000"/>
                </a:solidFill>
                <a:latin typeface="Open Sans"/>
              </a:rPr>
              <a:t> in</a:t>
            </a:r>
            <a:r>
              <a:rPr lang="en-US" sz="3500" u="none">
                <a:solidFill>
                  <a:srgbClr val="000000"/>
                </a:solidFill>
                <a:latin typeface="Open Sans"/>
              </a:rPr>
              <a:t>put : </a:t>
            </a:r>
            <a:r>
              <a:rPr lang="en-US" sz="3500" u="none">
                <a:solidFill>
                  <a:srgbClr val="000000"/>
                </a:solidFill>
                <a:latin typeface="Open Sans Bold"/>
              </a:rPr>
              <a:t>0.9314753871768957</a:t>
            </a:r>
          </a:p>
          <a:p>
            <a:pPr marL="0" lvl="0" indent="0" algn="l">
              <a:lnSpc>
                <a:spcPts val="4900"/>
              </a:lnSpc>
              <a:spcBef>
                <a:spcPct val="0"/>
              </a:spcBef>
            </a:pPr>
            <a:r>
              <a:rPr lang="en-US" sz="3500" u="none">
                <a:solidFill>
                  <a:srgbClr val="000000"/>
                </a:solidFill>
                <a:latin typeface="Open Sans"/>
              </a:rPr>
              <a:t>2. Ori</a:t>
            </a:r>
            <a:r>
              <a:rPr lang="en-US" sz="3500">
                <a:solidFill>
                  <a:srgbClr val="000000"/>
                </a:solidFill>
                <a:latin typeface="Open Sans"/>
              </a:rPr>
              <a:t>g</a:t>
            </a:r>
            <a:r>
              <a:rPr lang="en-US" sz="3500" u="none">
                <a:solidFill>
                  <a:srgbClr val="000000"/>
                </a:solidFill>
                <a:latin typeface="Open Sans"/>
              </a:rPr>
              <a:t>inal</a:t>
            </a:r>
            <a:r>
              <a:rPr lang="en-US" sz="3500">
                <a:solidFill>
                  <a:srgbClr val="000000"/>
                </a:solidFill>
                <a:latin typeface="Open Sans"/>
              </a:rPr>
              <a:t> </a:t>
            </a:r>
            <a:r>
              <a:rPr lang="en-US" sz="3500" u="none">
                <a:solidFill>
                  <a:srgbClr val="000000"/>
                </a:solidFill>
                <a:latin typeface="Open Sans"/>
              </a:rPr>
              <a:t>vs N</a:t>
            </a:r>
            <a:r>
              <a:rPr lang="en-US" sz="3500">
                <a:solidFill>
                  <a:srgbClr val="000000"/>
                </a:solidFill>
                <a:latin typeface="Open Sans"/>
              </a:rPr>
              <a:t>e</a:t>
            </a:r>
            <a:r>
              <a:rPr lang="en-US" sz="3500" u="none">
                <a:solidFill>
                  <a:srgbClr val="000000"/>
                </a:solidFill>
                <a:latin typeface="Open Sans"/>
              </a:rPr>
              <a:t>w Gans</a:t>
            </a:r>
            <a:r>
              <a:rPr lang="en-US" sz="3500">
                <a:solidFill>
                  <a:srgbClr val="000000"/>
                </a:solidFill>
                <a:latin typeface="Open Sans"/>
              </a:rPr>
              <a:t> algo</a:t>
            </a:r>
            <a:r>
              <a:rPr lang="en-US" sz="3500" u="none">
                <a:solidFill>
                  <a:srgbClr val="000000"/>
                </a:solidFill>
                <a:latin typeface="Open Sans"/>
              </a:rPr>
              <a:t> w</a:t>
            </a:r>
            <a:r>
              <a:rPr lang="en-US" sz="3500">
                <a:solidFill>
                  <a:srgbClr val="000000"/>
                </a:solidFill>
                <a:latin typeface="Open Sans"/>
              </a:rPr>
              <a:t>ith ne</a:t>
            </a:r>
            <a:r>
              <a:rPr lang="en-US" sz="3500" u="none">
                <a:solidFill>
                  <a:srgbClr val="000000"/>
                </a:solidFill>
                <a:latin typeface="Open Sans"/>
              </a:rPr>
              <a:t>w </a:t>
            </a:r>
            <a:r>
              <a:rPr lang="en-US" sz="3500">
                <a:solidFill>
                  <a:srgbClr val="000000"/>
                </a:solidFill>
                <a:latin typeface="Open Sans"/>
              </a:rPr>
              <a:t>t</a:t>
            </a:r>
            <a:r>
              <a:rPr lang="en-US" sz="3500" u="none">
                <a:solidFill>
                  <a:srgbClr val="000000"/>
                </a:solidFill>
                <a:latin typeface="Open Sans"/>
              </a:rPr>
              <a:t>raining</a:t>
            </a:r>
            <a:r>
              <a:rPr lang="en-US" sz="3500">
                <a:solidFill>
                  <a:srgbClr val="000000"/>
                </a:solidFill>
                <a:latin typeface="Open Sans"/>
              </a:rPr>
              <a:t> </a:t>
            </a:r>
            <a:r>
              <a:rPr lang="en-US" sz="3500" u="none">
                <a:solidFill>
                  <a:srgbClr val="000000"/>
                </a:solidFill>
                <a:latin typeface="Open Sans"/>
              </a:rPr>
              <a:t>d</a:t>
            </a:r>
            <a:r>
              <a:rPr lang="en-US" sz="3500">
                <a:solidFill>
                  <a:srgbClr val="000000"/>
                </a:solidFill>
                <a:latin typeface="Open Sans"/>
              </a:rPr>
              <a:t>a</a:t>
            </a:r>
            <a:r>
              <a:rPr lang="en-US" sz="3500" u="none">
                <a:solidFill>
                  <a:srgbClr val="000000"/>
                </a:solidFill>
                <a:latin typeface="Open Sans"/>
              </a:rPr>
              <a:t>t</a:t>
            </a:r>
            <a:r>
              <a:rPr lang="en-US" sz="3500">
                <a:solidFill>
                  <a:srgbClr val="000000"/>
                </a:solidFill>
                <a:latin typeface="Open Sans"/>
              </a:rPr>
              <a:t>a</a:t>
            </a:r>
            <a:r>
              <a:rPr lang="en-US" sz="3500" u="none">
                <a:solidFill>
                  <a:srgbClr val="000000"/>
                </a:solidFill>
                <a:latin typeface="Open Sans"/>
              </a:rPr>
              <a:t> (359 </a:t>
            </a:r>
            <a:r>
              <a:rPr lang="en-US" sz="3500">
                <a:solidFill>
                  <a:srgbClr val="000000"/>
                </a:solidFill>
                <a:latin typeface="Open Sans"/>
              </a:rPr>
              <a:t>e</a:t>
            </a:r>
            <a:r>
              <a:rPr lang="en-US" sz="3500" u="none">
                <a:solidFill>
                  <a:srgbClr val="000000"/>
                </a:solidFill>
                <a:latin typeface="Open Sans"/>
              </a:rPr>
              <a:t>poc</a:t>
            </a:r>
            <a:r>
              <a:rPr lang="en-US" sz="3500">
                <a:solidFill>
                  <a:srgbClr val="000000"/>
                </a:solidFill>
                <a:latin typeface="Open Sans"/>
              </a:rPr>
              <a:t>hes</a:t>
            </a:r>
            <a:r>
              <a:rPr lang="en-US" sz="3500" u="none">
                <a:solidFill>
                  <a:srgbClr val="000000"/>
                </a:solidFill>
                <a:latin typeface="Open Sans"/>
              </a:rPr>
              <a:t>)</a:t>
            </a:r>
            <a:r>
              <a:rPr lang="en-US" sz="3500">
                <a:solidFill>
                  <a:srgbClr val="000000"/>
                </a:solidFill>
                <a:latin typeface="Open Sans"/>
              </a:rPr>
              <a:t> </a:t>
            </a:r>
            <a:r>
              <a:rPr lang="en-US" sz="3500" u="none">
                <a:solidFill>
                  <a:srgbClr val="000000"/>
                </a:solidFill>
                <a:latin typeface="Open Sans"/>
              </a:rPr>
              <a:t>:</a:t>
            </a:r>
            <a:r>
              <a:rPr lang="en-US" sz="3500">
                <a:solidFill>
                  <a:srgbClr val="000000"/>
                </a:solidFill>
                <a:latin typeface="Open Sans"/>
              </a:rPr>
              <a:t>       </a:t>
            </a:r>
            <a:r>
              <a:rPr lang="en-US" sz="3500" u="none">
                <a:solidFill>
                  <a:srgbClr val="000000"/>
                </a:solidFill>
                <a:latin typeface="Open Sans Bold"/>
              </a:rPr>
              <a:t>0.9996847497074818</a:t>
            </a:r>
            <a:r>
              <a:rPr lang="en-US" sz="3500">
                <a:solidFill>
                  <a:srgbClr val="000000"/>
                </a:solidFill>
                <a:latin typeface="Open Sans Bold"/>
              </a:rPr>
              <a:t> </a:t>
            </a:r>
          </a:p>
          <a:p>
            <a:pPr marL="0" lvl="0" indent="0" algn="l">
              <a:lnSpc>
                <a:spcPts val="4900"/>
              </a:lnSpc>
              <a:spcBef>
                <a:spcPct val="0"/>
              </a:spcBef>
            </a:pPr>
            <a:r>
              <a:rPr lang="en-US" sz="3500" u="none">
                <a:solidFill>
                  <a:srgbClr val="000000"/>
                </a:solidFill>
                <a:latin typeface="Open Sans"/>
              </a:rPr>
              <a:t>3. Or</a:t>
            </a:r>
            <a:r>
              <a:rPr lang="en-US" sz="3500">
                <a:solidFill>
                  <a:srgbClr val="000000"/>
                </a:solidFill>
                <a:latin typeface="Open Sans"/>
              </a:rPr>
              <a:t>i</a:t>
            </a:r>
            <a:r>
              <a:rPr lang="en-US" sz="3500" u="none">
                <a:solidFill>
                  <a:srgbClr val="000000"/>
                </a:solidFill>
                <a:latin typeface="Open Sans"/>
              </a:rPr>
              <a:t>g</a:t>
            </a:r>
            <a:r>
              <a:rPr lang="en-US" sz="3500">
                <a:solidFill>
                  <a:srgbClr val="000000"/>
                </a:solidFill>
                <a:latin typeface="Open Sans"/>
              </a:rPr>
              <a:t>in</a:t>
            </a:r>
            <a:r>
              <a:rPr lang="en-US" sz="3500" u="none">
                <a:solidFill>
                  <a:srgbClr val="000000"/>
                </a:solidFill>
                <a:latin typeface="Open Sans"/>
              </a:rPr>
              <a:t>al vs</a:t>
            </a:r>
            <a:r>
              <a:rPr lang="en-US" sz="3500">
                <a:solidFill>
                  <a:srgbClr val="000000"/>
                </a:solidFill>
                <a:latin typeface="Open Sans"/>
              </a:rPr>
              <a:t> </a:t>
            </a:r>
            <a:r>
              <a:rPr lang="en-US" sz="3500" u="none">
                <a:solidFill>
                  <a:srgbClr val="000000"/>
                </a:solidFill>
                <a:latin typeface="Open Sans"/>
              </a:rPr>
              <a:t>N</a:t>
            </a:r>
            <a:r>
              <a:rPr lang="en-US" sz="3500">
                <a:solidFill>
                  <a:srgbClr val="000000"/>
                </a:solidFill>
                <a:latin typeface="Open Sans"/>
              </a:rPr>
              <a:t>e</a:t>
            </a:r>
            <a:r>
              <a:rPr lang="en-US" sz="3500" u="none">
                <a:solidFill>
                  <a:srgbClr val="000000"/>
                </a:solidFill>
                <a:latin typeface="Open Sans"/>
              </a:rPr>
              <a:t>w</a:t>
            </a:r>
            <a:r>
              <a:rPr lang="en-US" sz="3500">
                <a:solidFill>
                  <a:srgbClr val="000000"/>
                </a:solidFill>
                <a:latin typeface="Open Sans"/>
              </a:rPr>
              <a:t> </a:t>
            </a:r>
            <a:r>
              <a:rPr lang="en-US" sz="3500" u="none">
                <a:solidFill>
                  <a:srgbClr val="000000"/>
                </a:solidFill>
                <a:latin typeface="Open Sans"/>
              </a:rPr>
              <a:t>G</a:t>
            </a:r>
            <a:r>
              <a:rPr lang="en-US" sz="3500">
                <a:solidFill>
                  <a:srgbClr val="000000"/>
                </a:solidFill>
                <a:latin typeface="Open Sans"/>
              </a:rPr>
              <a:t>a</a:t>
            </a:r>
            <a:r>
              <a:rPr lang="en-US" sz="3500" u="none">
                <a:solidFill>
                  <a:srgbClr val="000000"/>
                </a:solidFill>
                <a:latin typeface="Open Sans"/>
              </a:rPr>
              <a:t>n</a:t>
            </a:r>
            <a:r>
              <a:rPr lang="en-US" sz="3500">
                <a:solidFill>
                  <a:srgbClr val="000000"/>
                </a:solidFill>
                <a:latin typeface="Open Sans"/>
              </a:rPr>
              <a:t>s</a:t>
            </a:r>
            <a:r>
              <a:rPr lang="en-US" sz="3500" u="none">
                <a:solidFill>
                  <a:srgbClr val="000000"/>
                </a:solidFill>
                <a:latin typeface="Open Sans"/>
              </a:rPr>
              <a:t> algo</a:t>
            </a:r>
            <a:r>
              <a:rPr lang="en-US" sz="3500">
                <a:solidFill>
                  <a:srgbClr val="000000"/>
                </a:solidFill>
                <a:latin typeface="Open Sans"/>
              </a:rPr>
              <a:t> </a:t>
            </a:r>
            <a:r>
              <a:rPr lang="en-US" sz="3500" u="none">
                <a:solidFill>
                  <a:srgbClr val="000000"/>
                </a:solidFill>
                <a:latin typeface="Open Sans"/>
              </a:rPr>
              <a:t>wit</a:t>
            </a:r>
            <a:r>
              <a:rPr lang="en-US" sz="3500">
                <a:solidFill>
                  <a:srgbClr val="000000"/>
                </a:solidFill>
                <a:latin typeface="Open Sans"/>
              </a:rPr>
              <a:t>h</a:t>
            </a:r>
            <a:r>
              <a:rPr lang="en-US" sz="3500" u="none">
                <a:solidFill>
                  <a:srgbClr val="000000"/>
                </a:solidFill>
                <a:latin typeface="Open Sans"/>
              </a:rPr>
              <a:t> n</a:t>
            </a:r>
            <a:r>
              <a:rPr lang="en-US" sz="3500">
                <a:solidFill>
                  <a:srgbClr val="000000"/>
                </a:solidFill>
                <a:latin typeface="Open Sans"/>
              </a:rPr>
              <a:t>e</a:t>
            </a:r>
            <a:r>
              <a:rPr lang="en-US" sz="3500" u="none">
                <a:solidFill>
                  <a:srgbClr val="000000"/>
                </a:solidFill>
                <a:latin typeface="Open Sans"/>
              </a:rPr>
              <a:t>w</a:t>
            </a:r>
            <a:r>
              <a:rPr lang="en-US" sz="3500">
                <a:solidFill>
                  <a:srgbClr val="000000"/>
                </a:solidFill>
                <a:latin typeface="Open Sans"/>
              </a:rPr>
              <a:t> </a:t>
            </a:r>
            <a:r>
              <a:rPr lang="en-US" sz="3500" u="none">
                <a:solidFill>
                  <a:srgbClr val="000000"/>
                </a:solidFill>
                <a:latin typeface="Open Sans"/>
              </a:rPr>
              <a:t>t</a:t>
            </a:r>
            <a:r>
              <a:rPr lang="en-US" sz="3500">
                <a:solidFill>
                  <a:srgbClr val="000000"/>
                </a:solidFill>
                <a:latin typeface="Open Sans"/>
              </a:rPr>
              <a:t>ra</a:t>
            </a:r>
            <a:r>
              <a:rPr lang="en-US" sz="3500" u="none">
                <a:solidFill>
                  <a:srgbClr val="000000"/>
                </a:solidFill>
                <a:latin typeface="Open Sans"/>
              </a:rPr>
              <a:t>in</a:t>
            </a:r>
            <a:r>
              <a:rPr lang="en-US" sz="3500">
                <a:solidFill>
                  <a:srgbClr val="000000"/>
                </a:solidFill>
                <a:latin typeface="Open Sans"/>
              </a:rPr>
              <a:t>ing </a:t>
            </a:r>
            <a:r>
              <a:rPr lang="en-US" sz="3500" u="none">
                <a:solidFill>
                  <a:srgbClr val="000000"/>
                </a:solidFill>
                <a:latin typeface="Open Sans"/>
              </a:rPr>
              <a:t>da</a:t>
            </a:r>
            <a:r>
              <a:rPr lang="en-US" sz="3500">
                <a:solidFill>
                  <a:srgbClr val="000000"/>
                </a:solidFill>
                <a:latin typeface="Open Sans"/>
              </a:rPr>
              <a:t>t</a:t>
            </a:r>
            <a:r>
              <a:rPr lang="en-US" sz="3500" u="none">
                <a:solidFill>
                  <a:srgbClr val="000000"/>
                </a:solidFill>
                <a:latin typeface="Open Sans"/>
              </a:rPr>
              <a:t>a (82 epoc</a:t>
            </a:r>
            <a:r>
              <a:rPr lang="en-US" sz="3500">
                <a:solidFill>
                  <a:srgbClr val="000000"/>
                </a:solidFill>
                <a:latin typeface="Open Sans"/>
              </a:rPr>
              <a:t>he</a:t>
            </a:r>
            <a:r>
              <a:rPr lang="en-US" sz="3500" u="none">
                <a:solidFill>
                  <a:srgbClr val="000000"/>
                </a:solidFill>
                <a:latin typeface="Open Sans"/>
              </a:rPr>
              <a:t>s) : </a:t>
            </a:r>
            <a:r>
              <a:rPr lang="en-US" sz="3500" u="none">
                <a:solidFill>
                  <a:srgbClr val="000000"/>
                </a:solidFill>
                <a:latin typeface="Open Sans Bold"/>
              </a:rPr>
              <a:t>0.9986725530035611</a:t>
            </a:r>
          </a:p>
          <a:p>
            <a:pPr marL="0" lvl="0" indent="0" algn="l">
              <a:lnSpc>
                <a:spcPts val="4900"/>
              </a:lnSpc>
              <a:spcBef>
                <a:spcPct val="0"/>
              </a:spcBef>
            </a:pPr>
            <a:r>
              <a:rPr lang="en-US" sz="3500" u="none">
                <a:solidFill>
                  <a:srgbClr val="000000"/>
                </a:solidFill>
                <a:latin typeface="Open Sans"/>
              </a:rPr>
              <a:t>4. Original vs Old Gans</a:t>
            </a:r>
            <a:r>
              <a:rPr lang="en-US" sz="3500">
                <a:solidFill>
                  <a:srgbClr val="000000"/>
                </a:solidFill>
                <a:latin typeface="Open Sans"/>
              </a:rPr>
              <a:t> algo</a:t>
            </a:r>
            <a:r>
              <a:rPr lang="en-US" sz="3500" u="none">
                <a:solidFill>
                  <a:srgbClr val="000000"/>
                </a:solidFill>
                <a:latin typeface="Open Sans"/>
              </a:rPr>
              <a:t> w</a:t>
            </a:r>
            <a:r>
              <a:rPr lang="en-US" sz="3500">
                <a:solidFill>
                  <a:srgbClr val="000000"/>
                </a:solidFill>
                <a:latin typeface="Open Sans"/>
              </a:rPr>
              <a:t>ith</a:t>
            </a:r>
            <a:r>
              <a:rPr lang="en-US" sz="3500" u="none">
                <a:solidFill>
                  <a:srgbClr val="000000"/>
                </a:solidFill>
                <a:latin typeface="Open Sans"/>
              </a:rPr>
              <a:t> old training</a:t>
            </a:r>
            <a:r>
              <a:rPr lang="en-US" sz="3500">
                <a:solidFill>
                  <a:srgbClr val="000000"/>
                </a:solidFill>
                <a:latin typeface="Open Sans"/>
              </a:rPr>
              <a:t> </a:t>
            </a:r>
            <a:r>
              <a:rPr lang="en-US" sz="3500" u="none">
                <a:solidFill>
                  <a:srgbClr val="000000"/>
                </a:solidFill>
                <a:latin typeface="Open Sans"/>
              </a:rPr>
              <a:t>d</a:t>
            </a:r>
            <a:r>
              <a:rPr lang="en-US" sz="3500">
                <a:solidFill>
                  <a:srgbClr val="000000"/>
                </a:solidFill>
                <a:latin typeface="Open Sans"/>
              </a:rPr>
              <a:t>a</a:t>
            </a:r>
            <a:r>
              <a:rPr lang="en-US" sz="3500" u="none">
                <a:solidFill>
                  <a:srgbClr val="000000"/>
                </a:solidFill>
                <a:latin typeface="Open Sans"/>
              </a:rPr>
              <a:t>ta : </a:t>
            </a:r>
            <a:r>
              <a:rPr lang="en-US" sz="3500" u="none">
                <a:solidFill>
                  <a:srgbClr val="000000"/>
                </a:solidFill>
                <a:latin typeface="Open Sans Bold"/>
              </a:rPr>
              <a:t>0.9942820439040533 </a:t>
            </a:r>
          </a:p>
          <a:p>
            <a:pPr marL="0" lvl="0" indent="0" algn="l">
              <a:lnSpc>
                <a:spcPts val="4900"/>
              </a:lnSpc>
              <a:spcBef>
                <a:spcPct val="0"/>
              </a:spcBef>
            </a:pPr>
            <a:r>
              <a:rPr lang="en-US" sz="3500" u="none">
                <a:solidFill>
                  <a:srgbClr val="000000"/>
                </a:solidFill>
                <a:latin typeface="Open Sans"/>
              </a:rPr>
              <a:t>5. Origi</a:t>
            </a:r>
            <a:r>
              <a:rPr lang="en-US" sz="3500">
                <a:solidFill>
                  <a:srgbClr val="000000"/>
                </a:solidFill>
                <a:latin typeface="Open Sans"/>
              </a:rPr>
              <a:t>nal </a:t>
            </a:r>
            <a:r>
              <a:rPr lang="en-US" sz="3500" u="none">
                <a:solidFill>
                  <a:srgbClr val="000000"/>
                </a:solidFill>
                <a:latin typeface="Open Sans"/>
              </a:rPr>
              <a:t>vs Op</a:t>
            </a:r>
            <a:r>
              <a:rPr lang="en-US" sz="3500">
                <a:solidFill>
                  <a:srgbClr val="000000"/>
                </a:solidFill>
                <a:latin typeface="Open Sans"/>
              </a:rPr>
              <a:t>e</a:t>
            </a:r>
            <a:r>
              <a:rPr lang="en-US" sz="3500" u="none">
                <a:solidFill>
                  <a:srgbClr val="000000"/>
                </a:solidFill>
                <a:latin typeface="Open Sans"/>
              </a:rPr>
              <a:t>nCV</a:t>
            </a:r>
            <a:r>
              <a:rPr lang="en-US" sz="3500">
                <a:solidFill>
                  <a:srgbClr val="000000"/>
                </a:solidFill>
                <a:latin typeface="Open Sans"/>
              </a:rPr>
              <a:t> re</a:t>
            </a:r>
            <a:r>
              <a:rPr lang="en-US" sz="3500" u="none">
                <a:solidFill>
                  <a:srgbClr val="000000"/>
                </a:solidFill>
                <a:latin typeface="Open Sans"/>
              </a:rPr>
              <a:t>c</a:t>
            </a:r>
            <a:r>
              <a:rPr lang="en-US" sz="3500">
                <a:solidFill>
                  <a:srgbClr val="000000"/>
                </a:solidFill>
                <a:latin typeface="Open Sans"/>
              </a:rPr>
              <a:t>ons</a:t>
            </a:r>
            <a:r>
              <a:rPr lang="en-US" sz="3500" u="none">
                <a:solidFill>
                  <a:srgbClr val="000000"/>
                </a:solidFill>
                <a:latin typeface="Open Sans"/>
              </a:rPr>
              <a:t>tructed output : </a:t>
            </a:r>
            <a:r>
              <a:rPr lang="en-US" sz="3500" u="none">
                <a:solidFill>
                  <a:srgbClr val="000000"/>
                </a:solidFill>
                <a:latin typeface="Open Sans Bold"/>
              </a:rPr>
              <a:t>0</a:t>
            </a:r>
            <a:r>
              <a:rPr lang="en-US" sz="3500">
                <a:solidFill>
                  <a:srgbClr val="000000"/>
                </a:solidFill>
                <a:latin typeface="Open Sans Bold"/>
              </a:rPr>
              <a:t>.</a:t>
            </a:r>
            <a:r>
              <a:rPr lang="en-US" sz="3500" u="none">
                <a:solidFill>
                  <a:srgbClr val="000000"/>
                </a:solidFill>
                <a:latin typeface="Open Sans Bold"/>
              </a:rPr>
              <a:t>9963796319465636</a:t>
            </a:r>
          </a:p>
          <a:p>
            <a:pPr marL="0" lvl="0" indent="0" algn="l">
              <a:lnSpc>
                <a:spcPts val="4900"/>
              </a:lnSpc>
              <a:spcBef>
                <a:spcPct val="0"/>
              </a:spcBef>
            </a:pPr>
            <a:endParaRPr lang="en-US" sz="3500" u="none">
              <a:solidFill>
                <a:srgbClr val="000000"/>
              </a:solidFill>
              <a:latin typeface="Open Sans Bold"/>
            </a:endParaRPr>
          </a:p>
          <a:p>
            <a:pPr marL="0" lvl="0" indent="0" algn="l">
              <a:lnSpc>
                <a:spcPts val="4900"/>
              </a:lnSpc>
              <a:spcBef>
                <a:spcPct val="0"/>
              </a:spcBef>
            </a:pPr>
            <a:endParaRPr lang="en-US" sz="3500" u="none">
              <a:solidFill>
                <a:srgbClr val="000000"/>
              </a:solidFill>
              <a:latin typeface="Open Sans Bold"/>
            </a:endParaRPr>
          </a:p>
          <a:p>
            <a:pPr marL="0" lvl="0" indent="0" algn="l">
              <a:lnSpc>
                <a:spcPts val="4900"/>
              </a:lnSpc>
              <a:spcBef>
                <a:spcPct val="0"/>
              </a:spcBef>
            </a:pPr>
            <a:endParaRPr lang="en-US" sz="3500" u="none">
              <a:solidFill>
                <a:srgbClr val="000000"/>
              </a:solidFill>
              <a:latin typeface="Open Sans Bold"/>
            </a:endParaRPr>
          </a:p>
        </p:txBody>
      </p:sp>
      <p:sp>
        <p:nvSpPr>
          <p:cNvPr id="5" name="TextBox 5"/>
          <p:cNvSpPr txBox="1"/>
          <p:nvPr/>
        </p:nvSpPr>
        <p:spPr>
          <a:xfrm>
            <a:off x="1028700" y="190500"/>
            <a:ext cx="3875336" cy="1368425"/>
          </a:xfrm>
          <a:prstGeom prst="rect">
            <a:avLst/>
          </a:prstGeom>
        </p:spPr>
        <p:txBody>
          <a:bodyPr lIns="0" tIns="0" rIns="0" bIns="0" rtlCol="0" anchor="t">
            <a:spAutoFit/>
          </a:bodyPr>
          <a:lstStyle/>
          <a:p>
            <a:pPr>
              <a:lnSpc>
                <a:spcPts val="11200"/>
              </a:lnSpc>
            </a:pPr>
            <a:r>
              <a:rPr lang="en-US" sz="8000">
                <a:solidFill>
                  <a:srgbClr val="FFFFFF"/>
                </a:solidFill>
                <a:latin typeface="Open Sans Extra Bold"/>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742950" y="2798710"/>
            <a:ext cx="16802100" cy="5544429"/>
          </a:xfrm>
          <a:prstGeom prst="rect">
            <a:avLst/>
          </a:prstGeom>
        </p:spPr>
        <p:txBody>
          <a:bodyPr lIns="0" tIns="0" rIns="0" bIns="0" rtlCol="0" anchor="t">
            <a:spAutoFit/>
          </a:bodyPr>
          <a:lstStyle/>
          <a:p>
            <a:pPr>
              <a:lnSpc>
                <a:spcPts val="6299"/>
              </a:lnSpc>
            </a:pPr>
            <a:endParaRPr/>
          </a:p>
          <a:p>
            <a:pPr>
              <a:lnSpc>
                <a:spcPts val="6299"/>
              </a:lnSpc>
            </a:pPr>
            <a:r>
              <a:rPr lang="en-US" sz="2050">
                <a:solidFill>
                  <a:srgbClr val="000000"/>
                </a:solidFill>
                <a:latin typeface="Arimo"/>
              </a:rPr>
              <a:t> </a:t>
            </a:r>
            <a:r>
              <a:rPr lang="en-US" sz="2050">
                <a:solidFill>
                  <a:srgbClr val="000000"/>
                </a:solidFill>
                <a:latin typeface="Arimo Bold"/>
              </a:rPr>
              <a:t> Title</a:t>
            </a:r>
            <a:r>
              <a:rPr lang="en-US" sz="2050">
                <a:solidFill>
                  <a:srgbClr val="000000"/>
                </a:solidFill>
                <a:latin typeface="Arimo"/>
              </a:rPr>
              <a:t>= Free-Form Image Inpainting with Gated Convolution</a:t>
            </a:r>
          </a:p>
          <a:p>
            <a:pPr>
              <a:lnSpc>
                <a:spcPts val="6299"/>
              </a:lnSpc>
            </a:pPr>
            <a:r>
              <a:rPr lang="en-US" sz="2050">
                <a:solidFill>
                  <a:srgbClr val="000000"/>
                </a:solidFill>
                <a:latin typeface="Arimo"/>
              </a:rPr>
              <a:t> </a:t>
            </a:r>
            <a:r>
              <a:rPr lang="en-US" sz="2050">
                <a:solidFill>
                  <a:srgbClr val="000000"/>
                </a:solidFill>
                <a:latin typeface="Arimo Bold"/>
              </a:rPr>
              <a:t> author</a:t>
            </a:r>
            <a:r>
              <a:rPr lang="en-US" sz="2050">
                <a:solidFill>
                  <a:srgbClr val="000000"/>
                </a:solidFill>
                <a:latin typeface="Arimo"/>
              </a:rPr>
              <a:t>=Yu, Jiahui and Lin, Zhe and Yang, Jimei and Shen, Xiaohui and Lu, Xin and Huang, Thomas S</a:t>
            </a:r>
          </a:p>
          <a:p>
            <a:pPr>
              <a:lnSpc>
                <a:spcPts val="6299"/>
              </a:lnSpc>
            </a:pPr>
            <a:r>
              <a:rPr lang="en-US" sz="2050">
                <a:solidFill>
                  <a:srgbClr val="000000"/>
                </a:solidFill>
                <a:latin typeface="Arimo"/>
              </a:rPr>
              <a:t>  </a:t>
            </a:r>
            <a:r>
              <a:rPr lang="en-US" sz="2050">
                <a:solidFill>
                  <a:srgbClr val="000000"/>
                </a:solidFill>
                <a:latin typeface="Arimo Bold"/>
              </a:rPr>
              <a:t>journal</a:t>
            </a:r>
            <a:r>
              <a:rPr lang="en-US" sz="2050">
                <a:solidFill>
                  <a:srgbClr val="000000"/>
                </a:solidFill>
                <a:latin typeface="Arimo"/>
              </a:rPr>
              <a:t>=arXiv preprint arXiv:1806.03589</a:t>
            </a:r>
          </a:p>
          <a:p>
            <a:pPr>
              <a:lnSpc>
                <a:spcPts val="6299"/>
              </a:lnSpc>
            </a:pPr>
            <a:r>
              <a:rPr lang="en-US" sz="2050">
                <a:solidFill>
                  <a:srgbClr val="000000"/>
                </a:solidFill>
                <a:latin typeface="Arimo"/>
              </a:rPr>
              <a:t>  </a:t>
            </a:r>
          </a:p>
          <a:p>
            <a:pPr marL="0" lvl="0" indent="0" algn="l">
              <a:lnSpc>
                <a:spcPts val="6299"/>
              </a:lnSpc>
              <a:spcBef>
                <a:spcPct val="0"/>
              </a:spcBef>
            </a:pPr>
            <a:endParaRPr lang="en-US" sz="2050">
              <a:solidFill>
                <a:srgbClr val="000000"/>
              </a:solidFill>
              <a:latin typeface="Arimo"/>
            </a:endParaRPr>
          </a:p>
        </p:txBody>
      </p:sp>
      <p:sp>
        <p:nvSpPr>
          <p:cNvPr id="5" name="TextBox 5"/>
          <p:cNvSpPr txBox="1"/>
          <p:nvPr/>
        </p:nvSpPr>
        <p:spPr>
          <a:xfrm>
            <a:off x="1028700" y="190500"/>
            <a:ext cx="4757291" cy="1368425"/>
          </a:xfrm>
          <a:prstGeom prst="rect">
            <a:avLst/>
          </a:prstGeom>
        </p:spPr>
        <p:txBody>
          <a:bodyPr lIns="0" tIns="0" rIns="0" bIns="0" rtlCol="0" anchor="t">
            <a:spAutoFit/>
          </a:bodyPr>
          <a:lstStyle/>
          <a:p>
            <a:pPr>
              <a:lnSpc>
                <a:spcPts val="11200"/>
              </a:lnSpc>
            </a:pPr>
            <a:r>
              <a:rPr lang="en-US" sz="8000">
                <a:solidFill>
                  <a:srgbClr val="FFFFFF"/>
                </a:solidFill>
                <a:latin typeface="Open Sans Extra Bold"/>
              </a:rPr>
              <a:t>Citations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9733" y="-466784"/>
            <a:ext cx="19427467" cy="10490994"/>
            <a:chOff x="0" y="0"/>
            <a:chExt cx="5629405" cy="3039926"/>
          </a:xfrm>
        </p:grpSpPr>
        <p:sp>
          <p:nvSpPr>
            <p:cNvPr id="3" name="Freeform 3"/>
            <p:cNvSpPr/>
            <p:nvPr/>
          </p:nvSpPr>
          <p:spPr>
            <a:xfrm>
              <a:off x="0" y="0"/>
              <a:ext cx="5629406" cy="3039926"/>
            </a:xfrm>
            <a:custGeom>
              <a:avLst/>
              <a:gdLst/>
              <a:ahLst/>
              <a:cxnLst/>
              <a:rect l="l" t="t" r="r" b="b"/>
              <a:pathLst>
                <a:path w="5629406" h="3039926">
                  <a:moveTo>
                    <a:pt x="0" y="0"/>
                  </a:moveTo>
                  <a:lnTo>
                    <a:pt x="5629406" y="0"/>
                  </a:lnTo>
                  <a:lnTo>
                    <a:pt x="5629406" y="3039926"/>
                  </a:lnTo>
                  <a:lnTo>
                    <a:pt x="0" y="3039926"/>
                  </a:lnTo>
                  <a:close/>
                </a:path>
              </a:pathLst>
            </a:custGeom>
            <a:solidFill>
              <a:srgbClr val="7D9BC8"/>
            </a:solidFill>
          </p:spPr>
        </p:sp>
      </p:grpSp>
      <p:sp>
        <p:nvSpPr>
          <p:cNvPr id="4" name="TextBox 4"/>
          <p:cNvSpPr txBox="1"/>
          <p:nvPr/>
        </p:nvSpPr>
        <p:spPr>
          <a:xfrm>
            <a:off x="3598115" y="3543300"/>
            <a:ext cx="11091770" cy="2144596"/>
          </a:xfrm>
          <a:prstGeom prst="rect">
            <a:avLst/>
          </a:prstGeom>
        </p:spPr>
        <p:txBody>
          <a:bodyPr wrap="square" lIns="0" tIns="0" rIns="0" bIns="0" rtlCol="0" anchor="t">
            <a:spAutoFit/>
          </a:bodyPr>
          <a:lstStyle/>
          <a:p>
            <a:pPr>
              <a:lnSpc>
                <a:spcPts val="17559"/>
              </a:lnSpc>
            </a:pPr>
            <a:r>
              <a:rPr lang="en-US" sz="12542" dirty="0">
                <a:solidFill>
                  <a:srgbClr val="FFFFFF"/>
                </a:solidFill>
                <a:latin typeface="Open Sans Extra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3079306"/>
            <a:chOff x="0" y="0"/>
            <a:chExt cx="5629405" cy="892276"/>
          </a:xfrm>
        </p:grpSpPr>
        <p:sp>
          <p:nvSpPr>
            <p:cNvPr id="3" name="Freeform 3"/>
            <p:cNvSpPr/>
            <p:nvPr/>
          </p:nvSpPr>
          <p:spPr>
            <a:xfrm>
              <a:off x="0" y="0"/>
              <a:ext cx="5629406" cy="892276"/>
            </a:xfrm>
            <a:custGeom>
              <a:avLst/>
              <a:gdLst/>
              <a:ahLst/>
              <a:cxnLst/>
              <a:rect l="l" t="t" r="r" b="b"/>
              <a:pathLst>
                <a:path w="5629406" h="892276">
                  <a:moveTo>
                    <a:pt x="0" y="0"/>
                  </a:moveTo>
                  <a:lnTo>
                    <a:pt x="5629406" y="0"/>
                  </a:lnTo>
                  <a:lnTo>
                    <a:pt x="5629406" y="892276"/>
                  </a:lnTo>
                  <a:lnTo>
                    <a:pt x="0" y="892276"/>
                  </a:lnTo>
                  <a:close/>
                </a:path>
              </a:pathLst>
            </a:custGeom>
            <a:solidFill>
              <a:srgbClr val="7D9BC8"/>
            </a:solidFill>
          </p:spPr>
        </p:sp>
      </p:grpSp>
      <p:sp>
        <p:nvSpPr>
          <p:cNvPr id="4" name="TextBox 4"/>
          <p:cNvSpPr txBox="1"/>
          <p:nvPr/>
        </p:nvSpPr>
        <p:spPr>
          <a:xfrm>
            <a:off x="1028700" y="200025"/>
            <a:ext cx="15826153" cy="2441575"/>
          </a:xfrm>
          <a:prstGeom prst="rect">
            <a:avLst/>
          </a:prstGeom>
        </p:spPr>
        <p:txBody>
          <a:bodyPr lIns="0" tIns="0" rIns="0" bIns="0" rtlCol="0" anchor="t">
            <a:spAutoFit/>
          </a:bodyPr>
          <a:lstStyle/>
          <a:p>
            <a:pPr algn="ctr">
              <a:lnSpc>
                <a:spcPts val="9800"/>
              </a:lnSpc>
            </a:pPr>
            <a:r>
              <a:rPr lang="en-US" sz="7000">
                <a:solidFill>
                  <a:srgbClr val="FFFFFF"/>
                </a:solidFill>
                <a:latin typeface="Open Sans Extra Bold"/>
              </a:rPr>
              <a:t>SMART INDIA HACKATHON  2020 Finale</a:t>
            </a:r>
          </a:p>
        </p:txBody>
      </p:sp>
      <p:sp>
        <p:nvSpPr>
          <p:cNvPr id="5" name="TextBox 5"/>
          <p:cNvSpPr txBox="1"/>
          <p:nvPr/>
        </p:nvSpPr>
        <p:spPr>
          <a:xfrm>
            <a:off x="1327109" y="2989868"/>
            <a:ext cx="15527744" cy="7191375"/>
          </a:xfrm>
          <a:prstGeom prst="rect">
            <a:avLst/>
          </a:prstGeom>
        </p:spPr>
        <p:txBody>
          <a:bodyPr lIns="0" tIns="0" rIns="0" bIns="0" rtlCol="0" anchor="t">
            <a:spAutoFit/>
          </a:bodyPr>
          <a:lstStyle/>
          <a:p>
            <a:pPr>
              <a:lnSpc>
                <a:spcPts val="6299"/>
              </a:lnSpc>
            </a:pPr>
            <a:r>
              <a:rPr lang="en-US" sz="4500">
                <a:solidFill>
                  <a:srgbClr val="000000"/>
                </a:solidFill>
                <a:latin typeface="Open Sans Bold"/>
              </a:rPr>
              <a:t>Organization Name</a:t>
            </a:r>
            <a:r>
              <a:rPr lang="en-US" sz="4500">
                <a:solidFill>
                  <a:srgbClr val="000000"/>
                </a:solidFill>
                <a:latin typeface="Open Sans"/>
              </a:rPr>
              <a:t> :Indian Space Research Organization (ISRO)</a:t>
            </a:r>
          </a:p>
          <a:p>
            <a:pPr>
              <a:lnSpc>
                <a:spcPts val="6299"/>
              </a:lnSpc>
            </a:pPr>
            <a:r>
              <a:rPr lang="en-US" sz="4500">
                <a:solidFill>
                  <a:srgbClr val="000000"/>
                </a:solidFill>
                <a:latin typeface="Open Sans Bold"/>
              </a:rPr>
              <a:t>Problem Statement</a:t>
            </a:r>
            <a:r>
              <a:rPr lang="en-US" sz="4500">
                <a:solidFill>
                  <a:srgbClr val="000000"/>
                </a:solidFill>
                <a:latin typeface="Open Sans"/>
              </a:rPr>
              <a:t>:  Reconstruction of missing data in Satellite Imagery</a:t>
            </a:r>
          </a:p>
          <a:p>
            <a:pPr>
              <a:lnSpc>
                <a:spcPts val="6299"/>
              </a:lnSpc>
            </a:pPr>
            <a:r>
              <a:rPr lang="en-US" sz="4500">
                <a:solidFill>
                  <a:srgbClr val="000000"/>
                </a:solidFill>
                <a:latin typeface="Open Sans Bold"/>
              </a:rPr>
              <a:t>PS Number</a:t>
            </a:r>
            <a:r>
              <a:rPr lang="en-US" sz="4500">
                <a:solidFill>
                  <a:srgbClr val="000000"/>
                </a:solidFill>
                <a:latin typeface="Open Sans"/>
              </a:rPr>
              <a:t> :  NM391</a:t>
            </a:r>
          </a:p>
          <a:p>
            <a:pPr>
              <a:lnSpc>
                <a:spcPts val="6299"/>
              </a:lnSpc>
            </a:pPr>
            <a:r>
              <a:rPr lang="en-US" sz="4500">
                <a:solidFill>
                  <a:srgbClr val="000000"/>
                </a:solidFill>
                <a:latin typeface="Open Sans Bold"/>
              </a:rPr>
              <a:t>Team Name</a:t>
            </a:r>
            <a:r>
              <a:rPr lang="en-US" sz="4500">
                <a:solidFill>
                  <a:srgbClr val="000000"/>
                </a:solidFill>
                <a:latin typeface="Open Sans"/>
              </a:rPr>
              <a:t> : The Ones n Zeros</a:t>
            </a:r>
          </a:p>
          <a:p>
            <a:pPr>
              <a:lnSpc>
                <a:spcPts val="6299"/>
              </a:lnSpc>
            </a:pPr>
            <a:r>
              <a:rPr lang="en-US" sz="4500">
                <a:solidFill>
                  <a:srgbClr val="000000"/>
                </a:solidFill>
                <a:latin typeface="Open Sans Bold"/>
              </a:rPr>
              <a:t>Team Leader Name</a:t>
            </a:r>
            <a:r>
              <a:rPr lang="en-US" sz="4500">
                <a:solidFill>
                  <a:srgbClr val="000000"/>
                </a:solidFill>
                <a:latin typeface="Open Sans"/>
              </a:rPr>
              <a:t> : Vignesh Charan Raman</a:t>
            </a:r>
          </a:p>
          <a:p>
            <a:pPr>
              <a:lnSpc>
                <a:spcPts val="6299"/>
              </a:lnSpc>
            </a:pPr>
            <a:r>
              <a:rPr lang="en-US" sz="4500">
                <a:solidFill>
                  <a:srgbClr val="000000"/>
                </a:solidFill>
                <a:latin typeface="Open Sans Bold"/>
              </a:rPr>
              <a:t>College code</a:t>
            </a:r>
            <a:r>
              <a:rPr lang="en-US" sz="4500">
                <a:solidFill>
                  <a:srgbClr val="000000"/>
                </a:solidFill>
                <a:latin typeface="Open Sans"/>
              </a:rPr>
              <a:t> : 1-3713389121</a:t>
            </a:r>
          </a:p>
          <a:p>
            <a:pPr algn="ctr">
              <a:lnSpc>
                <a:spcPts val="6299"/>
              </a:lnSpc>
            </a:pPr>
            <a:endParaRPr lang="en-US" sz="4500">
              <a:solidFill>
                <a:srgbClr val="000000"/>
              </a:solidFill>
              <a:latin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0" cy="2267164"/>
            <a:chOff x="0" y="0"/>
            <a:chExt cx="5629405" cy="656945"/>
          </a:xfrm>
        </p:grpSpPr>
        <p:sp>
          <p:nvSpPr>
            <p:cNvPr id="3" name="Freeform 3"/>
            <p:cNvSpPr/>
            <p:nvPr/>
          </p:nvSpPr>
          <p:spPr>
            <a:xfrm>
              <a:off x="0" y="0"/>
              <a:ext cx="5629406" cy="656945"/>
            </a:xfrm>
            <a:custGeom>
              <a:avLst/>
              <a:gdLst/>
              <a:ahLst/>
              <a:cxnLst/>
              <a:rect l="l" t="t" r="r" b="b"/>
              <a:pathLst>
                <a:path w="5629406" h="656945">
                  <a:moveTo>
                    <a:pt x="0" y="0"/>
                  </a:moveTo>
                  <a:lnTo>
                    <a:pt x="5629406" y="0"/>
                  </a:lnTo>
                  <a:lnTo>
                    <a:pt x="5629406" y="656945"/>
                  </a:lnTo>
                  <a:lnTo>
                    <a:pt x="0" y="656945"/>
                  </a:lnTo>
                  <a:close/>
                </a:path>
              </a:pathLst>
            </a:custGeom>
            <a:solidFill>
              <a:srgbClr val="7D9BC8"/>
            </a:solidFill>
          </p:spPr>
        </p:sp>
      </p:grpSp>
      <p:sp>
        <p:nvSpPr>
          <p:cNvPr id="4" name="TextBox 4"/>
          <p:cNvSpPr txBox="1"/>
          <p:nvPr/>
        </p:nvSpPr>
        <p:spPr>
          <a:xfrm>
            <a:off x="1028700" y="180975"/>
            <a:ext cx="10802243" cy="1533525"/>
          </a:xfrm>
          <a:prstGeom prst="rect">
            <a:avLst/>
          </a:prstGeom>
        </p:spPr>
        <p:txBody>
          <a:bodyPr lIns="0" tIns="0" rIns="0" bIns="0" rtlCol="0" anchor="t">
            <a:spAutoFit/>
          </a:bodyPr>
          <a:lstStyle/>
          <a:p>
            <a:pPr>
              <a:lnSpc>
                <a:spcPts val="12599"/>
              </a:lnSpc>
            </a:pPr>
            <a:r>
              <a:rPr lang="en-US" sz="9000">
                <a:solidFill>
                  <a:srgbClr val="FFFFFF"/>
                </a:solidFill>
                <a:latin typeface="Open Sans Extra Bold"/>
              </a:rPr>
              <a:t>Problem Statment</a:t>
            </a:r>
          </a:p>
        </p:txBody>
      </p:sp>
      <p:sp>
        <p:nvSpPr>
          <p:cNvPr id="5" name="TextBox 5"/>
          <p:cNvSpPr txBox="1"/>
          <p:nvPr/>
        </p:nvSpPr>
        <p:spPr>
          <a:xfrm>
            <a:off x="1028700" y="4577735"/>
            <a:ext cx="16230600" cy="4680565"/>
          </a:xfrm>
          <a:prstGeom prst="rect">
            <a:avLst/>
          </a:prstGeom>
        </p:spPr>
        <p:txBody>
          <a:bodyPr lIns="0" tIns="0" rIns="0" bIns="0" rtlCol="0" anchor="t">
            <a:spAutoFit/>
          </a:bodyPr>
          <a:lstStyle/>
          <a:p>
            <a:pPr>
              <a:lnSpc>
                <a:spcPts val="6300"/>
              </a:lnSpc>
            </a:pPr>
            <a:r>
              <a:rPr lang="en-US" sz="4500">
                <a:solidFill>
                  <a:srgbClr val="000000"/>
                </a:solidFill>
                <a:latin typeface="Open Sans"/>
              </a:rPr>
              <a:t>Short Wave Infra-Red(SWIR) detectors used in satellite imaging cameras suffer from dropouts in pixel and line direction in raw data. Develop software to reconstruct missing parts of a satellite image so that observers are unable to identify regions that have undergone reconstruction</a:t>
            </a:r>
          </a:p>
        </p:txBody>
      </p:sp>
      <p:sp>
        <p:nvSpPr>
          <p:cNvPr id="6" name="TextBox 6"/>
          <p:cNvSpPr txBox="1"/>
          <p:nvPr/>
        </p:nvSpPr>
        <p:spPr>
          <a:xfrm>
            <a:off x="1028700" y="2434158"/>
            <a:ext cx="15846597" cy="1811020"/>
          </a:xfrm>
          <a:prstGeom prst="rect">
            <a:avLst/>
          </a:prstGeom>
        </p:spPr>
        <p:txBody>
          <a:bodyPr lIns="0" tIns="0" rIns="0" bIns="0" rtlCol="0" anchor="t">
            <a:spAutoFit/>
          </a:bodyPr>
          <a:lstStyle/>
          <a:p>
            <a:pPr>
              <a:lnSpc>
                <a:spcPts val="7280"/>
              </a:lnSpc>
            </a:pPr>
            <a:r>
              <a:rPr lang="en-US" sz="5200">
                <a:solidFill>
                  <a:srgbClr val="000000"/>
                </a:solidFill>
                <a:latin typeface="Open Sans Bold"/>
              </a:rPr>
              <a:t>NM391-ISRO Reconstruction of missing data in Satellite Imagery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0" cy="2267164"/>
            <a:chOff x="0" y="0"/>
            <a:chExt cx="5629405" cy="656945"/>
          </a:xfrm>
        </p:grpSpPr>
        <p:sp>
          <p:nvSpPr>
            <p:cNvPr id="3" name="Freeform 3"/>
            <p:cNvSpPr/>
            <p:nvPr/>
          </p:nvSpPr>
          <p:spPr>
            <a:xfrm>
              <a:off x="0" y="0"/>
              <a:ext cx="5629406" cy="656945"/>
            </a:xfrm>
            <a:custGeom>
              <a:avLst/>
              <a:gdLst/>
              <a:ahLst/>
              <a:cxnLst/>
              <a:rect l="l" t="t" r="r" b="b"/>
              <a:pathLst>
                <a:path w="5629406" h="656945">
                  <a:moveTo>
                    <a:pt x="0" y="0"/>
                  </a:moveTo>
                  <a:lnTo>
                    <a:pt x="5629406" y="0"/>
                  </a:lnTo>
                  <a:lnTo>
                    <a:pt x="5629406" y="656945"/>
                  </a:lnTo>
                  <a:lnTo>
                    <a:pt x="0" y="656945"/>
                  </a:lnTo>
                  <a:close/>
                </a:path>
              </a:pathLst>
            </a:custGeom>
            <a:solidFill>
              <a:srgbClr val="7D9BC8"/>
            </a:solidFill>
          </p:spPr>
        </p:sp>
      </p:grpSp>
      <p:pic>
        <p:nvPicPr>
          <p:cNvPr id="4" name="Picture 4"/>
          <p:cNvPicPr>
            <a:picLocks noChangeAspect="1"/>
          </p:cNvPicPr>
          <p:nvPr/>
        </p:nvPicPr>
        <p:blipFill>
          <a:blip r:embed="rId2"/>
          <a:srcRect/>
          <a:stretch>
            <a:fillRect/>
          </a:stretch>
        </p:blipFill>
        <p:spPr>
          <a:xfrm>
            <a:off x="1028700" y="2275153"/>
            <a:ext cx="8385801" cy="7633093"/>
          </a:xfrm>
          <a:prstGeom prst="rect">
            <a:avLst/>
          </a:prstGeom>
        </p:spPr>
      </p:pic>
      <p:sp>
        <p:nvSpPr>
          <p:cNvPr id="5" name="TextBox 5"/>
          <p:cNvSpPr txBox="1"/>
          <p:nvPr/>
        </p:nvSpPr>
        <p:spPr>
          <a:xfrm>
            <a:off x="1028700" y="180975"/>
            <a:ext cx="13888463" cy="1533525"/>
          </a:xfrm>
          <a:prstGeom prst="rect">
            <a:avLst/>
          </a:prstGeom>
        </p:spPr>
        <p:txBody>
          <a:bodyPr lIns="0" tIns="0" rIns="0" bIns="0" rtlCol="0" anchor="t">
            <a:spAutoFit/>
          </a:bodyPr>
          <a:lstStyle/>
          <a:p>
            <a:pPr>
              <a:lnSpc>
                <a:spcPts val="12599"/>
              </a:lnSpc>
            </a:pPr>
            <a:r>
              <a:rPr lang="en-US" sz="9000">
                <a:solidFill>
                  <a:srgbClr val="FFFFFF"/>
                </a:solidFill>
                <a:latin typeface="Open Sans Extra Bold"/>
              </a:rPr>
              <a:t>TYPES OF ERRORS</a:t>
            </a:r>
          </a:p>
        </p:txBody>
      </p:sp>
      <p:sp>
        <p:nvSpPr>
          <p:cNvPr id="6" name="TextBox 6"/>
          <p:cNvSpPr txBox="1"/>
          <p:nvPr/>
        </p:nvSpPr>
        <p:spPr>
          <a:xfrm>
            <a:off x="9821530" y="2535181"/>
            <a:ext cx="7437770" cy="7083682"/>
          </a:xfrm>
          <a:prstGeom prst="rect">
            <a:avLst/>
          </a:prstGeom>
        </p:spPr>
        <p:txBody>
          <a:bodyPr lIns="0" tIns="0" rIns="0" bIns="0" rtlCol="0" anchor="t">
            <a:spAutoFit/>
          </a:bodyPr>
          <a:lstStyle/>
          <a:p>
            <a:pPr marL="971550" lvl="1" indent="-485775" algn="l">
              <a:lnSpc>
                <a:spcPts val="6299"/>
              </a:lnSpc>
              <a:buFont typeface="Arial"/>
              <a:buChar char="•"/>
            </a:pPr>
            <a:r>
              <a:rPr lang="en-US" sz="4500" u="none">
                <a:solidFill>
                  <a:srgbClr val="000000"/>
                </a:solidFill>
                <a:latin typeface="Open Sans"/>
              </a:rPr>
              <a:t>Random bad pixels (shot noise). </a:t>
            </a:r>
          </a:p>
          <a:p>
            <a:pPr marL="971550" lvl="1" indent="-485775" algn="l">
              <a:lnSpc>
                <a:spcPts val="6299"/>
              </a:lnSpc>
              <a:buFont typeface="Arial"/>
              <a:buChar char="•"/>
            </a:pPr>
            <a:r>
              <a:rPr lang="en-US" sz="4500" u="none">
                <a:solidFill>
                  <a:srgbClr val="000000"/>
                </a:solidFill>
                <a:latin typeface="Open Sans"/>
              </a:rPr>
              <a:t>Line-start/stop problems. </a:t>
            </a:r>
          </a:p>
          <a:p>
            <a:pPr marL="971550" lvl="1" indent="-485775" algn="l">
              <a:lnSpc>
                <a:spcPts val="6299"/>
              </a:lnSpc>
              <a:buFont typeface="Arial"/>
              <a:buChar char="•"/>
            </a:pPr>
            <a:r>
              <a:rPr lang="en-US" sz="4500" u="none">
                <a:solidFill>
                  <a:srgbClr val="000000"/>
                </a:solidFill>
                <a:latin typeface="Open Sans"/>
              </a:rPr>
              <a:t>Line or column drop-outs.</a:t>
            </a:r>
          </a:p>
          <a:p>
            <a:pPr marL="971550" lvl="1" indent="-485775" algn="l">
              <a:lnSpc>
                <a:spcPts val="6299"/>
              </a:lnSpc>
              <a:buFont typeface="Arial"/>
              <a:buChar char="•"/>
            </a:pPr>
            <a:r>
              <a:rPr lang="en-US" sz="4500" u="none">
                <a:solidFill>
                  <a:srgbClr val="000000"/>
                </a:solidFill>
                <a:latin typeface="Open Sans"/>
              </a:rPr>
              <a:t>Partial line or column drop-outs.</a:t>
            </a:r>
          </a:p>
          <a:p>
            <a:pPr marL="971550" lvl="1" indent="-485775" algn="l">
              <a:lnSpc>
                <a:spcPts val="6299"/>
              </a:lnSpc>
              <a:buFont typeface="Arial"/>
              <a:buChar char="•"/>
            </a:pPr>
            <a:r>
              <a:rPr lang="en-US" sz="4500" u="none">
                <a:solidFill>
                  <a:srgbClr val="000000"/>
                </a:solidFill>
                <a:latin typeface="Open Sans"/>
              </a:rPr>
              <a:t>Line or column striping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0" cy="2436360"/>
            <a:chOff x="0" y="0"/>
            <a:chExt cx="5629405" cy="705973"/>
          </a:xfrm>
        </p:grpSpPr>
        <p:sp>
          <p:nvSpPr>
            <p:cNvPr id="3" name="Freeform 3"/>
            <p:cNvSpPr/>
            <p:nvPr/>
          </p:nvSpPr>
          <p:spPr>
            <a:xfrm>
              <a:off x="0" y="0"/>
              <a:ext cx="5629406" cy="705973"/>
            </a:xfrm>
            <a:custGeom>
              <a:avLst/>
              <a:gdLst/>
              <a:ahLst/>
              <a:cxnLst/>
              <a:rect l="l" t="t" r="r" b="b"/>
              <a:pathLst>
                <a:path w="5629406" h="705973">
                  <a:moveTo>
                    <a:pt x="0" y="0"/>
                  </a:moveTo>
                  <a:lnTo>
                    <a:pt x="5629406" y="0"/>
                  </a:lnTo>
                  <a:lnTo>
                    <a:pt x="5629406" y="705973"/>
                  </a:lnTo>
                  <a:lnTo>
                    <a:pt x="0" y="705973"/>
                  </a:lnTo>
                  <a:close/>
                </a:path>
              </a:pathLst>
            </a:custGeom>
            <a:solidFill>
              <a:srgbClr val="7D9BC8"/>
            </a:solidFill>
          </p:spPr>
        </p:sp>
      </p:grpSp>
      <p:sp>
        <p:nvSpPr>
          <p:cNvPr id="4" name="TextBox 4"/>
          <p:cNvSpPr txBox="1"/>
          <p:nvPr/>
        </p:nvSpPr>
        <p:spPr>
          <a:xfrm>
            <a:off x="8341157" y="2469700"/>
            <a:ext cx="9229565" cy="7539801"/>
          </a:xfrm>
          <a:prstGeom prst="rect">
            <a:avLst/>
          </a:prstGeom>
        </p:spPr>
        <p:txBody>
          <a:bodyPr lIns="0" tIns="0" rIns="0" bIns="0" rtlCol="0" anchor="t">
            <a:spAutoFit/>
          </a:bodyPr>
          <a:lstStyle/>
          <a:p>
            <a:pPr marL="0" lvl="0" indent="0" algn="l">
              <a:lnSpc>
                <a:spcPts val="4071"/>
              </a:lnSpc>
              <a:spcBef>
                <a:spcPct val="0"/>
              </a:spcBef>
            </a:pPr>
            <a:r>
              <a:rPr lang="en-US" sz="2908" u="none">
                <a:solidFill>
                  <a:srgbClr val="000000"/>
                </a:solidFill>
                <a:latin typeface="Open Sans"/>
              </a:rPr>
              <a:t>The method we intend to implement relies on the algorithm namely DC-GANs to Reconstruct missing parts of images effectively.</a:t>
            </a:r>
          </a:p>
          <a:p>
            <a:pPr marL="0" lvl="0" indent="0" algn="l">
              <a:lnSpc>
                <a:spcPts val="4071"/>
              </a:lnSpc>
              <a:spcBef>
                <a:spcPct val="0"/>
              </a:spcBef>
            </a:pPr>
            <a:endParaRPr lang="en-US" sz="2908" u="none">
              <a:solidFill>
                <a:srgbClr val="000000"/>
              </a:solidFill>
              <a:latin typeface="Open Sans"/>
            </a:endParaRPr>
          </a:p>
          <a:p>
            <a:pPr marL="0" lvl="0" indent="0" algn="l">
              <a:lnSpc>
                <a:spcPts val="4071"/>
              </a:lnSpc>
              <a:spcBef>
                <a:spcPct val="0"/>
              </a:spcBef>
            </a:pPr>
            <a:r>
              <a:rPr lang="en-US" sz="2908" u="none">
                <a:solidFill>
                  <a:srgbClr val="000000"/>
                </a:solidFill>
                <a:latin typeface="Open Sans"/>
              </a:rPr>
              <a:t>The Training Dataset provided to the Algorithm learns the correlation between the pixels of the image. The nearby pixels are analysed (spatial analysis) and the correlation is applied to fill the incomplete data and the most homologous result which is the final reconstructed image is given as an output.</a:t>
            </a:r>
          </a:p>
          <a:p>
            <a:pPr marL="0" lvl="0" indent="0" algn="l">
              <a:lnSpc>
                <a:spcPts val="4071"/>
              </a:lnSpc>
              <a:spcBef>
                <a:spcPct val="0"/>
              </a:spcBef>
            </a:pPr>
            <a:endParaRPr lang="en-US" sz="2908" u="none">
              <a:solidFill>
                <a:srgbClr val="000000"/>
              </a:solidFill>
              <a:latin typeface="Open Sans"/>
            </a:endParaRPr>
          </a:p>
          <a:p>
            <a:pPr marL="0" lvl="0" indent="0" algn="l">
              <a:lnSpc>
                <a:spcPts val="4071"/>
              </a:lnSpc>
              <a:spcBef>
                <a:spcPct val="0"/>
              </a:spcBef>
            </a:pPr>
            <a:r>
              <a:rPr lang="en-US" sz="2908" u="none">
                <a:solidFill>
                  <a:srgbClr val="000000"/>
                </a:solidFill>
                <a:latin typeface="Open Sans"/>
              </a:rPr>
              <a:t>Since the proposed algorithm uses pristine analysis, the reconstructed Image promises high accuracy with almost no room for error.</a:t>
            </a:r>
          </a:p>
        </p:txBody>
      </p:sp>
      <p:pic>
        <p:nvPicPr>
          <p:cNvPr id="5" name="Picture 5"/>
          <p:cNvPicPr>
            <a:picLocks noChangeAspect="1"/>
          </p:cNvPicPr>
          <p:nvPr/>
        </p:nvPicPr>
        <p:blipFill>
          <a:blip r:embed="rId2"/>
          <a:srcRect/>
          <a:stretch>
            <a:fillRect/>
          </a:stretch>
        </p:blipFill>
        <p:spPr>
          <a:xfrm>
            <a:off x="1642925" y="2685262"/>
            <a:ext cx="5655787" cy="7156302"/>
          </a:xfrm>
          <a:prstGeom prst="rect">
            <a:avLst/>
          </a:prstGeom>
        </p:spPr>
      </p:pic>
      <p:sp>
        <p:nvSpPr>
          <p:cNvPr id="6" name="TextBox 6"/>
          <p:cNvSpPr txBox="1"/>
          <p:nvPr/>
        </p:nvSpPr>
        <p:spPr>
          <a:xfrm>
            <a:off x="1028700" y="268288"/>
            <a:ext cx="123825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Proposed Solution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45161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Architecture of GAN</a:t>
            </a:r>
          </a:p>
        </p:txBody>
      </p:sp>
      <p:pic>
        <p:nvPicPr>
          <p:cNvPr id="5" name="Picture 5"/>
          <p:cNvPicPr>
            <a:picLocks noChangeAspect="1"/>
          </p:cNvPicPr>
          <p:nvPr/>
        </p:nvPicPr>
        <p:blipFill>
          <a:blip r:embed="rId2"/>
          <a:srcRect/>
          <a:stretch>
            <a:fillRect/>
          </a:stretch>
        </p:blipFill>
        <p:spPr>
          <a:xfrm>
            <a:off x="641204" y="2441770"/>
            <a:ext cx="8672737" cy="7142254"/>
          </a:xfrm>
          <a:prstGeom prst="rect">
            <a:avLst/>
          </a:prstGeom>
        </p:spPr>
      </p:pic>
      <p:sp>
        <p:nvSpPr>
          <p:cNvPr id="6" name="TextBox 6"/>
          <p:cNvSpPr txBox="1"/>
          <p:nvPr/>
        </p:nvSpPr>
        <p:spPr>
          <a:xfrm>
            <a:off x="10717570" y="2346520"/>
            <a:ext cx="3165574"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Generator</a:t>
            </a:r>
          </a:p>
        </p:txBody>
      </p:sp>
      <p:sp>
        <p:nvSpPr>
          <p:cNvPr id="7" name="TextBox 7"/>
          <p:cNvSpPr txBox="1"/>
          <p:nvPr/>
        </p:nvSpPr>
        <p:spPr>
          <a:xfrm>
            <a:off x="14628451" y="2471615"/>
            <a:ext cx="2211749" cy="762000"/>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Open Sans"/>
              </a:rPr>
              <a:t>Stage 1</a:t>
            </a:r>
          </a:p>
        </p:txBody>
      </p:sp>
      <p:sp>
        <p:nvSpPr>
          <p:cNvPr id="8" name="TextBox 8"/>
          <p:cNvSpPr txBox="1"/>
          <p:nvPr/>
        </p:nvSpPr>
        <p:spPr>
          <a:xfrm>
            <a:off x="10127033" y="4007409"/>
            <a:ext cx="7512223" cy="4744244"/>
          </a:xfrm>
          <a:prstGeom prst="rect">
            <a:avLst/>
          </a:prstGeom>
        </p:spPr>
        <p:txBody>
          <a:bodyPr lIns="0" tIns="0" rIns="0" bIns="0" rtlCol="0" anchor="t">
            <a:spAutoFit/>
          </a:bodyPr>
          <a:lstStyle/>
          <a:p>
            <a:pPr marL="0" lvl="0" indent="0" algn="l">
              <a:lnSpc>
                <a:spcPts val="6299"/>
              </a:lnSpc>
              <a:spcBef>
                <a:spcPct val="0"/>
              </a:spcBef>
            </a:pPr>
            <a:r>
              <a:rPr lang="en-US" sz="4499" u="none">
                <a:solidFill>
                  <a:srgbClr val="000000"/>
                </a:solidFill>
                <a:latin typeface="Open Sans"/>
              </a:rPr>
              <a:t>Normal Feed forward NN</a:t>
            </a:r>
          </a:p>
          <a:p>
            <a:pPr marL="0" lvl="0" indent="0" algn="l">
              <a:lnSpc>
                <a:spcPts val="6299"/>
              </a:lnSpc>
              <a:spcBef>
                <a:spcPct val="0"/>
              </a:spcBef>
            </a:pPr>
            <a:r>
              <a:rPr lang="en-US" sz="4499" u="none">
                <a:solidFill>
                  <a:srgbClr val="000000"/>
                </a:solidFill>
                <a:latin typeface="Open Sans"/>
              </a:rPr>
              <a:t>With dialated Convolutional Layers (used for expanding the kernels to extract the features nearby the reconstructing regions)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1281023" cy="1368425"/>
          </a:xfrm>
          <a:prstGeom prst="rect">
            <a:avLst/>
          </a:prstGeom>
        </p:spPr>
        <p:txBody>
          <a:bodyPr lIns="0" tIns="0" rIns="0" bIns="0" rtlCol="0" anchor="t">
            <a:spAutoFit/>
          </a:bodyPr>
          <a:lstStyle/>
          <a:p>
            <a:pPr>
              <a:lnSpc>
                <a:spcPts val="11200"/>
              </a:lnSpc>
            </a:pPr>
            <a:r>
              <a:rPr lang="en-US" sz="8000" dirty="0">
                <a:solidFill>
                  <a:srgbClr val="FFFFFF"/>
                </a:solidFill>
                <a:latin typeface="Open Sans Extra Bold"/>
              </a:rPr>
              <a:t>Architecture of GAN</a:t>
            </a:r>
          </a:p>
        </p:txBody>
      </p:sp>
      <p:pic>
        <p:nvPicPr>
          <p:cNvPr id="5" name="Picture 5"/>
          <p:cNvPicPr>
            <a:picLocks noChangeAspect="1"/>
          </p:cNvPicPr>
          <p:nvPr/>
        </p:nvPicPr>
        <p:blipFill>
          <a:blip r:embed="rId2"/>
          <a:srcRect b="1055"/>
          <a:stretch>
            <a:fillRect/>
          </a:stretch>
        </p:blipFill>
        <p:spPr>
          <a:xfrm>
            <a:off x="702028" y="3068201"/>
            <a:ext cx="9841547" cy="5567344"/>
          </a:xfrm>
          <a:prstGeom prst="rect">
            <a:avLst/>
          </a:prstGeom>
        </p:spPr>
      </p:pic>
      <p:sp>
        <p:nvSpPr>
          <p:cNvPr id="6" name="TextBox 6"/>
          <p:cNvSpPr txBox="1"/>
          <p:nvPr/>
        </p:nvSpPr>
        <p:spPr>
          <a:xfrm>
            <a:off x="10988284" y="2972951"/>
            <a:ext cx="3165574"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Generator</a:t>
            </a:r>
          </a:p>
        </p:txBody>
      </p:sp>
      <p:sp>
        <p:nvSpPr>
          <p:cNvPr id="7" name="TextBox 7"/>
          <p:cNvSpPr txBox="1"/>
          <p:nvPr/>
        </p:nvSpPr>
        <p:spPr>
          <a:xfrm>
            <a:off x="14856021" y="3035498"/>
            <a:ext cx="2729951" cy="762000"/>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Open Sans"/>
              </a:rPr>
              <a:t>Stage 2</a:t>
            </a:r>
          </a:p>
        </p:txBody>
      </p:sp>
      <p:sp>
        <p:nvSpPr>
          <p:cNvPr id="8" name="TextBox 8"/>
          <p:cNvSpPr txBox="1"/>
          <p:nvPr/>
        </p:nvSpPr>
        <p:spPr>
          <a:xfrm>
            <a:off x="12084626" y="4138028"/>
            <a:ext cx="4522440" cy="762000"/>
          </a:xfrm>
          <a:prstGeom prst="rect">
            <a:avLst/>
          </a:prstGeom>
        </p:spPr>
        <p:txBody>
          <a:bodyPr lIns="0" tIns="0" rIns="0" bIns="0" rtlCol="0" anchor="t">
            <a:spAutoFit/>
          </a:bodyPr>
          <a:lstStyle/>
          <a:p>
            <a:pPr algn="ctr">
              <a:lnSpc>
                <a:spcPts val="6299"/>
              </a:lnSpc>
            </a:pPr>
            <a:r>
              <a:rPr lang="en-US" sz="4500">
                <a:solidFill>
                  <a:srgbClr val="000000"/>
                </a:solidFill>
                <a:latin typeface="Open Sans"/>
              </a:rPr>
              <a:t>Attention Branch</a:t>
            </a:r>
          </a:p>
        </p:txBody>
      </p:sp>
      <p:sp>
        <p:nvSpPr>
          <p:cNvPr id="9" name="TextBox 9"/>
          <p:cNvSpPr txBox="1"/>
          <p:nvPr/>
        </p:nvSpPr>
        <p:spPr>
          <a:xfrm>
            <a:off x="11776793" y="5095875"/>
            <a:ext cx="5190063" cy="4261603"/>
          </a:xfrm>
          <a:prstGeom prst="rect">
            <a:avLst/>
          </a:prstGeom>
        </p:spPr>
        <p:txBody>
          <a:bodyPr lIns="0" tIns="0" rIns="0" bIns="0" rtlCol="0" anchor="t">
            <a:spAutoFit/>
          </a:bodyPr>
          <a:lstStyle/>
          <a:p>
            <a:pPr marL="0" lvl="0" indent="0" algn="l">
              <a:lnSpc>
                <a:spcPts val="4323"/>
              </a:lnSpc>
              <a:spcBef>
                <a:spcPct val="0"/>
              </a:spcBef>
            </a:pPr>
            <a:r>
              <a:rPr lang="en-US" sz="3088" u="none">
                <a:solidFill>
                  <a:srgbClr val="000000"/>
                </a:solidFill>
                <a:latin typeface="Open Sans"/>
              </a:rPr>
              <a:t>Contextual Attention or making the algorithm context aware.</a:t>
            </a:r>
          </a:p>
          <a:p>
            <a:pPr marL="0" lvl="0" indent="0" algn="l">
              <a:lnSpc>
                <a:spcPts val="4323"/>
              </a:lnSpc>
              <a:spcBef>
                <a:spcPct val="0"/>
              </a:spcBef>
            </a:pPr>
            <a:r>
              <a:rPr lang="en-US" sz="3088" u="none">
                <a:solidFill>
                  <a:srgbClr val="000000"/>
                </a:solidFill>
                <a:latin typeface="Open Sans"/>
              </a:rPr>
              <a:t>The features extracted from dialation layer are used here for making the algorithm analyze the regions.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25349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Architecture of GAN</a:t>
            </a:r>
          </a:p>
        </p:txBody>
      </p:sp>
      <p:sp>
        <p:nvSpPr>
          <p:cNvPr id="5" name="TextBox 5"/>
          <p:cNvSpPr txBox="1"/>
          <p:nvPr/>
        </p:nvSpPr>
        <p:spPr>
          <a:xfrm>
            <a:off x="10988284" y="2972951"/>
            <a:ext cx="3165574"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Generator</a:t>
            </a:r>
          </a:p>
        </p:txBody>
      </p:sp>
      <p:sp>
        <p:nvSpPr>
          <p:cNvPr id="6" name="TextBox 6"/>
          <p:cNvSpPr txBox="1"/>
          <p:nvPr/>
        </p:nvSpPr>
        <p:spPr>
          <a:xfrm>
            <a:off x="14984880" y="3035498"/>
            <a:ext cx="2577551" cy="762000"/>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Open Sans"/>
              </a:rPr>
              <a:t>Stage 2</a:t>
            </a:r>
          </a:p>
        </p:txBody>
      </p:sp>
      <p:sp>
        <p:nvSpPr>
          <p:cNvPr id="7" name="TextBox 7"/>
          <p:cNvSpPr txBox="1"/>
          <p:nvPr/>
        </p:nvSpPr>
        <p:spPr>
          <a:xfrm>
            <a:off x="10988284" y="4579017"/>
            <a:ext cx="7116486" cy="4679283"/>
          </a:xfrm>
          <a:prstGeom prst="rect">
            <a:avLst/>
          </a:prstGeom>
        </p:spPr>
        <p:txBody>
          <a:bodyPr lIns="0" tIns="0" rIns="0" bIns="0" rtlCol="0" anchor="t">
            <a:spAutoFit/>
          </a:bodyPr>
          <a:lstStyle/>
          <a:p>
            <a:pPr marL="0" lvl="0" indent="0" algn="l">
              <a:lnSpc>
                <a:spcPts val="5296"/>
              </a:lnSpc>
              <a:spcBef>
                <a:spcPct val="0"/>
              </a:spcBef>
            </a:pPr>
            <a:r>
              <a:rPr lang="en-US" sz="3783" u="none">
                <a:solidFill>
                  <a:srgbClr val="000000"/>
                </a:solidFill>
                <a:latin typeface="Open Sans"/>
              </a:rPr>
              <a:t>All Layers are aggregated and </a:t>
            </a:r>
          </a:p>
          <a:p>
            <a:pPr marL="0" lvl="0" indent="0" algn="l">
              <a:lnSpc>
                <a:spcPts val="5296"/>
              </a:lnSpc>
              <a:spcBef>
                <a:spcPct val="0"/>
              </a:spcBef>
            </a:pPr>
            <a:r>
              <a:rPr lang="en-US" sz="3783" u="none">
                <a:solidFill>
                  <a:srgbClr val="000000"/>
                </a:solidFill>
                <a:latin typeface="Open Sans"/>
              </a:rPr>
              <a:t>fed into single decoder for obtaining the output.</a:t>
            </a:r>
          </a:p>
          <a:p>
            <a:pPr marL="0" lvl="0" indent="0" algn="l">
              <a:lnSpc>
                <a:spcPts val="5296"/>
              </a:lnSpc>
              <a:spcBef>
                <a:spcPct val="0"/>
              </a:spcBef>
            </a:pPr>
            <a:r>
              <a:rPr lang="en-US" sz="3783" u="none">
                <a:solidFill>
                  <a:srgbClr val="000000"/>
                </a:solidFill>
                <a:latin typeface="Open Sans"/>
              </a:rPr>
              <a:t>deconvolution to reconstruct the generated patches with contextual patches.</a:t>
            </a:r>
          </a:p>
          <a:p>
            <a:pPr marL="0" lvl="0" indent="0" algn="l">
              <a:lnSpc>
                <a:spcPts val="5296"/>
              </a:lnSpc>
              <a:spcBef>
                <a:spcPct val="0"/>
              </a:spcBef>
            </a:pPr>
            <a:endParaRPr lang="en-US" sz="3783" u="none">
              <a:solidFill>
                <a:srgbClr val="000000"/>
              </a:solidFill>
              <a:latin typeface="Open Sans"/>
            </a:endParaRPr>
          </a:p>
        </p:txBody>
      </p:sp>
      <p:pic>
        <p:nvPicPr>
          <p:cNvPr id="8" name="Picture 8"/>
          <p:cNvPicPr>
            <a:picLocks noChangeAspect="1"/>
          </p:cNvPicPr>
          <p:nvPr/>
        </p:nvPicPr>
        <p:blipFill>
          <a:blip r:embed="rId2"/>
          <a:srcRect/>
          <a:stretch>
            <a:fillRect/>
          </a:stretch>
        </p:blipFill>
        <p:spPr>
          <a:xfrm>
            <a:off x="685800" y="2215021"/>
            <a:ext cx="9471462" cy="7541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23063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Architecture of GAN</a:t>
            </a:r>
          </a:p>
        </p:txBody>
      </p:sp>
      <p:pic>
        <p:nvPicPr>
          <p:cNvPr id="5" name="Picture 5"/>
          <p:cNvPicPr>
            <a:picLocks noChangeAspect="1"/>
          </p:cNvPicPr>
          <p:nvPr/>
        </p:nvPicPr>
        <p:blipFill>
          <a:blip r:embed="rId2"/>
          <a:srcRect r="2464"/>
          <a:stretch>
            <a:fillRect/>
          </a:stretch>
        </p:blipFill>
        <p:spPr>
          <a:xfrm>
            <a:off x="769640" y="2286445"/>
            <a:ext cx="14443433" cy="4120311"/>
          </a:xfrm>
          <a:prstGeom prst="rect">
            <a:avLst/>
          </a:prstGeom>
        </p:spPr>
      </p:pic>
      <p:sp>
        <p:nvSpPr>
          <p:cNvPr id="6" name="TextBox 6"/>
          <p:cNvSpPr txBox="1"/>
          <p:nvPr/>
        </p:nvSpPr>
        <p:spPr>
          <a:xfrm>
            <a:off x="769640" y="6748542"/>
            <a:ext cx="4169866"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Discriminator</a:t>
            </a:r>
          </a:p>
        </p:txBody>
      </p:sp>
      <p:sp>
        <p:nvSpPr>
          <p:cNvPr id="7" name="TextBox 7"/>
          <p:cNvSpPr txBox="1"/>
          <p:nvPr/>
        </p:nvSpPr>
        <p:spPr>
          <a:xfrm>
            <a:off x="769640" y="7934643"/>
            <a:ext cx="16063366" cy="1562100"/>
          </a:xfrm>
          <a:prstGeom prst="rect">
            <a:avLst/>
          </a:prstGeom>
        </p:spPr>
        <p:txBody>
          <a:bodyPr lIns="0" tIns="0" rIns="0" bIns="0" rtlCol="0" anchor="t">
            <a:spAutoFit/>
          </a:bodyPr>
          <a:lstStyle/>
          <a:p>
            <a:pPr marL="0" lvl="0" indent="0" algn="l">
              <a:lnSpc>
                <a:spcPts val="6299"/>
              </a:lnSpc>
              <a:spcBef>
                <a:spcPct val="0"/>
              </a:spcBef>
            </a:pPr>
            <a:r>
              <a:rPr lang="en-US" sz="4499" u="none">
                <a:solidFill>
                  <a:srgbClr val="000000"/>
                </a:solidFill>
                <a:latin typeface="Open Sans"/>
              </a:rPr>
              <a:t>A Normal Discriminator is attached to the 2 staged Generator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526</Words>
  <Application>Microsoft Office PowerPoint</Application>
  <PresentationFormat>Custom</PresentationFormat>
  <Paragraphs>76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Open Sans</vt:lpstr>
      <vt:lpstr>Arimo</vt:lpstr>
      <vt:lpstr>Calibri</vt:lpstr>
      <vt:lpstr>Open Sans Light Bold</vt:lpstr>
      <vt:lpstr>Arial</vt:lpstr>
      <vt:lpstr>Open Sans Extra Bold</vt:lpstr>
      <vt:lpstr>Open Sans Bold</vt:lpstr>
      <vt:lpstr>Raleway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NM391 The Ones n Zeros</dc:title>
  <cp:lastModifiedBy>vignesh charan</cp:lastModifiedBy>
  <cp:revision>3</cp:revision>
  <dcterms:created xsi:type="dcterms:W3CDTF">2006-08-16T00:00:00Z</dcterms:created>
  <dcterms:modified xsi:type="dcterms:W3CDTF">2020-08-03T12:59:10Z</dcterms:modified>
  <dc:identifier>DAED00JCRB4</dc:identifier>
</cp:coreProperties>
</file>