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Lst>
  <p:sldSz cx="18288000" cy="10287000"/>
  <p:notesSz cx="6858000" cy="9144000"/>
  <p:embeddedFontLst>
    <p:embeddedFont>
      <p:font typeface="Raleway" charset="1" panose="020B0503030101060003"/>
      <p:regular r:id="rId6"/>
    </p:embeddedFont>
    <p:embeddedFont>
      <p:font typeface="Raleway Bold" charset="1" panose="020B0803030101060003"/>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ns Light" charset="1" panose="020B0306030504020204"/>
      <p:regular r:id="rId12"/>
    </p:embeddedFont>
    <p:embeddedFont>
      <p:font typeface="Open Sans Light Bold" charset="1" panose="020B0806030504020204"/>
      <p:regular r:id="rId13"/>
    </p:embeddedFont>
    <p:embeddedFont>
      <p:font typeface="Open Sans Light Italics" charset="1" panose="020B0306030504020204"/>
      <p:regular r:id="rId14"/>
    </p:embeddedFont>
    <p:embeddedFont>
      <p:font typeface="Open Sans Light Bold Italics" charset="1" panose="020B0806030504020204"/>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Extra Bold" charset="1" panose="020B0906030804020204"/>
      <p:regular r:id="rId20"/>
    </p:embeddedFont>
    <p:embeddedFont>
      <p:font typeface="Open Sans Extra Bold Italics" charset="1" panose="020B09060308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 Id="rId4" Target="../media/image12.jpeg" Type="http://schemas.openxmlformats.org/officeDocument/2006/relationships/image"/><Relationship Id="rId5" Target="../media/image13.jpeg" Type="http://schemas.openxmlformats.org/officeDocument/2006/relationships/image"/><Relationship Id="rId6" Target="../media/image14.jpeg" Type="http://schemas.openxmlformats.org/officeDocument/2006/relationships/image"/><Relationship Id="rId7" Target="../media/image15.jpeg" Type="http://schemas.openxmlformats.org/officeDocument/2006/relationships/image"/><Relationship Id="rId8" Target="../media/image16.jpeg" Type="http://schemas.openxmlformats.org/officeDocument/2006/relationships/image"/><Relationship Id="rId9"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jpeg" Type="http://schemas.openxmlformats.org/officeDocument/2006/relationships/image"/><Relationship Id="rId4"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5008143"/>
            <a:chOff x="0" y="0"/>
            <a:chExt cx="5629405" cy="1451186"/>
          </a:xfrm>
        </p:grpSpPr>
        <p:sp>
          <p:nvSpPr>
            <p:cNvPr name="Freeform 3" id="3"/>
            <p:cNvSpPr/>
            <p:nvPr/>
          </p:nvSpPr>
          <p:spPr>
            <a:xfrm>
              <a:off x="0" y="0"/>
              <a:ext cx="5629406" cy="1451186"/>
            </a:xfrm>
            <a:custGeom>
              <a:avLst/>
              <a:gdLst/>
              <a:ahLst/>
              <a:cxnLst/>
              <a:rect r="r" b="b" t="t" l="l"/>
              <a:pathLst>
                <a:path h="1451186" w="5629406">
                  <a:moveTo>
                    <a:pt x="0" y="0"/>
                  </a:moveTo>
                  <a:lnTo>
                    <a:pt x="5629406" y="0"/>
                  </a:lnTo>
                  <a:lnTo>
                    <a:pt x="5629406" y="1451186"/>
                  </a:lnTo>
                  <a:lnTo>
                    <a:pt x="0" y="1451186"/>
                  </a:lnTo>
                  <a:close/>
                </a:path>
              </a:pathLst>
            </a:custGeom>
            <a:solidFill>
              <a:srgbClr val="7D9BC8"/>
            </a:solidFill>
          </p:spPr>
        </p:sp>
      </p:grpSp>
      <p:pic>
        <p:nvPicPr>
          <p:cNvPr name="Picture 4" id="4"/>
          <p:cNvPicPr>
            <a:picLocks noChangeAspect="true"/>
          </p:cNvPicPr>
          <p:nvPr/>
        </p:nvPicPr>
        <p:blipFill>
          <a:blip r:embed="rId2"/>
          <a:srcRect l="0" t="0" r="0" b="0"/>
          <a:stretch>
            <a:fillRect/>
          </a:stretch>
        </p:blipFill>
        <p:spPr>
          <a:xfrm flipH="false" flipV="false" rot="0">
            <a:off x="259456" y="348626"/>
            <a:ext cx="13708378" cy="4038260"/>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517979" y="7164708"/>
            <a:ext cx="8964898" cy="2588581"/>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1865505" y="7164708"/>
            <a:ext cx="2439327" cy="2573602"/>
          </a:xfrm>
          <a:prstGeom prst="rect">
            <a:avLst/>
          </a:prstGeom>
        </p:spPr>
      </p:pic>
      <p:sp>
        <p:nvSpPr>
          <p:cNvPr name="TextBox 7" id="7"/>
          <p:cNvSpPr txBox="true"/>
          <p:nvPr/>
        </p:nvSpPr>
        <p:spPr>
          <a:xfrm rot="0">
            <a:off x="468962" y="4981575"/>
            <a:ext cx="1443990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NM391</a:t>
            </a:r>
            <a:r>
              <a:rPr lang="en-US" sz="9000">
                <a:solidFill>
                  <a:srgbClr val="000000"/>
                </a:solidFill>
                <a:latin typeface="Open Sans Extra Bold"/>
              </a:rPr>
              <a:t> The Ones n Zeros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097967"/>
            <a:chOff x="0" y="0"/>
            <a:chExt cx="5629405" cy="607918"/>
          </a:xfrm>
        </p:grpSpPr>
        <p:sp>
          <p:nvSpPr>
            <p:cNvPr name="Freeform 3" id="3"/>
            <p:cNvSpPr/>
            <p:nvPr/>
          </p:nvSpPr>
          <p:spPr>
            <a:xfrm>
              <a:off x="0" y="0"/>
              <a:ext cx="5629406" cy="607918"/>
            </a:xfrm>
            <a:custGeom>
              <a:avLst/>
              <a:gdLst/>
              <a:ahLst/>
              <a:cxnLst/>
              <a:rect r="r" b="b" t="t" l="l"/>
              <a:pathLst>
                <a:path h="607918" w="5629406">
                  <a:moveTo>
                    <a:pt x="0" y="0"/>
                  </a:moveTo>
                  <a:lnTo>
                    <a:pt x="5629406" y="0"/>
                  </a:lnTo>
                  <a:lnTo>
                    <a:pt x="5629406" y="607918"/>
                  </a:lnTo>
                  <a:lnTo>
                    <a:pt x="0" y="607918"/>
                  </a:lnTo>
                  <a:close/>
                </a:path>
              </a:pathLst>
            </a:custGeom>
            <a:solidFill>
              <a:srgbClr val="7D9BC8"/>
            </a:solidFill>
          </p:spPr>
        </p:sp>
      </p:grpSp>
      <p:pic>
        <p:nvPicPr>
          <p:cNvPr name="Picture 4" id="4"/>
          <p:cNvPicPr>
            <a:picLocks noChangeAspect="true"/>
          </p:cNvPicPr>
          <p:nvPr/>
        </p:nvPicPr>
        <p:blipFill>
          <a:blip r:embed="rId2"/>
          <a:srcRect l="0" t="0" r="0" b="0"/>
          <a:stretch>
            <a:fillRect/>
          </a:stretch>
        </p:blipFill>
        <p:spPr>
          <a:xfrm flipH="false" flipV="false" rot="0">
            <a:off x="1630606" y="2324798"/>
            <a:ext cx="3181968" cy="2954059"/>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5717002" y="2324798"/>
            <a:ext cx="3165063" cy="2954059"/>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9748859" y="2324798"/>
            <a:ext cx="3165063" cy="2954059"/>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3492331" y="2324798"/>
            <a:ext cx="3165063" cy="2954059"/>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647511" y="6304241"/>
            <a:ext cx="3165063" cy="2954059"/>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5717002" y="6304241"/>
            <a:ext cx="3165063" cy="2954059"/>
          </a:xfrm>
          <a:prstGeom prst="rect">
            <a:avLst/>
          </a:prstGeom>
        </p:spPr>
      </p:pic>
      <p:pic>
        <p:nvPicPr>
          <p:cNvPr name="Picture 10" id="10"/>
          <p:cNvPicPr>
            <a:picLocks noChangeAspect="true"/>
          </p:cNvPicPr>
          <p:nvPr/>
        </p:nvPicPr>
        <p:blipFill>
          <a:blip r:embed="rId8"/>
          <a:srcRect l="0" t="0" r="0" b="0"/>
          <a:stretch>
            <a:fillRect/>
          </a:stretch>
        </p:blipFill>
        <p:spPr>
          <a:xfrm flipH="false" flipV="false" rot="0">
            <a:off x="9748859" y="6304241"/>
            <a:ext cx="3165063" cy="2954059"/>
          </a:xfrm>
          <a:prstGeom prst="rect">
            <a:avLst/>
          </a:prstGeom>
        </p:spPr>
      </p:pic>
      <p:pic>
        <p:nvPicPr>
          <p:cNvPr name="Picture 11" id="11"/>
          <p:cNvPicPr>
            <a:picLocks noChangeAspect="true"/>
          </p:cNvPicPr>
          <p:nvPr/>
        </p:nvPicPr>
        <p:blipFill>
          <a:blip r:embed="rId9"/>
          <a:srcRect l="0" t="0" r="0" b="0"/>
          <a:stretch>
            <a:fillRect/>
          </a:stretch>
        </p:blipFill>
        <p:spPr>
          <a:xfrm flipH="false" flipV="false" rot="0">
            <a:off x="13492331" y="6304241"/>
            <a:ext cx="3181968" cy="2954059"/>
          </a:xfrm>
          <a:prstGeom prst="rect">
            <a:avLst/>
          </a:prstGeom>
        </p:spPr>
      </p:pic>
      <p:sp>
        <p:nvSpPr>
          <p:cNvPr name="TextBox 12" id="12"/>
          <p:cNvSpPr txBox="true"/>
          <p:nvPr/>
        </p:nvSpPr>
        <p:spPr>
          <a:xfrm rot="0">
            <a:off x="1028700" y="190500"/>
            <a:ext cx="3758803"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Output</a:t>
            </a:r>
          </a:p>
        </p:txBody>
      </p:sp>
      <p:sp>
        <p:nvSpPr>
          <p:cNvPr name="TextBox 13" id="13"/>
          <p:cNvSpPr txBox="true"/>
          <p:nvPr/>
        </p:nvSpPr>
        <p:spPr>
          <a:xfrm rot="0">
            <a:off x="2877127" y="5481963"/>
            <a:ext cx="688925"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Input</a:t>
            </a:r>
          </a:p>
        </p:txBody>
      </p:sp>
      <p:sp>
        <p:nvSpPr>
          <p:cNvPr name="TextBox 14" id="14"/>
          <p:cNvSpPr txBox="true"/>
          <p:nvPr/>
        </p:nvSpPr>
        <p:spPr>
          <a:xfrm rot="0">
            <a:off x="5819215" y="5305751"/>
            <a:ext cx="2960638" cy="701675"/>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Output from Gans 1st </a:t>
            </a:r>
          </a:p>
          <a:p>
            <a:pPr algn="ctr">
              <a:lnSpc>
                <a:spcPts val="2800"/>
              </a:lnSpc>
            </a:pPr>
            <a:r>
              <a:rPr lang="en-US" sz="2000">
                <a:solidFill>
                  <a:srgbClr val="000000"/>
                </a:solidFill>
                <a:latin typeface="Open Sans Light Bold"/>
              </a:rPr>
              <a:t>generation (61epoches)</a:t>
            </a:r>
          </a:p>
        </p:txBody>
      </p:sp>
      <p:sp>
        <p:nvSpPr>
          <p:cNvPr name="TextBox 15" id="15"/>
          <p:cNvSpPr txBox="true"/>
          <p:nvPr/>
        </p:nvSpPr>
        <p:spPr>
          <a:xfrm rot="0">
            <a:off x="9431302" y="5305751"/>
            <a:ext cx="3800177" cy="701675"/>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Output from New Gans model</a:t>
            </a:r>
          </a:p>
          <a:p>
            <a:pPr algn="ctr">
              <a:lnSpc>
                <a:spcPts val="2800"/>
              </a:lnSpc>
            </a:pPr>
            <a:r>
              <a:rPr lang="en-US" sz="2000">
                <a:solidFill>
                  <a:srgbClr val="000000"/>
                </a:solidFill>
                <a:latin typeface="Open Sans Light Bold"/>
              </a:rPr>
              <a:t>2 staged (82 epoches)</a:t>
            </a:r>
          </a:p>
        </p:txBody>
      </p:sp>
      <p:sp>
        <p:nvSpPr>
          <p:cNvPr name="TextBox 16" id="16"/>
          <p:cNvSpPr txBox="true"/>
          <p:nvPr/>
        </p:nvSpPr>
        <p:spPr>
          <a:xfrm rot="0">
            <a:off x="13557901" y="5481963"/>
            <a:ext cx="305082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New Gans (118 epoches)</a:t>
            </a:r>
          </a:p>
        </p:txBody>
      </p:sp>
      <p:sp>
        <p:nvSpPr>
          <p:cNvPr name="TextBox 17" id="17"/>
          <p:cNvSpPr txBox="true"/>
          <p:nvPr/>
        </p:nvSpPr>
        <p:spPr>
          <a:xfrm rot="0">
            <a:off x="1737669" y="9368163"/>
            <a:ext cx="298474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New Gans (201epoches)</a:t>
            </a:r>
          </a:p>
        </p:txBody>
      </p:sp>
      <p:sp>
        <p:nvSpPr>
          <p:cNvPr name="TextBox 18" id="18"/>
          <p:cNvSpPr txBox="true"/>
          <p:nvPr/>
        </p:nvSpPr>
        <p:spPr>
          <a:xfrm rot="0">
            <a:off x="5807160" y="9368163"/>
            <a:ext cx="298474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New Gans (237epoches)</a:t>
            </a:r>
          </a:p>
        </p:txBody>
      </p:sp>
      <p:sp>
        <p:nvSpPr>
          <p:cNvPr name="TextBox 19" id="19"/>
          <p:cNvSpPr txBox="true"/>
          <p:nvPr/>
        </p:nvSpPr>
        <p:spPr>
          <a:xfrm rot="0">
            <a:off x="9805976" y="9368163"/>
            <a:ext cx="305082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New Gans (359 epoches)</a:t>
            </a:r>
          </a:p>
        </p:txBody>
      </p:sp>
      <p:sp>
        <p:nvSpPr>
          <p:cNvPr name="TextBox 20" id="20"/>
          <p:cNvSpPr txBox="true"/>
          <p:nvPr/>
        </p:nvSpPr>
        <p:spPr>
          <a:xfrm rot="0">
            <a:off x="13648835" y="9368163"/>
            <a:ext cx="2868960" cy="701675"/>
          </a:xfrm>
          <a:prstGeom prst="rect">
            <a:avLst/>
          </a:prstGeom>
        </p:spPr>
        <p:txBody>
          <a:bodyPr anchor="t" rtlCol="false" tIns="0" lIns="0" bIns="0" rIns="0">
            <a:spAutoFit/>
          </a:bodyPr>
          <a:lstStyle/>
          <a:p>
            <a:pPr algn="ctr">
              <a:lnSpc>
                <a:spcPts val="2800"/>
              </a:lnSpc>
            </a:pPr>
            <a:r>
              <a:rPr lang="en-US" sz="2000">
                <a:solidFill>
                  <a:srgbClr val="000000"/>
                </a:solidFill>
                <a:latin typeface="Open Sans Light Bold"/>
              </a:rPr>
              <a:t>Original Ground Truth </a:t>
            </a:r>
          </a:p>
          <a:p>
            <a:pPr algn="ctr">
              <a:lnSpc>
                <a:spcPts val="2800"/>
              </a:lnSpc>
            </a:pPr>
            <a:r>
              <a:rPr lang="en-US" sz="2000">
                <a:solidFill>
                  <a:srgbClr val="000000"/>
                </a:solidFill>
                <a:latin typeface="Open Sans Light Bold"/>
              </a:rPr>
              <a:t>Image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430" t="0" r="34460" b="0"/>
          <a:stretch>
            <a:fillRect/>
          </a:stretch>
        </p:blipFill>
        <p:spPr>
          <a:xfrm flipH="false" flipV="false" rot="0">
            <a:off x="13633649" y="1028700"/>
            <a:ext cx="3625651" cy="8037628"/>
          </a:xfrm>
          <a:prstGeom prst="rect">
            <a:avLst/>
          </a:prstGeom>
        </p:spPr>
      </p:pic>
      <p:pic>
        <p:nvPicPr>
          <p:cNvPr name="Picture 3" id="3"/>
          <p:cNvPicPr>
            <a:picLocks noChangeAspect="true"/>
          </p:cNvPicPr>
          <p:nvPr/>
        </p:nvPicPr>
        <p:blipFill>
          <a:blip r:embed="rId3"/>
          <a:srcRect l="21966" t="0" r="31978" b="0"/>
          <a:stretch>
            <a:fillRect/>
          </a:stretch>
        </p:blipFill>
        <p:spPr>
          <a:xfrm flipH="false" flipV="false" rot="0">
            <a:off x="925989" y="1028700"/>
            <a:ext cx="3701713" cy="803762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447038" y="1982462"/>
            <a:ext cx="2659617" cy="265961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4269066" y="1982462"/>
            <a:ext cx="2659617" cy="2659617"/>
          </a:xfrm>
          <a:prstGeom prst="rect">
            <a:avLst/>
          </a:prstGeom>
        </p:spPr>
      </p:pic>
      <p:grpSp>
        <p:nvGrpSpPr>
          <p:cNvPr name="Group 6" id="6"/>
          <p:cNvGrpSpPr>
            <a:grpSpLocks noChangeAspect="true"/>
          </p:cNvGrpSpPr>
          <p:nvPr/>
        </p:nvGrpSpPr>
        <p:grpSpPr>
          <a:xfrm rot="0">
            <a:off x="5623717" y="1640325"/>
            <a:ext cx="1453259" cy="1453253"/>
            <a:chOff x="0" y="0"/>
            <a:chExt cx="6350000" cy="6349975"/>
          </a:xfrm>
        </p:grpSpPr>
        <p:sp>
          <p:nvSpPr>
            <p:cNvPr name="Freeform 7" id="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83186" r="-110948" t="-37855" b="-156280"/>
              </a:stretch>
            </a:blipFill>
          </p:spPr>
        </p:sp>
      </p:grpSp>
      <p:grpSp>
        <p:nvGrpSpPr>
          <p:cNvPr name="Group 8" id="8"/>
          <p:cNvGrpSpPr>
            <a:grpSpLocks noChangeAspect="true"/>
          </p:cNvGrpSpPr>
          <p:nvPr/>
        </p:nvGrpSpPr>
        <p:grpSpPr>
          <a:xfrm rot="0">
            <a:off x="11682854" y="1548775"/>
            <a:ext cx="1453259" cy="1453253"/>
            <a:chOff x="0" y="0"/>
            <a:chExt cx="6350000" cy="6349975"/>
          </a:xfrm>
        </p:grpSpPr>
        <p:sp>
          <p:nvSpPr>
            <p:cNvPr name="Freeform 9" id="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99440" r="-148524" t="-51104" b="-196862"/>
              </a:stretch>
            </a:blipFill>
          </p:spPr>
        </p:sp>
      </p:grpSp>
      <p:grpSp>
        <p:nvGrpSpPr>
          <p:cNvPr name="Group 10" id="10"/>
          <p:cNvGrpSpPr/>
          <p:nvPr/>
        </p:nvGrpSpPr>
        <p:grpSpPr>
          <a:xfrm rot="0">
            <a:off x="11012591" y="6680490"/>
            <a:ext cx="2464202" cy="329109"/>
            <a:chOff x="0" y="0"/>
            <a:chExt cx="3803650" cy="508000"/>
          </a:xfrm>
        </p:grpSpPr>
        <p:sp>
          <p:nvSpPr>
            <p:cNvPr name="Freeform 11" id="11"/>
            <p:cNvSpPr/>
            <p:nvPr/>
          </p:nvSpPr>
          <p:spPr>
            <a:xfrm>
              <a:off x="0" y="215900"/>
              <a:ext cx="3507740" cy="76200"/>
            </a:xfrm>
            <a:custGeom>
              <a:avLst/>
              <a:gdLst/>
              <a:ahLst/>
              <a:cxnLst/>
              <a:rect r="r" b="b" t="t" l="l"/>
              <a:pathLst>
                <a:path h="76200" w="3507740">
                  <a:moveTo>
                    <a:pt x="0" y="0"/>
                  </a:moveTo>
                  <a:lnTo>
                    <a:pt x="3507740" y="0"/>
                  </a:lnTo>
                  <a:lnTo>
                    <a:pt x="3507740" y="76200"/>
                  </a:lnTo>
                  <a:lnTo>
                    <a:pt x="0" y="76200"/>
                  </a:lnTo>
                  <a:close/>
                </a:path>
              </a:pathLst>
            </a:custGeom>
            <a:solidFill>
              <a:srgbClr val="676767"/>
            </a:solidFill>
          </p:spPr>
        </p:sp>
        <p:sp>
          <p:nvSpPr>
            <p:cNvPr name="Freeform 12" id="12"/>
            <p:cNvSpPr/>
            <p:nvPr/>
          </p:nvSpPr>
          <p:spPr>
            <a:xfrm>
              <a:off x="3429000" y="1270"/>
              <a:ext cx="374650" cy="505460"/>
            </a:xfrm>
            <a:custGeom>
              <a:avLst/>
              <a:gdLst/>
              <a:ahLst/>
              <a:cxnLst/>
              <a:rect r="r" b="b" t="t" l="l"/>
              <a:pathLst>
                <a:path h="505460" w="374650">
                  <a:moveTo>
                    <a:pt x="0" y="505460"/>
                  </a:moveTo>
                  <a:lnTo>
                    <a:pt x="0" y="0"/>
                  </a:lnTo>
                  <a:lnTo>
                    <a:pt x="374650" y="252730"/>
                  </a:lnTo>
                  <a:close/>
                </a:path>
              </a:pathLst>
            </a:custGeom>
            <a:solidFill>
              <a:srgbClr val="676767"/>
            </a:solidFill>
          </p:spPr>
        </p:sp>
      </p:grpSp>
      <p:sp>
        <p:nvSpPr>
          <p:cNvPr name="TextBox 13" id="13"/>
          <p:cNvSpPr txBox="true"/>
          <p:nvPr/>
        </p:nvSpPr>
        <p:spPr>
          <a:xfrm rot="0">
            <a:off x="7322939" y="3682017"/>
            <a:ext cx="3642122" cy="1815350"/>
          </a:xfrm>
          <a:prstGeom prst="rect">
            <a:avLst/>
          </a:prstGeom>
        </p:spPr>
        <p:txBody>
          <a:bodyPr anchor="t" rtlCol="false" tIns="0" lIns="0" bIns="0" rIns="0">
            <a:spAutoFit/>
          </a:bodyPr>
          <a:lstStyle/>
          <a:p>
            <a:pPr algn="ctr">
              <a:lnSpc>
                <a:spcPts val="7279"/>
              </a:lnSpc>
            </a:pPr>
            <a:r>
              <a:rPr lang="en-US" sz="5200">
                <a:solidFill>
                  <a:srgbClr val="000000"/>
                </a:solidFill>
                <a:latin typeface="Raleway Bold"/>
              </a:rPr>
              <a:t>Generative </a:t>
            </a:r>
          </a:p>
          <a:p>
            <a:pPr algn="ctr">
              <a:lnSpc>
                <a:spcPts val="7280"/>
              </a:lnSpc>
            </a:pPr>
            <a:r>
              <a:rPr lang="en-US" sz="5200">
                <a:solidFill>
                  <a:srgbClr val="000000"/>
                </a:solidFill>
                <a:latin typeface="Raleway Bold"/>
              </a:rPr>
              <a:t>Inpainting</a:t>
            </a:r>
          </a:p>
        </p:txBody>
      </p:sp>
      <p:grpSp>
        <p:nvGrpSpPr>
          <p:cNvPr name="Group 14" id="14"/>
          <p:cNvGrpSpPr/>
          <p:nvPr/>
        </p:nvGrpSpPr>
        <p:grpSpPr>
          <a:xfrm rot="376682">
            <a:off x="12346560" y="1576141"/>
            <a:ext cx="3607196" cy="318868"/>
            <a:chOff x="0" y="0"/>
            <a:chExt cx="9194800" cy="812800"/>
          </a:xfrm>
        </p:grpSpPr>
        <p:sp>
          <p:nvSpPr>
            <p:cNvPr name="Freeform 15" id="15"/>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sp>
        <p:nvSpPr>
          <p:cNvPr name="TextBox 16" id="16"/>
          <p:cNvSpPr txBox="true"/>
          <p:nvPr/>
        </p:nvSpPr>
        <p:spPr>
          <a:xfrm rot="0">
            <a:off x="7386827" y="6301444"/>
            <a:ext cx="3506201" cy="1466646"/>
          </a:xfrm>
          <a:prstGeom prst="rect">
            <a:avLst/>
          </a:prstGeom>
        </p:spPr>
        <p:txBody>
          <a:bodyPr anchor="t" rtlCol="false" tIns="0" lIns="0" bIns="0" rIns="0">
            <a:spAutoFit/>
          </a:bodyPr>
          <a:lstStyle/>
          <a:p>
            <a:pPr algn="ctr">
              <a:lnSpc>
                <a:spcPts val="2940"/>
              </a:lnSpc>
            </a:pPr>
            <a:r>
              <a:rPr lang="en-US" sz="2100">
                <a:solidFill>
                  <a:srgbClr val="000000"/>
                </a:solidFill>
                <a:latin typeface="Raleway Bold"/>
              </a:rPr>
              <a:t>By using 2 Staged GAN </a:t>
            </a:r>
          </a:p>
          <a:p>
            <a:pPr algn="ctr">
              <a:lnSpc>
                <a:spcPts val="2940"/>
              </a:lnSpc>
            </a:pPr>
            <a:r>
              <a:rPr lang="en-US" sz="2100">
                <a:solidFill>
                  <a:srgbClr val="000000"/>
                </a:solidFill>
                <a:latin typeface="Raleway Bold"/>
              </a:rPr>
              <a:t>algorithm which is robust to calculate the pixel </a:t>
            </a:r>
          </a:p>
          <a:p>
            <a:pPr algn="ctr">
              <a:lnSpc>
                <a:spcPts val="2940"/>
              </a:lnSpc>
            </a:pPr>
            <a:r>
              <a:rPr lang="en-US" sz="2100">
                <a:solidFill>
                  <a:srgbClr val="000000"/>
                </a:solidFill>
                <a:latin typeface="Raleway Bold"/>
              </a:rPr>
              <a:t>values of missing regions. </a:t>
            </a:r>
          </a:p>
        </p:txBody>
      </p:sp>
      <p:grpSp>
        <p:nvGrpSpPr>
          <p:cNvPr name="Group 17" id="17"/>
          <p:cNvGrpSpPr/>
          <p:nvPr/>
        </p:nvGrpSpPr>
        <p:grpSpPr>
          <a:xfrm rot="1680297">
            <a:off x="11837987" y="3627358"/>
            <a:ext cx="3607196" cy="318868"/>
            <a:chOff x="0" y="0"/>
            <a:chExt cx="9194800" cy="812800"/>
          </a:xfrm>
        </p:grpSpPr>
        <p:sp>
          <p:nvSpPr>
            <p:cNvPr name="Freeform 18" id="18"/>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name="Group 19" id="19"/>
          <p:cNvGrpSpPr/>
          <p:nvPr/>
        </p:nvGrpSpPr>
        <p:grpSpPr>
          <a:xfrm rot="-332708">
            <a:off x="2736185" y="1672479"/>
            <a:ext cx="3607196" cy="318868"/>
            <a:chOff x="0" y="0"/>
            <a:chExt cx="9194800" cy="812800"/>
          </a:xfrm>
        </p:grpSpPr>
        <p:sp>
          <p:nvSpPr>
            <p:cNvPr name="Freeform 20" id="2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name="Group 21" id="21"/>
          <p:cNvGrpSpPr/>
          <p:nvPr/>
        </p:nvGrpSpPr>
        <p:grpSpPr>
          <a:xfrm rot="-1599228">
            <a:off x="3110356" y="3734990"/>
            <a:ext cx="3607196" cy="318868"/>
            <a:chOff x="0" y="0"/>
            <a:chExt cx="9194800" cy="812800"/>
          </a:xfrm>
        </p:grpSpPr>
        <p:sp>
          <p:nvSpPr>
            <p:cNvPr name="Freeform 22" id="2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name="Group 23" id="23"/>
          <p:cNvGrpSpPr/>
          <p:nvPr/>
        </p:nvGrpSpPr>
        <p:grpSpPr>
          <a:xfrm rot="0">
            <a:off x="4722953" y="6680490"/>
            <a:ext cx="2464202" cy="329109"/>
            <a:chOff x="0" y="0"/>
            <a:chExt cx="3803650" cy="508000"/>
          </a:xfrm>
        </p:grpSpPr>
        <p:sp>
          <p:nvSpPr>
            <p:cNvPr name="Freeform 24" id="24"/>
            <p:cNvSpPr/>
            <p:nvPr/>
          </p:nvSpPr>
          <p:spPr>
            <a:xfrm>
              <a:off x="0" y="215900"/>
              <a:ext cx="3507740" cy="76200"/>
            </a:xfrm>
            <a:custGeom>
              <a:avLst/>
              <a:gdLst/>
              <a:ahLst/>
              <a:cxnLst/>
              <a:rect r="r" b="b" t="t" l="l"/>
              <a:pathLst>
                <a:path h="76200" w="3507740">
                  <a:moveTo>
                    <a:pt x="0" y="0"/>
                  </a:moveTo>
                  <a:lnTo>
                    <a:pt x="3507740" y="0"/>
                  </a:lnTo>
                  <a:lnTo>
                    <a:pt x="3507740" y="76200"/>
                  </a:lnTo>
                  <a:lnTo>
                    <a:pt x="0" y="76200"/>
                  </a:lnTo>
                  <a:close/>
                </a:path>
              </a:pathLst>
            </a:custGeom>
            <a:solidFill>
              <a:srgbClr val="676767"/>
            </a:solidFill>
          </p:spPr>
        </p:sp>
        <p:sp>
          <p:nvSpPr>
            <p:cNvPr name="Freeform 25" id="25"/>
            <p:cNvSpPr/>
            <p:nvPr/>
          </p:nvSpPr>
          <p:spPr>
            <a:xfrm>
              <a:off x="3429000" y="1270"/>
              <a:ext cx="374650" cy="505460"/>
            </a:xfrm>
            <a:custGeom>
              <a:avLst/>
              <a:gdLst/>
              <a:ahLst/>
              <a:cxnLst/>
              <a:rect r="r" b="b" t="t" l="l"/>
              <a:pathLst>
                <a:path h="505460" w="374650">
                  <a:moveTo>
                    <a:pt x="0" y="505460"/>
                  </a:moveTo>
                  <a:lnTo>
                    <a:pt x="0" y="0"/>
                  </a:lnTo>
                  <a:lnTo>
                    <a:pt x="374650" y="252730"/>
                  </a:lnTo>
                  <a:close/>
                </a:path>
              </a:pathLst>
            </a:custGeom>
            <a:solidFill>
              <a:srgbClr val="676767"/>
            </a:solidFill>
          </p:spPr>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097967"/>
            <a:chOff x="0" y="0"/>
            <a:chExt cx="5629405" cy="607918"/>
          </a:xfrm>
        </p:grpSpPr>
        <p:sp>
          <p:nvSpPr>
            <p:cNvPr name="Freeform 3" id="3"/>
            <p:cNvSpPr/>
            <p:nvPr/>
          </p:nvSpPr>
          <p:spPr>
            <a:xfrm>
              <a:off x="0" y="0"/>
              <a:ext cx="5629406" cy="607918"/>
            </a:xfrm>
            <a:custGeom>
              <a:avLst/>
              <a:gdLst/>
              <a:ahLst/>
              <a:cxnLst/>
              <a:rect r="r" b="b" t="t" l="l"/>
              <a:pathLst>
                <a:path h="607918" w="5629406">
                  <a:moveTo>
                    <a:pt x="0" y="0"/>
                  </a:moveTo>
                  <a:lnTo>
                    <a:pt x="5629406" y="0"/>
                  </a:lnTo>
                  <a:lnTo>
                    <a:pt x="5629406" y="607918"/>
                  </a:lnTo>
                  <a:lnTo>
                    <a:pt x="0" y="607918"/>
                  </a:lnTo>
                  <a:close/>
                </a:path>
              </a:pathLst>
            </a:custGeom>
            <a:solidFill>
              <a:srgbClr val="7D9BC8"/>
            </a:solidFill>
          </p:spPr>
        </p:sp>
      </p:grpSp>
      <p:sp>
        <p:nvSpPr>
          <p:cNvPr name="TextBox 4" id="4"/>
          <p:cNvSpPr txBox="true"/>
          <p:nvPr/>
        </p:nvSpPr>
        <p:spPr>
          <a:xfrm rot="0">
            <a:off x="742950" y="2770135"/>
            <a:ext cx="16802100" cy="7591178"/>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00000"/>
                </a:solidFill>
                <a:latin typeface="Open Sans Bold"/>
              </a:rPr>
              <a:t>Similarity I</a:t>
            </a:r>
            <a:r>
              <a:rPr lang="en-US" sz="4500">
                <a:solidFill>
                  <a:srgbClr val="000000"/>
                </a:solidFill>
                <a:latin typeface="Open Sans Bold"/>
              </a:rPr>
              <a:t>n</a:t>
            </a:r>
            <a:r>
              <a:rPr lang="en-US" sz="4500" u="none">
                <a:solidFill>
                  <a:srgbClr val="000000"/>
                </a:solidFill>
                <a:latin typeface="Open Sans Bold"/>
              </a:rPr>
              <a:t>d</a:t>
            </a:r>
            <a:r>
              <a:rPr lang="en-US" sz="4500">
                <a:solidFill>
                  <a:srgbClr val="000000"/>
                </a:solidFill>
                <a:latin typeface="Open Sans Bold"/>
              </a:rPr>
              <a:t>ex -</a:t>
            </a:r>
            <a:r>
              <a:rPr lang="en-US" sz="4500" u="none">
                <a:solidFill>
                  <a:srgbClr val="000000"/>
                </a:solidFill>
                <a:latin typeface="Open Sans Bold"/>
              </a:rPr>
              <a:t> SSIM values :</a:t>
            </a:r>
          </a:p>
          <a:p>
            <a:pPr algn="l" marL="0" indent="0" lvl="0">
              <a:lnSpc>
                <a:spcPts val="4900"/>
              </a:lnSpc>
              <a:spcBef>
                <a:spcPct val="0"/>
              </a:spcBef>
            </a:pPr>
          </a:p>
          <a:p>
            <a:pPr algn="l" marL="0" indent="0" lvl="0">
              <a:lnSpc>
                <a:spcPts val="4900"/>
              </a:lnSpc>
              <a:spcBef>
                <a:spcPct val="0"/>
              </a:spcBef>
            </a:pPr>
            <a:r>
              <a:rPr lang="en-US" sz="3500" u="none">
                <a:solidFill>
                  <a:srgbClr val="000000"/>
                </a:solidFill>
                <a:latin typeface="Open Sans"/>
              </a:rPr>
              <a:t>1. O</a:t>
            </a:r>
            <a:r>
              <a:rPr lang="en-US" sz="3500">
                <a:solidFill>
                  <a:srgbClr val="000000"/>
                </a:solidFill>
                <a:latin typeface="Open Sans"/>
              </a:rPr>
              <a:t>r</a:t>
            </a:r>
            <a:r>
              <a:rPr lang="en-US" sz="3500" u="none">
                <a:solidFill>
                  <a:srgbClr val="000000"/>
                </a:solidFill>
                <a:latin typeface="Open Sans"/>
              </a:rPr>
              <a:t>iginal vs</a:t>
            </a:r>
            <a:r>
              <a:rPr lang="en-US" sz="3500">
                <a:solidFill>
                  <a:srgbClr val="000000"/>
                </a:solidFill>
                <a:latin typeface="Open Sans"/>
              </a:rPr>
              <a:t> in</a:t>
            </a:r>
            <a:r>
              <a:rPr lang="en-US" sz="3500" u="none">
                <a:solidFill>
                  <a:srgbClr val="000000"/>
                </a:solidFill>
                <a:latin typeface="Open Sans"/>
              </a:rPr>
              <a:t>put : </a:t>
            </a:r>
            <a:r>
              <a:rPr lang="en-US" sz="3500" u="none">
                <a:solidFill>
                  <a:srgbClr val="000000"/>
                </a:solidFill>
                <a:latin typeface="Open Sans Bold"/>
              </a:rPr>
              <a:t>0.9314753871768957</a:t>
            </a:r>
          </a:p>
          <a:p>
            <a:pPr algn="l" marL="0" indent="0" lvl="0">
              <a:lnSpc>
                <a:spcPts val="4900"/>
              </a:lnSpc>
              <a:spcBef>
                <a:spcPct val="0"/>
              </a:spcBef>
            </a:pPr>
            <a:r>
              <a:rPr lang="en-US" sz="3500" u="none">
                <a:solidFill>
                  <a:srgbClr val="000000"/>
                </a:solidFill>
                <a:latin typeface="Open Sans"/>
              </a:rPr>
              <a:t>2. Ori</a:t>
            </a:r>
            <a:r>
              <a:rPr lang="en-US" sz="3500">
                <a:solidFill>
                  <a:srgbClr val="000000"/>
                </a:solidFill>
                <a:latin typeface="Open Sans"/>
              </a:rPr>
              <a:t>g</a:t>
            </a:r>
            <a:r>
              <a:rPr lang="en-US" sz="3500" u="none">
                <a:solidFill>
                  <a:srgbClr val="000000"/>
                </a:solidFill>
                <a:latin typeface="Open Sans"/>
              </a:rPr>
              <a:t>inal</a:t>
            </a:r>
            <a:r>
              <a:rPr lang="en-US" sz="3500">
                <a:solidFill>
                  <a:srgbClr val="000000"/>
                </a:solidFill>
                <a:latin typeface="Open Sans"/>
              </a:rPr>
              <a:t> </a:t>
            </a:r>
            <a:r>
              <a:rPr lang="en-US" sz="3500" u="none">
                <a:solidFill>
                  <a:srgbClr val="000000"/>
                </a:solidFill>
                <a:latin typeface="Open Sans"/>
              </a:rPr>
              <a:t>vs N</a:t>
            </a:r>
            <a:r>
              <a:rPr lang="en-US" sz="3500">
                <a:solidFill>
                  <a:srgbClr val="000000"/>
                </a:solidFill>
                <a:latin typeface="Open Sans"/>
              </a:rPr>
              <a:t>e</a:t>
            </a:r>
            <a:r>
              <a:rPr lang="en-US" sz="3500" u="none">
                <a:solidFill>
                  <a:srgbClr val="000000"/>
                </a:solidFill>
                <a:latin typeface="Open Sans"/>
              </a:rPr>
              <a:t>w Gans</a:t>
            </a:r>
            <a:r>
              <a:rPr lang="en-US" sz="3500">
                <a:solidFill>
                  <a:srgbClr val="000000"/>
                </a:solidFill>
                <a:latin typeface="Open Sans"/>
              </a:rPr>
              <a:t> algo</a:t>
            </a:r>
            <a:r>
              <a:rPr lang="en-US" sz="3500" u="none">
                <a:solidFill>
                  <a:srgbClr val="000000"/>
                </a:solidFill>
                <a:latin typeface="Open Sans"/>
              </a:rPr>
              <a:t> w</a:t>
            </a:r>
            <a:r>
              <a:rPr lang="en-US" sz="3500">
                <a:solidFill>
                  <a:srgbClr val="000000"/>
                </a:solidFill>
                <a:latin typeface="Open Sans"/>
              </a:rPr>
              <a:t>ith ne</a:t>
            </a:r>
            <a:r>
              <a:rPr lang="en-US" sz="3500" u="none">
                <a:solidFill>
                  <a:srgbClr val="000000"/>
                </a:solidFill>
                <a:latin typeface="Open Sans"/>
              </a:rPr>
              <a:t>w </a:t>
            </a:r>
            <a:r>
              <a:rPr lang="en-US" sz="3500">
                <a:solidFill>
                  <a:srgbClr val="000000"/>
                </a:solidFill>
                <a:latin typeface="Open Sans"/>
              </a:rPr>
              <a:t>t</a:t>
            </a:r>
            <a:r>
              <a:rPr lang="en-US" sz="3500" u="none">
                <a:solidFill>
                  <a:srgbClr val="000000"/>
                </a:solidFill>
                <a:latin typeface="Open Sans"/>
              </a:rPr>
              <a:t>raining</a:t>
            </a:r>
            <a:r>
              <a:rPr lang="en-US" sz="3500">
                <a:solidFill>
                  <a:srgbClr val="000000"/>
                </a:solidFill>
                <a:latin typeface="Open Sans"/>
              </a:rPr>
              <a:t> </a:t>
            </a:r>
            <a:r>
              <a:rPr lang="en-US" sz="3500" u="none">
                <a:solidFill>
                  <a:srgbClr val="000000"/>
                </a:solidFill>
                <a:latin typeface="Open Sans"/>
              </a:rPr>
              <a:t>d</a:t>
            </a:r>
            <a:r>
              <a:rPr lang="en-US" sz="3500">
                <a:solidFill>
                  <a:srgbClr val="000000"/>
                </a:solidFill>
                <a:latin typeface="Open Sans"/>
              </a:rPr>
              <a:t>a</a:t>
            </a:r>
            <a:r>
              <a:rPr lang="en-US" sz="3500" u="none">
                <a:solidFill>
                  <a:srgbClr val="000000"/>
                </a:solidFill>
                <a:latin typeface="Open Sans"/>
              </a:rPr>
              <a:t>t</a:t>
            </a:r>
            <a:r>
              <a:rPr lang="en-US" sz="3500">
                <a:solidFill>
                  <a:srgbClr val="000000"/>
                </a:solidFill>
                <a:latin typeface="Open Sans"/>
              </a:rPr>
              <a:t>a</a:t>
            </a:r>
            <a:r>
              <a:rPr lang="en-US" sz="3500" u="none">
                <a:solidFill>
                  <a:srgbClr val="000000"/>
                </a:solidFill>
                <a:latin typeface="Open Sans"/>
              </a:rPr>
              <a:t> (359 </a:t>
            </a:r>
            <a:r>
              <a:rPr lang="en-US" sz="3500">
                <a:solidFill>
                  <a:srgbClr val="000000"/>
                </a:solidFill>
                <a:latin typeface="Open Sans"/>
              </a:rPr>
              <a:t>e</a:t>
            </a:r>
            <a:r>
              <a:rPr lang="en-US" sz="3500" u="none">
                <a:solidFill>
                  <a:srgbClr val="000000"/>
                </a:solidFill>
                <a:latin typeface="Open Sans"/>
              </a:rPr>
              <a:t>poc</a:t>
            </a:r>
            <a:r>
              <a:rPr lang="en-US" sz="3500">
                <a:solidFill>
                  <a:srgbClr val="000000"/>
                </a:solidFill>
                <a:latin typeface="Open Sans"/>
              </a:rPr>
              <a:t>hes</a:t>
            </a:r>
            <a:r>
              <a:rPr lang="en-US" sz="3500" u="none">
                <a:solidFill>
                  <a:srgbClr val="000000"/>
                </a:solidFill>
                <a:latin typeface="Open Sans"/>
              </a:rPr>
              <a:t>)</a:t>
            </a:r>
            <a:r>
              <a:rPr lang="en-US" sz="3500">
                <a:solidFill>
                  <a:srgbClr val="000000"/>
                </a:solidFill>
                <a:latin typeface="Open Sans"/>
              </a:rPr>
              <a:t> </a:t>
            </a:r>
            <a:r>
              <a:rPr lang="en-US" sz="3500" u="none">
                <a:solidFill>
                  <a:srgbClr val="000000"/>
                </a:solidFill>
                <a:latin typeface="Open Sans"/>
              </a:rPr>
              <a:t>:</a:t>
            </a:r>
            <a:r>
              <a:rPr lang="en-US" sz="3500">
                <a:solidFill>
                  <a:srgbClr val="000000"/>
                </a:solidFill>
                <a:latin typeface="Open Sans"/>
              </a:rPr>
              <a:t>       </a:t>
            </a:r>
            <a:r>
              <a:rPr lang="en-US" sz="3500" u="none">
                <a:solidFill>
                  <a:srgbClr val="000000"/>
                </a:solidFill>
                <a:latin typeface="Open Sans Bold"/>
              </a:rPr>
              <a:t>0.9996847497074818</a:t>
            </a:r>
            <a:r>
              <a:rPr lang="en-US" sz="3500">
                <a:solidFill>
                  <a:srgbClr val="000000"/>
                </a:solidFill>
                <a:latin typeface="Open Sans Bold"/>
              </a:rPr>
              <a:t> </a:t>
            </a:r>
          </a:p>
          <a:p>
            <a:pPr algn="l" marL="0" indent="0" lvl="0">
              <a:lnSpc>
                <a:spcPts val="4900"/>
              </a:lnSpc>
              <a:spcBef>
                <a:spcPct val="0"/>
              </a:spcBef>
            </a:pPr>
            <a:r>
              <a:rPr lang="en-US" sz="3500" u="none">
                <a:solidFill>
                  <a:srgbClr val="000000"/>
                </a:solidFill>
                <a:latin typeface="Open Sans"/>
              </a:rPr>
              <a:t>3. Or</a:t>
            </a:r>
            <a:r>
              <a:rPr lang="en-US" sz="3500">
                <a:solidFill>
                  <a:srgbClr val="000000"/>
                </a:solidFill>
                <a:latin typeface="Open Sans"/>
              </a:rPr>
              <a:t>i</a:t>
            </a:r>
            <a:r>
              <a:rPr lang="en-US" sz="3500" u="none">
                <a:solidFill>
                  <a:srgbClr val="000000"/>
                </a:solidFill>
                <a:latin typeface="Open Sans"/>
              </a:rPr>
              <a:t>g</a:t>
            </a:r>
            <a:r>
              <a:rPr lang="en-US" sz="3500">
                <a:solidFill>
                  <a:srgbClr val="000000"/>
                </a:solidFill>
                <a:latin typeface="Open Sans"/>
              </a:rPr>
              <a:t>in</a:t>
            </a:r>
            <a:r>
              <a:rPr lang="en-US" sz="3500" u="none">
                <a:solidFill>
                  <a:srgbClr val="000000"/>
                </a:solidFill>
                <a:latin typeface="Open Sans"/>
              </a:rPr>
              <a:t>al vs</a:t>
            </a:r>
            <a:r>
              <a:rPr lang="en-US" sz="3500">
                <a:solidFill>
                  <a:srgbClr val="000000"/>
                </a:solidFill>
                <a:latin typeface="Open Sans"/>
              </a:rPr>
              <a:t> </a:t>
            </a:r>
            <a:r>
              <a:rPr lang="en-US" sz="3500" u="none">
                <a:solidFill>
                  <a:srgbClr val="000000"/>
                </a:solidFill>
                <a:latin typeface="Open Sans"/>
              </a:rPr>
              <a:t>N</a:t>
            </a:r>
            <a:r>
              <a:rPr lang="en-US" sz="3500">
                <a:solidFill>
                  <a:srgbClr val="000000"/>
                </a:solidFill>
                <a:latin typeface="Open Sans"/>
              </a:rPr>
              <a:t>e</a:t>
            </a:r>
            <a:r>
              <a:rPr lang="en-US" sz="3500" u="none">
                <a:solidFill>
                  <a:srgbClr val="000000"/>
                </a:solidFill>
                <a:latin typeface="Open Sans"/>
              </a:rPr>
              <a:t>w</a:t>
            </a:r>
            <a:r>
              <a:rPr lang="en-US" sz="3500">
                <a:solidFill>
                  <a:srgbClr val="000000"/>
                </a:solidFill>
                <a:latin typeface="Open Sans"/>
              </a:rPr>
              <a:t> </a:t>
            </a:r>
            <a:r>
              <a:rPr lang="en-US" sz="3500" u="none">
                <a:solidFill>
                  <a:srgbClr val="000000"/>
                </a:solidFill>
                <a:latin typeface="Open Sans"/>
              </a:rPr>
              <a:t>G</a:t>
            </a:r>
            <a:r>
              <a:rPr lang="en-US" sz="3500">
                <a:solidFill>
                  <a:srgbClr val="000000"/>
                </a:solidFill>
                <a:latin typeface="Open Sans"/>
              </a:rPr>
              <a:t>a</a:t>
            </a:r>
            <a:r>
              <a:rPr lang="en-US" sz="3500" u="none">
                <a:solidFill>
                  <a:srgbClr val="000000"/>
                </a:solidFill>
                <a:latin typeface="Open Sans"/>
              </a:rPr>
              <a:t>n</a:t>
            </a:r>
            <a:r>
              <a:rPr lang="en-US" sz="3500">
                <a:solidFill>
                  <a:srgbClr val="000000"/>
                </a:solidFill>
                <a:latin typeface="Open Sans"/>
              </a:rPr>
              <a:t>s</a:t>
            </a:r>
            <a:r>
              <a:rPr lang="en-US" sz="3500" u="none">
                <a:solidFill>
                  <a:srgbClr val="000000"/>
                </a:solidFill>
                <a:latin typeface="Open Sans"/>
              </a:rPr>
              <a:t> algo</a:t>
            </a:r>
            <a:r>
              <a:rPr lang="en-US" sz="3500">
                <a:solidFill>
                  <a:srgbClr val="000000"/>
                </a:solidFill>
                <a:latin typeface="Open Sans"/>
              </a:rPr>
              <a:t> </a:t>
            </a:r>
            <a:r>
              <a:rPr lang="en-US" sz="3500" u="none">
                <a:solidFill>
                  <a:srgbClr val="000000"/>
                </a:solidFill>
                <a:latin typeface="Open Sans"/>
              </a:rPr>
              <a:t>wit</a:t>
            </a:r>
            <a:r>
              <a:rPr lang="en-US" sz="3500">
                <a:solidFill>
                  <a:srgbClr val="000000"/>
                </a:solidFill>
                <a:latin typeface="Open Sans"/>
              </a:rPr>
              <a:t>h</a:t>
            </a:r>
            <a:r>
              <a:rPr lang="en-US" sz="3500" u="none">
                <a:solidFill>
                  <a:srgbClr val="000000"/>
                </a:solidFill>
                <a:latin typeface="Open Sans"/>
              </a:rPr>
              <a:t> n</a:t>
            </a:r>
            <a:r>
              <a:rPr lang="en-US" sz="3500">
                <a:solidFill>
                  <a:srgbClr val="000000"/>
                </a:solidFill>
                <a:latin typeface="Open Sans"/>
              </a:rPr>
              <a:t>e</a:t>
            </a:r>
            <a:r>
              <a:rPr lang="en-US" sz="3500" u="none">
                <a:solidFill>
                  <a:srgbClr val="000000"/>
                </a:solidFill>
                <a:latin typeface="Open Sans"/>
              </a:rPr>
              <a:t>w</a:t>
            </a:r>
            <a:r>
              <a:rPr lang="en-US" sz="3500">
                <a:solidFill>
                  <a:srgbClr val="000000"/>
                </a:solidFill>
                <a:latin typeface="Open Sans"/>
              </a:rPr>
              <a:t> </a:t>
            </a:r>
            <a:r>
              <a:rPr lang="en-US" sz="3500" u="none">
                <a:solidFill>
                  <a:srgbClr val="000000"/>
                </a:solidFill>
                <a:latin typeface="Open Sans"/>
              </a:rPr>
              <a:t>t</a:t>
            </a:r>
            <a:r>
              <a:rPr lang="en-US" sz="3500">
                <a:solidFill>
                  <a:srgbClr val="000000"/>
                </a:solidFill>
                <a:latin typeface="Open Sans"/>
              </a:rPr>
              <a:t>ra</a:t>
            </a:r>
            <a:r>
              <a:rPr lang="en-US" sz="3500" u="none">
                <a:solidFill>
                  <a:srgbClr val="000000"/>
                </a:solidFill>
                <a:latin typeface="Open Sans"/>
              </a:rPr>
              <a:t>in</a:t>
            </a:r>
            <a:r>
              <a:rPr lang="en-US" sz="3500">
                <a:solidFill>
                  <a:srgbClr val="000000"/>
                </a:solidFill>
                <a:latin typeface="Open Sans"/>
              </a:rPr>
              <a:t>ing </a:t>
            </a:r>
            <a:r>
              <a:rPr lang="en-US" sz="3500" u="none">
                <a:solidFill>
                  <a:srgbClr val="000000"/>
                </a:solidFill>
                <a:latin typeface="Open Sans"/>
              </a:rPr>
              <a:t>da</a:t>
            </a:r>
            <a:r>
              <a:rPr lang="en-US" sz="3500">
                <a:solidFill>
                  <a:srgbClr val="000000"/>
                </a:solidFill>
                <a:latin typeface="Open Sans"/>
              </a:rPr>
              <a:t>t</a:t>
            </a:r>
            <a:r>
              <a:rPr lang="en-US" sz="3500" u="none">
                <a:solidFill>
                  <a:srgbClr val="000000"/>
                </a:solidFill>
                <a:latin typeface="Open Sans"/>
              </a:rPr>
              <a:t>a (82 epoc</a:t>
            </a:r>
            <a:r>
              <a:rPr lang="en-US" sz="3500">
                <a:solidFill>
                  <a:srgbClr val="000000"/>
                </a:solidFill>
                <a:latin typeface="Open Sans"/>
              </a:rPr>
              <a:t>he</a:t>
            </a:r>
            <a:r>
              <a:rPr lang="en-US" sz="3500" u="none">
                <a:solidFill>
                  <a:srgbClr val="000000"/>
                </a:solidFill>
                <a:latin typeface="Open Sans"/>
              </a:rPr>
              <a:t>s) : </a:t>
            </a:r>
            <a:r>
              <a:rPr lang="en-US" sz="3500" u="none">
                <a:solidFill>
                  <a:srgbClr val="000000"/>
                </a:solidFill>
                <a:latin typeface="Open Sans Bold"/>
              </a:rPr>
              <a:t>0.9986725530035611</a:t>
            </a:r>
          </a:p>
          <a:p>
            <a:pPr algn="l" marL="0" indent="0" lvl="0">
              <a:lnSpc>
                <a:spcPts val="4900"/>
              </a:lnSpc>
              <a:spcBef>
                <a:spcPct val="0"/>
              </a:spcBef>
            </a:pPr>
            <a:r>
              <a:rPr lang="en-US" sz="3500" u="none">
                <a:solidFill>
                  <a:srgbClr val="000000"/>
                </a:solidFill>
                <a:latin typeface="Open Sans"/>
              </a:rPr>
              <a:t>4. Original vs Old Gans</a:t>
            </a:r>
            <a:r>
              <a:rPr lang="en-US" sz="3500">
                <a:solidFill>
                  <a:srgbClr val="000000"/>
                </a:solidFill>
                <a:latin typeface="Open Sans"/>
              </a:rPr>
              <a:t> algo</a:t>
            </a:r>
            <a:r>
              <a:rPr lang="en-US" sz="3500" u="none">
                <a:solidFill>
                  <a:srgbClr val="000000"/>
                </a:solidFill>
                <a:latin typeface="Open Sans"/>
              </a:rPr>
              <a:t> w</a:t>
            </a:r>
            <a:r>
              <a:rPr lang="en-US" sz="3500">
                <a:solidFill>
                  <a:srgbClr val="000000"/>
                </a:solidFill>
                <a:latin typeface="Open Sans"/>
              </a:rPr>
              <a:t>ith</a:t>
            </a:r>
            <a:r>
              <a:rPr lang="en-US" sz="3500" u="none">
                <a:solidFill>
                  <a:srgbClr val="000000"/>
                </a:solidFill>
                <a:latin typeface="Open Sans"/>
              </a:rPr>
              <a:t> old training</a:t>
            </a:r>
            <a:r>
              <a:rPr lang="en-US" sz="3500">
                <a:solidFill>
                  <a:srgbClr val="000000"/>
                </a:solidFill>
                <a:latin typeface="Open Sans"/>
              </a:rPr>
              <a:t> </a:t>
            </a:r>
            <a:r>
              <a:rPr lang="en-US" sz="3500" u="none">
                <a:solidFill>
                  <a:srgbClr val="000000"/>
                </a:solidFill>
                <a:latin typeface="Open Sans"/>
              </a:rPr>
              <a:t>d</a:t>
            </a:r>
            <a:r>
              <a:rPr lang="en-US" sz="3500">
                <a:solidFill>
                  <a:srgbClr val="000000"/>
                </a:solidFill>
                <a:latin typeface="Open Sans"/>
              </a:rPr>
              <a:t>a</a:t>
            </a:r>
            <a:r>
              <a:rPr lang="en-US" sz="3500" u="none">
                <a:solidFill>
                  <a:srgbClr val="000000"/>
                </a:solidFill>
                <a:latin typeface="Open Sans"/>
              </a:rPr>
              <a:t>ta : </a:t>
            </a:r>
            <a:r>
              <a:rPr lang="en-US" sz="3500" u="none">
                <a:solidFill>
                  <a:srgbClr val="000000"/>
                </a:solidFill>
                <a:latin typeface="Open Sans Bold"/>
              </a:rPr>
              <a:t>0.9942820439040533 </a:t>
            </a:r>
          </a:p>
          <a:p>
            <a:pPr algn="l" marL="0" indent="0" lvl="0">
              <a:lnSpc>
                <a:spcPts val="4900"/>
              </a:lnSpc>
              <a:spcBef>
                <a:spcPct val="0"/>
              </a:spcBef>
            </a:pPr>
            <a:r>
              <a:rPr lang="en-US" sz="3500" u="none">
                <a:solidFill>
                  <a:srgbClr val="000000"/>
                </a:solidFill>
                <a:latin typeface="Open Sans"/>
              </a:rPr>
              <a:t>5. Origi</a:t>
            </a:r>
            <a:r>
              <a:rPr lang="en-US" sz="3500">
                <a:solidFill>
                  <a:srgbClr val="000000"/>
                </a:solidFill>
                <a:latin typeface="Open Sans"/>
              </a:rPr>
              <a:t>nal </a:t>
            </a:r>
            <a:r>
              <a:rPr lang="en-US" sz="3500" u="none">
                <a:solidFill>
                  <a:srgbClr val="000000"/>
                </a:solidFill>
                <a:latin typeface="Open Sans"/>
              </a:rPr>
              <a:t>vs Op</a:t>
            </a:r>
            <a:r>
              <a:rPr lang="en-US" sz="3500">
                <a:solidFill>
                  <a:srgbClr val="000000"/>
                </a:solidFill>
                <a:latin typeface="Open Sans"/>
              </a:rPr>
              <a:t>e</a:t>
            </a:r>
            <a:r>
              <a:rPr lang="en-US" sz="3500" u="none">
                <a:solidFill>
                  <a:srgbClr val="000000"/>
                </a:solidFill>
                <a:latin typeface="Open Sans"/>
              </a:rPr>
              <a:t>nCV</a:t>
            </a:r>
            <a:r>
              <a:rPr lang="en-US" sz="3500">
                <a:solidFill>
                  <a:srgbClr val="000000"/>
                </a:solidFill>
                <a:latin typeface="Open Sans"/>
              </a:rPr>
              <a:t> re</a:t>
            </a:r>
            <a:r>
              <a:rPr lang="en-US" sz="3500" u="none">
                <a:solidFill>
                  <a:srgbClr val="000000"/>
                </a:solidFill>
                <a:latin typeface="Open Sans"/>
              </a:rPr>
              <a:t>c</a:t>
            </a:r>
            <a:r>
              <a:rPr lang="en-US" sz="3500">
                <a:solidFill>
                  <a:srgbClr val="000000"/>
                </a:solidFill>
                <a:latin typeface="Open Sans"/>
              </a:rPr>
              <a:t>ons</a:t>
            </a:r>
            <a:r>
              <a:rPr lang="en-US" sz="3500" u="none">
                <a:solidFill>
                  <a:srgbClr val="000000"/>
                </a:solidFill>
                <a:latin typeface="Open Sans"/>
              </a:rPr>
              <a:t>tructed output : </a:t>
            </a:r>
            <a:r>
              <a:rPr lang="en-US" sz="3500" u="none">
                <a:solidFill>
                  <a:srgbClr val="000000"/>
                </a:solidFill>
                <a:latin typeface="Open Sans Bold"/>
              </a:rPr>
              <a:t>0</a:t>
            </a:r>
            <a:r>
              <a:rPr lang="en-US" sz="3500">
                <a:solidFill>
                  <a:srgbClr val="000000"/>
                </a:solidFill>
                <a:latin typeface="Open Sans Bold"/>
              </a:rPr>
              <a:t>.</a:t>
            </a:r>
            <a:r>
              <a:rPr lang="en-US" sz="3500" u="none">
                <a:solidFill>
                  <a:srgbClr val="000000"/>
                </a:solidFill>
                <a:latin typeface="Open Sans Bold"/>
              </a:rPr>
              <a:t>9963796319465636</a:t>
            </a:r>
          </a:p>
          <a:p>
            <a:pPr algn="l" marL="0" indent="0" lvl="0">
              <a:lnSpc>
                <a:spcPts val="4900"/>
              </a:lnSpc>
              <a:spcBef>
                <a:spcPct val="0"/>
              </a:spcBef>
            </a:pPr>
          </a:p>
          <a:p>
            <a:pPr algn="l" marL="0" indent="0" lvl="0">
              <a:lnSpc>
                <a:spcPts val="4900"/>
              </a:lnSpc>
              <a:spcBef>
                <a:spcPct val="0"/>
              </a:spcBef>
            </a:pPr>
          </a:p>
          <a:p>
            <a:pPr algn="l" marL="0" indent="0" lvl="0">
              <a:lnSpc>
                <a:spcPts val="4900"/>
              </a:lnSpc>
              <a:spcBef>
                <a:spcPct val="0"/>
              </a:spcBef>
            </a:pPr>
          </a:p>
        </p:txBody>
      </p:sp>
      <p:sp>
        <p:nvSpPr>
          <p:cNvPr name="TextBox 5" id="5"/>
          <p:cNvSpPr txBox="true"/>
          <p:nvPr/>
        </p:nvSpPr>
        <p:spPr>
          <a:xfrm rot="0">
            <a:off x="1028700" y="190500"/>
            <a:ext cx="3875336"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Results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097967"/>
            <a:chOff x="0" y="0"/>
            <a:chExt cx="5629405" cy="607918"/>
          </a:xfrm>
        </p:grpSpPr>
        <p:sp>
          <p:nvSpPr>
            <p:cNvPr name="Freeform 3" id="3"/>
            <p:cNvSpPr/>
            <p:nvPr/>
          </p:nvSpPr>
          <p:spPr>
            <a:xfrm>
              <a:off x="0" y="0"/>
              <a:ext cx="5629406" cy="607918"/>
            </a:xfrm>
            <a:custGeom>
              <a:avLst/>
              <a:gdLst/>
              <a:ahLst/>
              <a:cxnLst/>
              <a:rect r="r" b="b" t="t" l="l"/>
              <a:pathLst>
                <a:path h="607918" w="5629406">
                  <a:moveTo>
                    <a:pt x="0" y="0"/>
                  </a:moveTo>
                  <a:lnTo>
                    <a:pt x="5629406" y="0"/>
                  </a:lnTo>
                  <a:lnTo>
                    <a:pt x="5629406" y="607918"/>
                  </a:lnTo>
                  <a:lnTo>
                    <a:pt x="0" y="607918"/>
                  </a:lnTo>
                  <a:close/>
                </a:path>
              </a:pathLst>
            </a:custGeom>
            <a:solidFill>
              <a:srgbClr val="7D9BC8"/>
            </a:solidFill>
          </p:spPr>
        </p:sp>
      </p:grpSp>
      <p:sp>
        <p:nvSpPr>
          <p:cNvPr name="TextBox 4" id="4"/>
          <p:cNvSpPr txBox="true"/>
          <p:nvPr/>
        </p:nvSpPr>
        <p:spPr>
          <a:xfrm rot="0">
            <a:off x="742950" y="2798710"/>
            <a:ext cx="16802100" cy="5544429"/>
          </a:xfrm>
          <a:prstGeom prst="rect">
            <a:avLst/>
          </a:prstGeom>
        </p:spPr>
        <p:txBody>
          <a:bodyPr anchor="t" rtlCol="false" tIns="0" lIns="0" bIns="0" rIns="0">
            <a:spAutoFit/>
          </a:bodyPr>
          <a:lstStyle/>
          <a:p>
            <a:pPr>
              <a:lnSpc>
                <a:spcPts val="6299"/>
              </a:lnSpc>
            </a:pPr>
          </a:p>
          <a:p>
            <a:pPr>
              <a:lnSpc>
                <a:spcPts val="6299"/>
              </a:lnSpc>
            </a:pPr>
            <a:r>
              <a:rPr lang="en-US" sz="2050">
                <a:solidFill>
                  <a:srgbClr val="000000"/>
                </a:solidFill>
                <a:latin typeface="Arimo"/>
              </a:rPr>
              <a:t> </a:t>
            </a:r>
            <a:r>
              <a:rPr lang="en-US" sz="2050">
                <a:solidFill>
                  <a:srgbClr val="000000"/>
                </a:solidFill>
                <a:latin typeface="Arimo Bold"/>
              </a:rPr>
              <a:t> Title</a:t>
            </a:r>
            <a:r>
              <a:rPr lang="en-US" sz="2050">
                <a:solidFill>
                  <a:srgbClr val="000000"/>
                </a:solidFill>
                <a:latin typeface="Arimo"/>
              </a:rPr>
              <a:t>= Free-Form Image Inpainting with Gated Convolution</a:t>
            </a:r>
          </a:p>
          <a:p>
            <a:pPr>
              <a:lnSpc>
                <a:spcPts val="6299"/>
              </a:lnSpc>
            </a:pPr>
            <a:r>
              <a:rPr lang="en-US" sz="2050">
                <a:solidFill>
                  <a:srgbClr val="000000"/>
                </a:solidFill>
                <a:latin typeface="Arimo"/>
              </a:rPr>
              <a:t> </a:t>
            </a:r>
            <a:r>
              <a:rPr lang="en-US" sz="2050">
                <a:solidFill>
                  <a:srgbClr val="000000"/>
                </a:solidFill>
                <a:latin typeface="Arimo Bold"/>
              </a:rPr>
              <a:t> author</a:t>
            </a:r>
            <a:r>
              <a:rPr lang="en-US" sz="2050">
                <a:solidFill>
                  <a:srgbClr val="000000"/>
                </a:solidFill>
                <a:latin typeface="Arimo"/>
              </a:rPr>
              <a:t>=Yu, Jiahui and Lin, Zhe and Yang, Jimei and Shen, Xiaohui and Lu, Xin and Huang, Thomas S</a:t>
            </a:r>
          </a:p>
          <a:p>
            <a:pPr>
              <a:lnSpc>
                <a:spcPts val="6299"/>
              </a:lnSpc>
            </a:pPr>
            <a:r>
              <a:rPr lang="en-US" sz="2050">
                <a:solidFill>
                  <a:srgbClr val="000000"/>
                </a:solidFill>
                <a:latin typeface="Arimo"/>
              </a:rPr>
              <a:t>  </a:t>
            </a:r>
            <a:r>
              <a:rPr lang="en-US" sz="2050">
                <a:solidFill>
                  <a:srgbClr val="000000"/>
                </a:solidFill>
                <a:latin typeface="Arimo Bold"/>
              </a:rPr>
              <a:t>journal</a:t>
            </a:r>
            <a:r>
              <a:rPr lang="en-US" sz="2050">
                <a:solidFill>
                  <a:srgbClr val="000000"/>
                </a:solidFill>
                <a:latin typeface="Arimo"/>
              </a:rPr>
              <a:t>=arXiv preprint arXiv:1806.03589</a:t>
            </a:r>
          </a:p>
          <a:p>
            <a:pPr>
              <a:lnSpc>
                <a:spcPts val="6299"/>
              </a:lnSpc>
            </a:pPr>
            <a:r>
              <a:rPr lang="en-US" sz="2050">
                <a:solidFill>
                  <a:srgbClr val="000000"/>
                </a:solidFill>
                <a:latin typeface="Arimo"/>
              </a:rPr>
              <a:t>  </a:t>
            </a:r>
          </a:p>
          <a:p>
            <a:pPr algn="l" marL="0" indent="0" lvl="0">
              <a:lnSpc>
                <a:spcPts val="6299"/>
              </a:lnSpc>
              <a:spcBef>
                <a:spcPct val="0"/>
              </a:spcBef>
            </a:pPr>
          </a:p>
        </p:txBody>
      </p:sp>
      <p:sp>
        <p:nvSpPr>
          <p:cNvPr name="TextBox 5" id="5"/>
          <p:cNvSpPr txBox="true"/>
          <p:nvPr/>
        </p:nvSpPr>
        <p:spPr>
          <a:xfrm rot="0">
            <a:off x="1028700" y="190500"/>
            <a:ext cx="4757291"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Citations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69733" y="-466784"/>
            <a:ext cx="19427467" cy="10490994"/>
            <a:chOff x="0" y="0"/>
            <a:chExt cx="5629405" cy="3039926"/>
          </a:xfrm>
        </p:grpSpPr>
        <p:sp>
          <p:nvSpPr>
            <p:cNvPr name="Freeform 3" id="3"/>
            <p:cNvSpPr/>
            <p:nvPr/>
          </p:nvSpPr>
          <p:spPr>
            <a:xfrm>
              <a:off x="0" y="0"/>
              <a:ext cx="5629406" cy="3039926"/>
            </a:xfrm>
            <a:custGeom>
              <a:avLst/>
              <a:gdLst/>
              <a:ahLst/>
              <a:cxnLst/>
              <a:rect r="r" b="b" t="t" l="l"/>
              <a:pathLst>
                <a:path h="3039926" w="5629406">
                  <a:moveTo>
                    <a:pt x="0" y="0"/>
                  </a:moveTo>
                  <a:lnTo>
                    <a:pt x="5629406" y="0"/>
                  </a:lnTo>
                  <a:lnTo>
                    <a:pt x="5629406" y="3039926"/>
                  </a:lnTo>
                  <a:lnTo>
                    <a:pt x="0" y="3039926"/>
                  </a:lnTo>
                  <a:close/>
                </a:path>
              </a:pathLst>
            </a:custGeom>
            <a:solidFill>
              <a:srgbClr val="7D9BC8"/>
            </a:solidFill>
          </p:spPr>
        </p:sp>
      </p:grpSp>
      <p:sp>
        <p:nvSpPr>
          <p:cNvPr name="TextBox 4" id="4"/>
          <p:cNvSpPr txBox="true"/>
          <p:nvPr/>
        </p:nvSpPr>
        <p:spPr>
          <a:xfrm rot="0">
            <a:off x="4300630" y="3952140"/>
            <a:ext cx="9686740" cy="2144596"/>
          </a:xfrm>
          <a:prstGeom prst="rect">
            <a:avLst/>
          </a:prstGeom>
        </p:spPr>
        <p:txBody>
          <a:bodyPr anchor="t" rtlCol="false" tIns="0" lIns="0" bIns="0" rIns="0">
            <a:spAutoFit/>
          </a:bodyPr>
          <a:lstStyle/>
          <a:p>
            <a:pPr>
              <a:lnSpc>
                <a:spcPts val="17559"/>
              </a:lnSpc>
            </a:pPr>
            <a:r>
              <a:rPr lang="en-US" sz="12542">
                <a:solidFill>
                  <a:srgbClr val="FFFFFF"/>
                </a:solidFill>
                <a:latin typeface="Open Sans Extra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3079306"/>
            <a:chOff x="0" y="0"/>
            <a:chExt cx="5629405" cy="892276"/>
          </a:xfrm>
        </p:grpSpPr>
        <p:sp>
          <p:nvSpPr>
            <p:cNvPr name="Freeform 3" id="3"/>
            <p:cNvSpPr/>
            <p:nvPr/>
          </p:nvSpPr>
          <p:spPr>
            <a:xfrm>
              <a:off x="0" y="0"/>
              <a:ext cx="5629406" cy="892276"/>
            </a:xfrm>
            <a:custGeom>
              <a:avLst/>
              <a:gdLst/>
              <a:ahLst/>
              <a:cxnLst/>
              <a:rect r="r" b="b" t="t" l="l"/>
              <a:pathLst>
                <a:path h="892276" w="5629406">
                  <a:moveTo>
                    <a:pt x="0" y="0"/>
                  </a:moveTo>
                  <a:lnTo>
                    <a:pt x="5629406" y="0"/>
                  </a:lnTo>
                  <a:lnTo>
                    <a:pt x="5629406" y="892276"/>
                  </a:lnTo>
                  <a:lnTo>
                    <a:pt x="0" y="892276"/>
                  </a:lnTo>
                  <a:close/>
                </a:path>
              </a:pathLst>
            </a:custGeom>
            <a:solidFill>
              <a:srgbClr val="7D9BC8"/>
            </a:solidFill>
          </p:spPr>
        </p:sp>
      </p:grpSp>
      <p:sp>
        <p:nvSpPr>
          <p:cNvPr name="TextBox 4" id="4"/>
          <p:cNvSpPr txBox="true"/>
          <p:nvPr/>
        </p:nvSpPr>
        <p:spPr>
          <a:xfrm rot="0">
            <a:off x="1028700" y="200025"/>
            <a:ext cx="15826153" cy="2441575"/>
          </a:xfrm>
          <a:prstGeom prst="rect">
            <a:avLst/>
          </a:prstGeom>
        </p:spPr>
        <p:txBody>
          <a:bodyPr anchor="t" rtlCol="false" tIns="0" lIns="0" bIns="0" rIns="0">
            <a:spAutoFit/>
          </a:bodyPr>
          <a:lstStyle/>
          <a:p>
            <a:pPr algn="ctr">
              <a:lnSpc>
                <a:spcPts val="9800"/>
              </a:lnSpc>
            </a:pPr>
            <a:r>
              <a:rPr lang="en-US" sz="7000">
                <a:solidFill>
                  <a:srgbClr val="FFFFFF"/>
                </a:solidFill>
                <a:latin typeface="Open Sans Extra Bold"/>
              </a:rPr>
              <a:t>SMART INDIA HACKATHON  2020 Finale</a:t>
            </a:r>
          </a:p>
        </p:txBody>
      </p:sp>
      <p:sp>
        <p:nvSpPr>
          <p:cNvPr name="TextBox 5" id="5"/>
          <p:cNvSpPr txBox="true"/>
          <p:nvPr/>
        </p:nvSpPr>
        <p:spPr>
          <a:xfrm rot="0">
            <a:off x="1327109" y="2989868"/>
            <a:ext cx="15527744" cy="7191375"/>
          </a:xfrm>
          <a:prstGeom prst="rect">
            <a:avLst/>
          </a:prstGeom>
        </p:spPr>
        <p:txBody>
          <a:bodyPr anchor="t" rtlCol="false" tIns="0" lIns="0" bIns="0" rIns="0">
            <a:spAutoFit/>
          </a:bodyPr>
          <a:lstStyle/>
          <a:p>
            <a:pPr>
              <a:lnSpc>
                <a:spcPts val="6299"/>
              </a:lnSpc>
            </a:pPr>
            <a:r>
              <a:rPr lang="en-US" sz="4500">
                <a:solidFill>
                  <a:srgbClr val="000000"/>
                </a:solidFill>
                <a:latin typeface="Open Sans Bold"/>
              </a:rPr>
              <a:t>Organization Name</a:t>
            </a:r>
            <a:r>
              <a:rPr lang="en-US" sz="4500">
                <a:solidFill>
                  <a:srgbClr val="000000"/>
                </a:solidFill>
                <a:latin typeface="Open Sans"/>
              </a:rPr>
              <a:t> :In</a:t>
            </a:r>
            <a:r>
              <a:rPr lang="en-US" sz="4500">
                <a:solidFill>
                  <a:srgbClr val="000000"/>
                </a:solidFill>
                <a:latin typeface="Open Sans"/>
              </a:rPr>
              <a:t>d</a:t>
            </a:r>
            <a:r>
              <a:rPr lang="en-US" sz="4500">
                <a:solidFill>
                  <a:srgbClr val="000000"/>
                </a:solidFill>
                <a:latin typeface="Open Sans"/>
              </a:rPr>
              <a:t>ian Space Research Organization (ISRO)</a:t>
            </a:r>
          </a:p>
          <a:p>
            <a:pPr>
              <a:lnSpc>
                <a:spcPts val="6299"/>
              </a:lnSpc>
            </a:pPr>
            <a:r>
              <a:rPr lang="en-US" sz="4500">
                <a:solidFill>
                  <a:srgbClr val="000000"/>
                </a:solidFill>
                <a:latin typeface="Open Sans Bold"/>
              </a:rPr>
              <a:t>Problem Statement</a:t>
            </a:r>
            <a:r>
              <a:rPr lang="en-US" sz="4500">
                <a:solidFill>
                  <a:srgbClr val="000000"/>
                </a:solidFill>
                <a:latin typeface="Open Sans"/>
              </a:rPr>
              <a:t>:  Reconstruction of missing </a:t>
            </a:r>
            <a:r>
              <a:rPr lang="en-US" sz="4500">
                <a:solidFill>
                  <a:srgbClr val="000000"/>
                </a:solidFill>
                <a:latin typeface="Open Sans"/>
              </a:rPr>
              <a:t>d</a:t>
            </a:r>
            <a:r>
              <a:rPr lang="en-US" sz="4500">
                <a:solidFill>
                  <a:srgbClr val="000000"/>
                </a:solidFill>
                <a:latin typeface="Open Sans"/>
              </a:rPr>
              <a:t>ata</a:t>
            </a:r>
            <a:r>
              <a:rPr lang="en-US" sz="4500">
                <a:solidFill>
                  <a:srgbClr val="000000"/>
                </a:solidFill>
                <a:latin typeface="Open Sans"/>
              </a:rPr>
              <a:t> </a:t>
            </a:r>
            <a:r>
              <a:rPr lang="en-US" sz="4500">
                <a:solidFill>
                  <a:srgbClr val="000000"/>
                </a:solidFill>
                <a:latin typeface="Open Sans"/>
              </a:rPr>
              <a:t>in S</a:t>
            </a:r>
            <a:r>
              <a:rPr lang="en-US" sz="4500">
                <a:solidFill>
                  <a:srgbClr val="000000"/>
                </a:solidFill>
                <a:latin typeface="Open Sans"/>
              </a:rPr>
              <a:t>a</a:t>
            </a:r>
            <a:r>
              <a:rPr lang="en-US" sz="4500">
                <a:solidFill>
                  <a:srgbClr val="000000"/>
                </a:solidFill>
                <a:latin typeface="Open Sans"/>
              </a:rPr>
              <a:t>tellite</a:t>
            </a:r>
            <a:r>
              <a:rPr lang="en-US" sz="4500">
                <a:solidFill>
                  <a:srgbClr val="000000"/>
                </a:solidFill>
                <a:latin typeface="Open Sans"/>
              </a:rPr>
              <a:t> </a:t>
            </a:r>
            <a:r>
              <a:rPr lang="en-US" sz="4500">
                <a:solidFill>
                  <a:srgbClr val="000000"/>
                </a:solidFill>
                <a:latin typeface="Open Sans"/>
              </a:rPr>
              <a:t>Imagery</a:t>
            </a:r>
          </a:p>
          <a:p>
            <a:pPr>
              <a:lnSpc>
                <a:spcPts val="6299"/>
              </a:lnSpc>
            </a:pPr>
            <a:r>
              <a:rPr lang="en-US" sz="4500">
                <a:solidFill>
                  <a:srgbClr val="000000"/>
                </a:solidFill>
                <a:latin typeface="Open Sans Bold"/>
              </a:rPr>
              <a:t>PS N</a:t>
            </a:r>
            <a:r>
              <a:rPr lang="en-US" sz="4500">
                <a:solidFill>
                  <a:srgbClr val="000000"/>
                </a:solidFill>
                <a:latin typeface="Open Sans Bold"/>
              </a:rPr>
              <a:t>u</a:t>
            </a:r>
            <a:r>
              <a:rPr lang="en-US" sz="4500">
                <a:solidFill>
                  <a:srgbClr val="000000"/>
                </a:solidFill>
                <a:latin typeface="Open Sans Bold"/>
              </a:rPr>
              <a:t>m</a:t>
            </a:r>
            <a:r>
              <a:rPr lang="en-US" sz="4500">
                <a:solidFill>
                  <a:srgbClr val="000000"/>
                </a:solidFill>
                <a:latin typeface="Open Sans Bold"/>
              </a:rPr>
              <a:t>b</a:t>
            </a:r>
            <a:r>
              <a:rPr lang="en-US" sz="4500">
                <a:solidFill>
                  <a:srgbClr val="000000"/>
                </a:solidFill>
                <a:latin typeface="Open Sans Bold"/>
              </a:rPr>
              <a:t>er</a:t>
            </a:r>
            <a:r>
              <a:rPr lang="en-US" sz="4500">
                <a:solidFill>
                  <a:srgbClr val="000000"/>
                </a:solidFill>
                <a:latin typeface="Open Sans"/>
              </a:rPr>
              <a:t> :  NM391</a:t>
            </a:r>
          </a:p>
          <a:p>
            <a:pPr>
              <a:lnSpc>
                <a:spcPts val="6299"/>
              </a:lnSpc>
            </a:pPr>
            <a:r>
              <a:rPr lang="en-US" sz="4500">
                <a:solidFill>
                  <a:srgbClr val="000000"/>
                </a:solidFill>
                <a:latin typeface="Open Sans Bold"/>
              </a:rPr>
              <a:t>Team Name</a:t>
            </a:r>
            <a:r>
              <a:rPr lang="en-US" sz="4500">
                <a:solidFill>
                  <a:srgbClr val="000000"/>
                </a:solidFill>
                <a:latin typeface="Open Sans"/>
              </a:rPr>
              <a:t> : T</a:t>
            </a:r>
            <a:r>
              <a:rPr lang="en-US" sz="4500">
                <a:solidFill>
                  <a:srgbClr val="000000"/>
                </a:solidFill>
                <a:latin typeface="Open Sans"/>
              </a:rPr>
              <a:t>he</a:t>
            </a:r>
            <a:r>
              <a:rPr lang="en-US" sz="4500">
                <a:solidFill>
                  <a:srgbClr val="000000"/>
                </a:solidFill>
                <a:latin typeface="Open Sans"/>
              </a:rPr>
              <a:t> Ones n Zeros</a:t>
            </a:r>
          </a:p>
          <a:p>
            <a:pPr>
              <a:lnSpc>
                <a:spcPts val="6299"/>
              </a:lnSpc>
            </a:pPr>
            <a:r>
              <a:rPr lang="en-US" sz="4500">
                <a:solidFill>
                  <a:srgbClr val="000000"/>
                </a:solidFill>
                <a:latin typeface="Open Sans Bold"/>
              </a:rPr>
              <a:t>Team Le</a:t>
            </a:r>
            <a:r>
              <a:rPr lang="en-US" sz="4500">
                <a:solidFill>
                  <a:srgbClr val="000000"/>
                </a:solidFill>
                <a:latin typeface="Open Sans Bold"/>
              </a:rPr>
              <a:t>ad</a:t>
            </a:r>
            <a:r>
              <a:rPr lang="en-US" sz="4500">
                <a:solidFill>
                  <a:srgbClr val="000000"/>
                </a:solidFill>
                <a:latin typeface="Open Sans Bold"/>
              </a:rPr>
              <a:t>er Name</a:t>
            </a:r>
            <a:r>
              <a:rPr lang="en-US" sz="4500">
                <a:solidFill>
                  <a:srgbClr val="000000"/>
                </a:solidFill>
                <a:latin typeface="Open Sans"/>
              </a:rPr>
              <a:t> : V</a:t>
            </a:r>
            <a:r>
              <a:rPr lang="en-US" sz="4500">
                <a:solidFill>
                  <a:srgbClr val="000000"/>
                </a:solidFill>
                <a:latin typeface="Open Sans"/>
              </a:rPr>
              <a:t>i</a:t>
            </a:r>
            <a:r>
              <a:rPr lang="en-US" sz="4500">
                <a:solidFill>
                  <a:srgbClr val="000000"/>
                </a:solidFill>
                <a:latin typeface="Open Sans"/>
              </a:rPr>
              <a:t>g</a:t>
            </a:r>
            <a:r>
              <a:rPr lang="en-US" sz="4500">
                <a:solidFill>
                  <a:srgbClr val="000000"/>
                </a:solidFill>
                <a:latin typeface="Open Sans"/>
              </a:rPr>
              <a:t>n</a:t>
            </a:r>
            <a:r>
              <a:rPr lang="en-US" sz="4500">
                <a:solidFill>
                  <a:srgbClr val="000000"/>
                </a:solidFill>
                <a:latin typeface="Open Sans"/>
              </a:rPr>
              <a:t>esh Charan Raman</a:t>
            </a:r>
          </a:p>
          <a:p>
            <a:pPr>
              <a:lnSpc>
                <a:spcPts val="6299"/>
              </a:lnSpc>
            </a:pPr>
            <a:r>
              <a:rPr lang="en-US" sz="4500">
                <a:solidFill>
                  <a:srgbClr val="000000"/>
                </a:solidFill>
                <a:latin typeface="Open Sans Bold"/>
              </a:rPr>
              <a:t>Colle</a:t>
            </a:r>
            <a:r>
              <a:rPr lang="en-US" sz="4500">
                <a:solidFill>
                  <a:srgbClr val="000000"/>
                </a:solidFill>
                <a:latin typeface="Open Sans Bold"/>
              </a:rPr>
              <a:t>g</a:t>
            </a:r>
            <a:r>
              <a:rPr lang="en-US" sz="4500">
                <a:solidFill>
                  <a:srgbClr val="000000"/>
                </a:solidFill>
                <a:latin typeface="Open Sans Bold"/>
              </a:rPr>
              <a:t>e code</a:t>
            </a:r>
            <a:r>
              <a:rPr lang="en-US" sz="4500">
                <a:solidFill>
                  <a:srgbClr val="000000"/>
                </a:solidFill>
                <a:latin typeface="Open Sans"/>
              </a:rPr>
              <a:t> : 1-3713389121</a:t>
            </a:r>
          </a:p>
          <a:p>
            <a:pPr algn="ctr">
              <a:lnSpc>
                <a:spcPts val="6299"/>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267164"/>
            <a:chOff x="0" y="0"/>
            <a:chExt cx="5629405" cy="656945"/>
          </a:xfrm>
        </p:grpSpPr>
        <p:sp>
          <p:nvSpPr>
            <p:cNvPr name="Freeform 3" id="3"/>
            <p:cNvSpPr/>
            <p:nvPr/>
          </p:nvSpPr>
          <p:spPr>
            <a:xfrm>
              <a:off x="0" y="0"/>
              <a:ext cx="5629406" cy="656945"/>
            </a:xfrm>
            <a:custGeom>
              <a:avLst/>
              <a:gdLst/>
              <a:ahLst/>
              <a:cxnLst/>
              <a:rect r="r" b="b" t="t" l="l"/>
              <a:pathLst>
                <a:path h="656945" w="5629406">
                  <a:moveTo>
                    <a:pt x="0" y="0"/>
                  </a:moveTo>
                  <a:lnTo>
                    <a:pt x="5629406" y="0"/>
                  </a:lnTo>
                  <a:lnTo>
                    <a:pt x="5629406" y="656945"/>
                  </a:lnTo>
                  <a:lnTo>
                    <a:pt x="0" y="656945"/>
                  </a:lnTo>
                  <a:close/>
                </a:path>
              </a:pathLst>
            </a:custGeom>
            <a:solidFill>
              <a:srgbClr val="7D9BC8"/>
            </a:solidFill>
          </p:spPr>
        </p:sp>
      </p:grpSp>
      <p:sp>
        <p:nvSpPr>
          <p:cNvPr name="TextBox 4" id="4"/>
          <p:cNvSpPr txBox="true"/>
          <p:nvPr/>
        </p:nvSpPr>
        <p:spPr>
          <a:xfrm rot="0">
            <a:off x="1028700" y="180975"/>
            <a:ext cx="10802243" cy="1533525"/>
          </a:xfrm>
          <a:prstGeom prst="rect">
            <a:avLst/>
          </a:prstGeom>
        </p:spPr>
        <p:txBody>
          <a:bodyPr anchor="t" rtlCol="false" tIns="0" lIns="0" bIns="0" rIns="0">
            <a:spAutoFit/>
          </a:bodyPr>
          <a:lstStyle/>
          <a:p>
            <a:pPr>
              <a:lnSpc>
                <a:spcPts val="12599"/>
              </a:lnSpc>
            </a:pPr>
            <a:r>
              <a:rPr lang="en-US" sz="9000">
                <a:solidFill>
                  <a:srgbClr val="FFFFFF"/>
                </a:solidFill>
                <a:latin typeface="Open Sans Extra Bold"/>
              </a:rPr>
              <a:t>Problem Statment</a:t>
            </a:r>
          </a:p>
        </p:txBody>
      </p:sp>
      <p:sp>
        <p:nvSpPr>
          <p:cNvPr name="TextBox 5" id="5"/>
          <p:cNvSpPr txBox="true"/>
          <p:nvPr/>
        </p:nvSpPr>
        <p:spPr>
          <a:xfrm rot="0">
            <a:off x="1028700" y="4577735"/>
            <a:ext cx="16230600" cy="4680565"/>
          </a:xfrm>
          <a:prstGeom prst="rect">
            <a:avLst/>
          </a:prstGeom>
        </p:spPr>
        <p:txBody>
          <a:bodyPr anchor="t" rtlCol="false" tIns="0" lIns="0" bIns="0" rIns="0">
            <a:spAutoFit/>
          </a:bodyPr>
          <a:lstStyle/>
          <a:p>
            <a:pPr>
              <a:lnSpc>
                <a:spcPts val="6300"/>
              </a:lnSpc>
            </a:pPr>
            <a:r>
              <a:rPr lang="en-US" sz="4500">
                <a:solidFill>
                  <a:srgbClr val="000000"/>
                </a:solidFill>
                <a:latin typeface="Open Sans"/>
              </a:rPr>
              <a:t>Short Wave Infra-Re</a:t>
            </a:r>
            <a:r>
              <a:rPr lang="en-US" sz="4500">
                <a:solidFill>
                  <a:srgbClr val="000000"/>
                </a:solidFill>
                <a:latin typeface="Open Sans"/>
              </a:rPr>
              <a:t>d(SWIR) detectors used in satellite imaging cameras suffer from dropouts in pixel and line direction in raw data. Develop software to reconstruct missing parts of a satellite image so that observers are unable to identify regions that have undergone reconstruction</a:t>
            </a:r>
          </a:p>
        </p:txBody>
      </p:sp>
      <p:sp>
        <p:nvSpPr>
          <p:cNvPr name="TextBox 6" id="6"/>
          <p:cNvSpPr txBox="true"/>
          <p:nvPr/>
        </p:nvSpPr>
        <p:spPr>
          <a:xfrm rot="0">
            <a:off x="1028700" y="2434158"/>
            <a:ext cx="15846597" cy="1811020"/>
          </a:xfrm>
          <a:prstGeom prst="rect">
            <a:avLst/>
          </a:prstGeom>
        </p:spPr>
        <p:txBody>
          <a:bodyPr anchor="t" rtlCol="false" tIns="0" lIns="0" bIns="0" rIns="0">
            <a:spAutoFit/>
          </a:bodyPr>
          <a:lstStyle/>
          <a:p>
            <a:pPr>
              <a:lnSpc>
                <a:spcPts val="7280"/>
              </a:lnSpc>
            </a:pPr>
            <a:r>
              <a:rPr lang="en-US" sz="5200">
                <a:solidFill>
                  <a:srgbClr val="000000"/>
                </a:solidFill>
                <a:latin typeface="Open Sans Bold"/>
              </a:rPr>
              <a:t>NM391-ISRO Reconstruction of missing data in Satellite Imagery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267164"/>
            <a:chOff x="0" y="0"/>
            <a:chExt cx="5629405" cy="656945"/>
          </a:xfrm>
        </p:grpSpPr>
        <p:sp>
          <p:nvSpPr>
            <p:cNvPr name="Freeform 3" id="3"/>
            <p:cNvSpPr/>
            <p:nvPr/>
          </p:nvSpPr>
          <p:spPr>
            <a:xfrm>
              <a:off x="0" y="0"/>
              <a:ext cx="5629406" cy="656945"/>
            </a:xfrm>
            <a:custGeom>
              <a:avLst/>
              <a:gdLst/>
              <a:ahLst/>
              <a:cxnLst/>
              <a:rect r="r" b="b" t="t" l="l"/>
              <a:pathLst>
                <a:path h="656945" w="5629406">
                  <a:moveTo>
                    <a:pt x="0" y="0"/>
                  </a:moveTo>
                  <a:lnTo>
                    <a:pt x="5629406" y="0"/>
                  </a:lnTo>
                  <a:lnTo>
                    <a:pt x="5629406" y="656945"/>
                  </a:lnTo>
                  <a:lnTo>
                    <a:pt x="0" y="656945"/>
                  </a:lnTo>
                  <a:close/>
                </a:path>
              </a:pathLst>
            </a:custGeom>
            <a:solidFill>
              <a:srgbClr val="7D9BC8"/>
            </a:solidFill>
          </p:spPr>
        </p:sp>
      </p:grpSp>
      <p:pic>
        <p:nvPicPr>
          <p:cNvPr name="Picture 4" id="4"/>
          <p:cNvPicPr>
            <a:picLocks noChangeAspect="true"/>
          </p:cNvPicPr>
          <p:nvPr/>
        </p:nvPicPr>
        <p:blipFill>
          <a:blip r:embed="rId2"/>
          <a:srcRect l="0" t="0" r="0" b="0"/>
          <a:stretch>
            <a:fillRect/>
          </a:stretch>
        </p:blipFill>
        <p:spPr>
          <a:xfrm flipH="false" flipV="false" rot="0">
            <a:off x="1028700" y="2275153"/>
            <a:ext cx="8385801" cy="7633093"/>
          </a:xfrm>
          <a:prstGeom prst="rect">
            <a:avLst/>
          </a:prstGeom>
        </p:spPr>
      </p:pic>
      <p:sp>
        <p:nvSpPr>
          <p:cNvPr name="TextBox 5" id="5"/>
          <p:cNvSpPr txBox="true"/>
          <p:nvPr/>
        </p:nvSpPr>
        <p:spPr>
          <a:xfrm rot="0">
            <a:off x="1028700" y="180975"/>
            <a:ext cx="13888463" cy="1533525"/>
          </a:xfrm>
          <a:prstGeom prst="rect">
            <a:avLst/>
          </a:prstGeom>
        </p:spPr>
        <p:txBody>
          <a:bodyPr anchor="t" rtlCol="false" tIns="0" lIns="0" bIns="0" rIns="0">
            <a:spAutoFit/>
          </a:bodyPr>
          <a:lstStyle/>
          <a:p>
            <a:pPr>
              <a:lnSpc>
                <a:spcPts val="12599"/>
              </a:lnSpc>
            </a:pPr>
            <a:r>
              <a:rPr lang="en-US" sz="9000">
                <a:solidFill>
                  <a:srgbClr val="FFFFFF"/>
                </a:solidFill>
                <a:latin typeface="Open Sans Extra Bold"/>
              </a:rPr>
              <a:t>TYPES OF ERRORS</a:t>
            </a:r>
          </a:p>
        </p:txBody>
      </p:sp>
      <p:sp>
        <p:nvSpPr>
          <p:cNvPr name="TextBox 6" id="6"/>
          <p:cNvSpPr txBox="true"/>
          <p:nvPr/>
        </p:nvSpPr>
        <p:spPr>
          <a:xfrm rot="0">
            <a:off x="9821530" y="2535181"/>
            <a:ext cx="7437770" cy="7083682"/>
          </a:xfrm>
          <a:prstGeom prst="rect">
            <a:avLst/>
          </a:prstGeom>
        </p:spPr>
        <p:txBody>
          <a:bodyPr anchor="t" rtlCol="false" tIns="0" lIns="0" bIns="0" rIns="0">
            <a:spAutoFit/>
          </a:bodyPr>
          <a:lstStyle/>
          <a:p>
            <a:pPr algn="l" marL="971550" indent="-485775" lvl="1">
              <a:lnSpc>
                <a:spcPts val="6299"/>
              </a:lnSpc>
              <a:buFont typeface="Arial"/>
              <a:buChar char="•"/>
            </a:pPr>
            <a:r>
              <a:rPr lang="en-US" sz="4500" u="none">
                <a:solidFill>
                  <a:srgbClr val="000000"/>
                </a:solidFill>
                <a:latin typeface="Open Sans"/>
              </a:rPr>
              <a:t>Random bad pixels (shot noise). </a:t>
            </a:r>
          </a:p>
          <a:p>
            <a:pPr algn="l" marL="971550" indent="-485775" lvl="1">
              <a:lnSpc>
                <a:spcPts val="6299"/>
              </a:lnSpc>
              <a:buFont typeface="Arial"/>
              <a:buChar char="•"/>
            </a:pPr>
            <a:r>
              <a:rPr lang="en-US" sz="4500" u="none">
                <a:solidFill>
                  <a:srgbClr val="000000"/>
                </a:solidFill>
                <a:latin typeface="Open Sans"/>
              </a:rPr>
              <a:t>Line-start/stop problems. </a:t>
            </a:r>
          </a:p>
          <a:p>
            <a:pPr algn="l" marL="971550" indent="-485775" lvl="1">
              <a:lnSpc>
                <a:spcPts val="6299"/>
              </a:lnSpc>
              <a:buFont typeface="Arial"/>
              <a:buChar char="•"/>
            </a:pPr>
            <a:r>
              <a:rPr lang="en-US" sz="4500" u="none">
                <a:solidFill>
                  <a:srgbClr val="000000"/>
                </a:solidFill>
                <a:latin typeface="Open Sans"/>
              </a:rPr>
              <a:t>Line or column drop-outs.</a:t>
            </a:r>
          </a:p>
          <a:p>
            <a:pPr algn="l" marL="971550" indent="-485775" lvl="1">
              <a:lnSpc>
                <a:spcPts val="6299"/>
              </a:lnSpc>
              <a:buFont typeface="Arial"/>
              <a:buChar char="•"/>
            </a:pPr>
            <a:r>
              <a:rPr lang="en-US" sz="4500" u="none">
                <a:solidFill>
                  <a:srgbClr val="000000"/>
                </a:solidFill>
                <a:latin typeface="Open Sans"/>
              </a:rPr>
              <a:t>Partial line or column drop-outs.</a:t>
            </a:r>
          </a:p>
          <a:p>
            <a:pPr algn="l" marL="971550" indent="-485775" lvl="1">
              <a:lnSpc>
                <a:spcPts val="6299"/>
              </a:lnSpc>
              <a:buFont typeface="Arial"/>
              <a:buChar char="•"/>
            </a:pPr>
            <a:r>
              <a:rPr lang="en-US" sz="4500" u="none">
                <a:solidFill>
                  <a:srgbClr val="000000"/>
                </a:solidFill>
                <a:latin typeface="Open Sans"/>
              </a:rPr>
              <a:t>Line or column striping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436360"/>
            <a:chOff x="0" y="0"/>
            <a:chExt cx="5629405" cy="705973"/>
          </a:xfrm>
        </p:grpSpPr>
        <p:sp>
          <p:nvSpPr>
            <p:cNvPr name="Freeform 3" id="3"/>
            <p:cNvSpPr/>
            <p:nvPr/>
          </p:nvSpPr>
          <p:spPr>
            <a:xfrm>
              <a:off x="0" y="0"/>
              <a:ext cx="5629406" cy="705973"/>
            </a:xfrm>
            <a:custGeom>
              <a:avLst/>
              <a:gdLst/>
              <a:ahLst/>
              <a:cxnLst/>
              <a:rect r="r" b="b" t="t" l="l"/>
              <a:pathLst>
                <a:path h="705973" w="5629406">
                  <a:moveTo>
                    <a:pt x="0" y="0"/>
                  </a:moveTo>
                  <a:lnTo>
                    <a:pt x="5629406" y="0"/>
                  </a:lnTo>
                  <a:lnTo>
                    <a:pt x="5629406" y="705973"/>
                  </a:lnTo>
                  <a:lnTo>
                    <a:pt x="0" y="705973"/>
                  </a:lnTo>
                  <a:close/>
                </a:path>
              </a:pathLst>
            </a:custGeom>
            <a:solidFill>
              <a:srgbClr val="7D9BC8"/>
            </a:solidFill>
          </p:spPr>
        </p:sp>
      </p:grpSp>
      <p:sp>
        <p:nvSpPr>
          <p:cNvPr name="TextBox 4" id="4"/>
          <p:cNvSpPr txBox="true"/>
          <p:nvPr/>
        </p:nvSpPr>
        <p:spPr>
          <a:xfrm rot="0">
            <a:off x="8341157" y="2469700"/>
            <a:ext cx="9229565" cy="7539801"/>
          </a:xfrm>
          <a:prstGeom prst="rect">
            <a:avLst/>
          </a:prstGeom>
        </p:spPr>
        <p:txBody>
          <a:bodyPr anchor="t" rtlCol="false" tIns="0" lIns="0" bIns="0" rIns="0">
            <a:spAutoFit/>
          </a:bodyPr>
          <a:lstStyle/>
          <a:p>
            <a:pPr algn="l" marL="0" indent="0" lvl="0">
              <a:lnSpc>
                <a:spcPts val="4071"/>
              </a:lnSpc>
              <a:spcBef>
                <a:spcPct val="0"/>
              </a:spcBef>
            </a:pPr>
            <a:r>
              <a:rPr lang="en-US" sz="2908" u="none">
                <a:solidFill>
                  <a:srgbClr val="000000"/>
                </a:solidFill>
                <a:latin typeface="Open Sans"/>
              </a:rPr>
              <a:t>The method we intend to implement relies on the algorithm namely DC-GANs to Reconstruct missing parts of images effectively.</a:t>
            </a:r>
          </a:p>
          <a:p>
            <a:pPr algn="l" marL="0" indent="0" lvl="0">
              <a:lnSpc>
                <a:spcPts val="4071"/>
              </a:lnSpc>
              <a:spcBef>
                <a:spcPct val="0"/>
              </a:spcBef>
            </a:pPr>
          </a:p>
          <a:p>
            <a:pPr algn="l" marL="0" indent="0" lvl="0">
              <a:lnSpc>
                <a:spcPts val="4071"/>
              </a:lnSpc>
              <a:spcBef>
                <a:spcPct val="0"/>
              </a:spcBef>
            </a:pPr>
            <a:r>
              <a:rPr lang="en-US" sz="2908" u="none">
                <a:solidFill>
                  <a:srgbClr val="000000"/>
                </a:solidFill>
                <a:latin typeface="Open Sans"/>
              </a:rPr>
              <a:t>The Training Dataset provided to the Algorithm learns the correlation between the pixels of the image. The nearby pixels are analysed (spatial analysis) and the correlation is applied to fill the incomplete data and the most homologous result which is the final reconstructed image is given as an output.</a:t>
            </a:r>
          </a:p>
          <a:p>
            <a:pPr algn="l" marL="0" indent="0" lvl="0">
              <a:lnSpc>
                <a:spcPts val="4071"/>
              </a:lnSpc>
              <a:spcBef>
                <a:spcPct val="0"/>
              </a:spcBef>
            </a:pPr>
          </a:p>
          <a:p>
            <a:pPr algn="l" marL="0" indent="0" lvl="0">
              <a:lnSpc>
                <a:spcPts val="4071"/>
              </a:lnSpc>
              <a:spcBef>
                <a:spcPct val="0"/>
              </a:spcBef>
            </a:pPr>
            <a:r>
              <a:rPr lang="en-US" sz="2908" u="none">
                <a:solidFill>
                  <a:srgbClr val="000000"/>
                </a:solidFill>
                <a:latin typeface="Open Sans"/>
              </a:rPr>
              <a:t>Since the proposed algorithm uses pristine analysis, the reconstructed Image promises high accuracy with almost no room for error.</a:t>
            </a:r>
          </a:p>
        </p:txBody>
      </p:sp>
      <p:pic>
        <p:nvPicPr>
          <p:cNvPr name="Picture 5" id="5"/>
          <p:cNvPicPr>
            <a:picLocks noChangeAspect="true"/>
          </p:cNvPicPr>
          <p:nvPr/>
        </p:nvPicPr>
        <p:blipFill>
          <a:blip r:embed="rId2"/>
          <a:srcRect l="0" t="0" r="0" b="0"/>
          <a:stretch>
            <a:fillRect/>
          </a:stretch>
        </p:blipFill>
        <p:spPr>
          <a:xfrm flipH="false" flipV="false" rot="0">
            <a:off x="1642925" y="2685262"/>
            <a:ext cx="5655787" cy="7156302"/>
          </a:xfrm>
          <a:prstGeom prst="rect">
            <a:avLst/>
          </a:prstGeom>
        </p:spPr>
      </p:pic>
      <p:sp>
        <p:nvSpPr>
          <p:cNvPr name="TextBox 6" id="6"/>
          <p:cNvSpPr txBox="true"/>
          <p:nvPr/>
        </p:nvSpPr>
        <p:spPr>
          <a:xfrm rot="0">
            <a:off x="1028700" y="268288"/>
            <a:ext cx="9785896"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Proposed Solution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097967"/>
            <a:chOff x="0" y="0"/>
            <a:chExt cx="5629405" cy="607918"/>
          </a:xfrm>
        </p:grpSpPr>
        <p:sp>
          <p:nvSpPr>
            <p:cNvPr name="Freeform 3" id="3"/>
            <p:cNvSpPr/>
            <p:nvPr/>
          </p:nvSpPr>
          <p:spPr>
            <a:xfrm>
              <a:off x="0" y="0"/>
              <a:ext cx="5629406" cy="607918"/>
            </a:xfrm>
            <a:custGeom>
              <a:avLst/>
              <a:gdLst/>
              <a:ahLst/>
              <a:cxnLst/>
              <a:rect r="r" b="b" t="t" l="l"/>
              <a:pathLst>
                <a:path h="607918" w="5629406">
                  <a:moveTo>
                    <a:pt x="0" y="0"/>
                  </a:moveTo>
                  <a:lnTo>
                    <a:pt x="5629406" y="0"/>
                  </a:lnTo>
                  <a:lnTo>
                    <a:pt x="5629406" y="607918"/>
                  </a:lnTo>
                  <a:lnTo>
                    <a:pt x="0" y="607918"/>
                  </a:lnTo>
                  <a:close/>
                </a:path>
              </a:pathLst>
            </a:custGeom>
            <a:solidFill>
              <a:srgbClr val="7D9BC8"/>
            </a:solidFill>
          </p:spPr>
        </p:sp>
      </p:grpSp>
      <p:sp>
        <p:nvSpPr>
          <p:cNvPr name="TextBox 4" id="4"/>
          <p:cNvSpPr txBox="true"/>
          <p:nvPr/>
        </p:nvSpPr>
        <p:spPr>
          <a:xfrm rot="0">
            <a:off x="1028700" y="190500"/>
            <a:ext cx="11281023"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Architechture of GAN</a:t>
            </a:r>
          </a:p>
        </p:txBody>
      </p:sp>
      <p:pic>
        <p:nvPicPr>
          <p:cNvPr name="Picture 5" id="5"/>
          <p:cNvPicPr>
            <a:picLocks noChangeAspect="true"/>
          </p:cNvPicPr>
          <p:nvPr/>
        </p:nvPicPr>
        <p:blipFill>
          <a:blip r:embed="rId2"/>
          <a:srcRect l="0" t="0" r="0" b="0"/>
          <a:stretch>
            <a:fillRect/>
          </a:stretch>
        </p:blipFill>
        <p:spPr>
          <a:xfrm flipH="false" flipV="false" rot="0">
            <a:off x="641204" y="2441770"/>
            <a:ext cx="8672737" cy="7142254"/>
          </a:xfrm>
          <a:prstGeom prst="rect">
            <a:avLst/>
          </a:prstGeom>
        </p:spPr>
      </p:pic>
      <p:sp>
        <p:nvSpPr>
          <p:cNvPr name="TextBox 6" id="6"/>
          <p:cNvSpPr txBox="true"/>
          <p:nvPr/>
        </p:nvSpPr>
        <p:spPr>
          <a:xfrm rot="0">
            <a:off x="10717570" y="2346520"/>
            <a:ext cx="3165574" cy="887095"/>
          </a:xfrm>
          <a:prstGeom prst="rect">
            <a:avLst/>
          </a:prstGeom>
        </p:spPr>
        <p:txBody>
          <a:bodyPr anchor="t" rtlCol="false" tIns="0" lIns="0" bIns="0" rIns="0">
            <a:spAutoFit/>
          </a:bodyPr>
          <a:lstStyle/>
          <a:p>
            <a:pPr algn="ctr">
              <a:lnSpc>
                <a:spcPts val="7280"/>
              </a:lnSpc>
            </a:pPr>
            <a:r>
              <a:rPr lang="en-US" sz="5200">
                <a:solidFill>
                  <a:srgbClr val="000000"/>
                </a:solidFill>
                <a:latin typeface="Open Sans"/>
              </a:rPr>
              <a:t>Generator</a:t>
            </a:r>
          </a:p>
        </p:txBody>
      </p:sp>
      <p:sp>
        <p:nvSpPr>
          <p:cNvPr name="TextBox 7" id="7"/>
          <p:cNvSpPr txBox="true"/>
          <p:nvPr/>
        </p:nvSpPr>
        <p:spPr>
          <a:xfrm rot="0">
            <a:off x="14628451" y="2471615"/>
            <a:ext cx="1942207" cy="762000"/>
          </a:xfrm>
          <a:prstGeom prst="rect">
            <a:avLst/>
          </a:prstGeom>
        </p:spPr>
        <p:txBody>
          <a:bodyPr anchor="t" rtlCol="false" tIns="0" lIns="0" bIns="0" rIns="0">
            <a:spAutoFit/>
          </a:bodyPr>
          <a:lstStyle/>
          <a:p>
            <a:pPr algn="ctr">
              <a:lnSpc>
                <a:spcPts val="6299"/>
              </a:lnSpc>
            </a:pPr>
            <a:r>
              <a:rPr lang="en-US" sz="4500">
                <a:solidFill>
                  <a:srgbClr val="000000"/>
                </a:solidFill>
                <a:latin typeface="Open Sans"/>
              </a:rPr>
              <a:t>Stage 1</a:t>
            </a:r>
          </a:p>
        </p:txBody>
      </p:sp>
      <p:sp>
        <p:nvSpPr>
          <p:cNvPr name="TextBox 8" id="8"/>
          <p:cNvSpPr txBox="true"/>
          <p:nvPr/>
        </p:nvSpPr>
        <p:spPr>
          <a:xfrm rot="0">
            <a:off x="10127033" y="4007409"/>
            <a:ext cx="7512223" cy="4744244"/>
          </a:xfrm>
          <a:prstGeom prst="rect">
            <a:avLst/>
          </a:prstGeom>
        </p:spPr>
        <p:txBody>
          <a:bodyPr anchor="t" rtlCol="false" tIns="0" lIns="0" bIns="0" rIns="0">
            <a:spAutoFit/>
          </a:bodyPr>
          <a:lstStyle/>
          <a:p>
            <a:pPr algn="l" marL="0" indent="0" lvl="0">
              <a:lnSpc>
                <a:spcPts val="6299"/>
              </a:lnSpc>
              <a:spcBef>
                <a:spcPct val="0"/>
              </a:spcBef>
            </a:pPr>
            <a:r>
              <a:rPr lang="en-US" sz="4499" u="none">
                <a:solidFill>
                  <a:srgbClr val="000000"/>
                </a:solidFill>
                <a:latin typeface="Open Sans"/>
              </a:rPr>
              <a:t>Normal Feed forward NN</a:t>
            </a:r>
          </a:p>
          <a:p>
            <a:pPr algn="l" marL="0" indent="0" lvl="0">
              <a:lnSpc>
                <a:spcPts val="6299"/>
              </a:lnSpc>
              <a:spcBef>
                <a:spcPct val="0"/>
              </a:spcBef>
            </a:pPr>
            <a:r>
              <a:rPr lang="en-US" sz="4499" u="none">
                <a:solidFill>
                  <a:srgbClr val="000000"/>
                </a:solidFill>
                <a:latin typeface="Open Sans"/>
              </a:rPr>
              <a:t>With dialated Convolutional Layers (used for expanding the kernels to extract the features nearby the reconstructing regions)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097967"/>
            <a:chOff x="0" y="0"/>
            <a:chExt cx="5629405" cy="607918"/>
          </a:xfrm>
        </p:grpSpPr>
        <p:sp>
          <p:nvSpPr>
            <p:cNvPr name="Freeform 3" id="3"/>
            <p:cNvSpPr/>
            <p:nvPr/>
          </p:nvSpPr>
          <p:spPr>
            <a:xfrm>
              <a:off x="0" y="0"/>
              <a:ext cx="5629406" cy="607918"/>
            </a:xfrm>
            <a:custGeom>
              <a:avLst/>
              <a:gdLst/>
              <a:ahLst/>
              <a:cxnLst/>
              <a:rect r="r" b="b" t="t" l="l"/>
              <a:pathLst>
                <a:path h="607918" w="5629406">
                  <a:moveTo>
                    <a:pt x="0" y="0"/>
                  </a:moveTo>
                  <a:lnTo>
                    <a:pt x="5629406" y="0"/>
                  </a:lnTo>
                  <a:lnTo>
                    <a:pt x="5629406" y="607918"/>
                  </a:lnTo>
                  <a:lnTo>
                    <a:pt x="0" y="607918"/>
                  </a:lnTo>
                  <a:close/>
                </a:path>
              </a:pathLst>
            </a:custGeom>
            <a:solidFill>
              <a:srgbClr val="7D9BC8"/>
            </a:solidFill>
          </p:spPr>
        </p:sp>
      </p:grpSp>
      <p:sp>
        <p:nvSpPr>
          <p:cNvPr name="TextBox 4" id="4"/>
          <p:cNvSpPr txBox="true"/>
          <p:nvPr/>
        </p:nvSpPr>
        <p:spPr>
          <a:xfrm rot="0">
            <a:off x="1028700" y="190500"/>
            <a:ext cx="11281023"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Architechture of GAN</a:t>
            </a:r>
          </a:p>
        </p:txBody>
      </p:sp>
      <p:pic>
        <p:nvPicPr>
          <p:cNvPr name="Picture 5" id="5"/>
          <p:cNvPicPr>
            <a:picLocks noChangeAspect="true"/>
          </p:cNvPicPr>
          <p:nvPr/>
        </p:nvPicPr>
        <p:blipFill>
          <a:blip r:embed="rId2"/>
          <a:srcRect l="0" t="0" r="0" b="1055"/>
          <a:stretch>
            <a:fillRect/>
          </a:stretch>
        </p:blipFill>
        <p:spPr>
          <a:xfrm flipH="false" flipV="false" rot="0">
            <a:off x="702028" y="3068201"/>
            <a:ext cx="9841547" cy="5567344"/>
          </a:xfrm>
          <a:prstGeom prst="rect">
            <a:avLst/>
          </a:prstGeom>
        </p:spPr>
      </p:pic>
      <p:sp>
        <p:nvSpPr>
          <p:cNvPr name="TextBox 6" id="6"/>
          <p:cNvSpPr txBox="true"/>
          <p:nvPr/>
        </p:nvSpPr>
        <p:spPr>
          <a:xfrm rot="0">
            <a:off x="10988284" y="2972951"/>
            <a:ext cx="3165574" cy="887095"/>
          </a:xfrm>
          <a:prstGeom prst="rect">
            <a:avLst/>
          </a:prstGeom>
        </p:spPr>
        <p:txBody>
          <a:bodyPr anchor="t" rtlCol="false" tIns="0" lIns="0" bIns="0" rIns="0">
            <a:spAutoFit/>
          </a:bodyPr>
          <a:lstStyle/>
          <a:p>
            <a:pPr algn="ctr">
              <a:lnSpc>
                <a:spcPts val="7280"/>
              </a:lnSpc>
            </a:pPr>
            <a:r>
              <a:rPr lang="en-US" sz="5200">
                <a:solidFill>
                  <a:srgbClr val="000000"/>
                </a:solidFill>
                <a:latin typeface="Open Sans"/>
              </a:rPr>
              <a:t>Generator</a:t>
            </a:r>
          </a:p>
        </p:txBody>
      </p:sp>
      <p:sp>
        <p:nvSpPr>
          <p:cNvPr name="TextBox 7" id="7"/>
          <p:cNvSpPr txBox="true"/>
          <p:nvPr/>
        </p:nvSpPr>
        <p:spPr>
          <a:xfrm rot="0">
            <a:off x="15024649" y="3098046"/>
            <a:ext cx="1942207" cy="762000"/>
          </a:xfrm>
          <a:prstGeom prst="rect">
            <a:avLst/>
          </a:prstGeom>
        </p:spPr>
        <p:txBody>
          <a:bodyPr anchor="t" rtlCol="false" tIns="0" lIns="0" bIns="0" rIns="0">
            <a:spAutoFit/>
          </a:bodyPr>
          <a:lstStyle/>
          <a:p>
            <a:pPr algn="ctr">
              <a:lnSpc>
                <a:spcPts val="6299"/>
              </a:lnSpc>
            </a:pPr>
            <a:r>
              <a:rPr lang="en-US" sz="4500">
                <a:solidFill>
                  <a:srgbClr val="000000"/>
                </a:solidFill>
                <a:latin typeface="Open Sans"/>
              </a:rPr>
              <a:t>Stage 2</a:t>
            </a:r>
          </a:p>
        </p:txBody>
      </p:sp>
      <p:sp>
        <p:nvSpPr>
          <p:cNvPr name="TextBox 8" id="8"/>
          <p:cNvSpPr txBox="true"/>
          <p:nvPr/>
        </p:nvSpPr>
        <p:spPr>
          <a:xfrm rot="0">
            <a:off x="12084626" y="4138028"/>
            <a:ext cx="4522440" cy="762000"/>
          </a:xfrm>
          <a:prstGeom prst="rect">
            <a:avLst/>
          </a:prstGeom>
        </p:spPr>
        <p:txBody>
          <a:bodyPr anchor="t" rtlCol="false" tIns="0" lIns="0" bIns="0" rIns="0">
            <a:spAutoFit/>
          </a:bodyPr>
          <a:lstStyle/>
          <a:p>
            <a:pPr algn="ctr">
              <a:lnSpc>
                <a:spcPts val="6299"/>
              </a:lnSpc>
            </a:pPr>
            <a:r>
              <a:rPr lang="en-US" sz="4500">
                <a:solidFill>
                  <a:srgbClr val="000000"/>
                </a:solidFill>
                <a:latin typeface="Open Sans"/>
              </a:rPr>
              <a:t>Attention Branch</a:t>
            </a:r>
          </a:p>
        </p:txBody>
      </p:sp>
      <p:sp>
        <p:nvSpPr>
          <p:cNvPr name="TextBox 9" id="9"/>
          <p:cNvSpPr txBox="true"/>
          <p:nvPr/>
        </p:nvSpPr>
        <p:spPr>
          <a:xfrm rot="0">
            <a:off x="11776793" y="5095875"/>
            <a:ext cx="5190063" cy="4261603"/>
          </a:xfrm>
          <a:prstGeom prst="rect">
            <a:avLst/>
          </a:prstGeom>
        </p:spPr>
        <p:txBody>
          <a:bodyPr anchor="t" rtlCol="false" tIns="0" lIns="0" bIns="0" rIns="0">
            <a:spAutoFit/>
          </a:bodyPr>
          <a:lstStyle/>
          <a:p>
            <a:pPr algn="l" marL="0" indent="0" lvl="0">
              <a:lnSpc>
                <a:spcPts val="4323"/>
              </a:lnSpc>
              <a:spcBef>
                <a:spcPct val="0"/>
              </a:spcBef>
            </a:pPr>
            <a:r>
              <a:rPr lang="en-US" sz="3088" u="none">
                <a:solidFill>
                  <a:srgbClr val="000000"/>
                </a:solidFill>
                <a:latin typeface="Open Sans"/>
              </a:rPr>
              <a:t>Contextual Attention or making the algorithm context aware.</a:t>
            </a:r>
          </a:p>
          <a:p>
            <a:pPr algn="l" marL="0" indent="0" lvl="0">
              <a:lnSpc>
                <a:spcPts val="4323"/>
              </a:lnSpc>
              <a:spcBef>
                <a:spcPct val="0"/>
              </a:spcBef>
            </a:pPr>
            <a:r>
              <a:rPr lang="en-US" sz="3088" u="none">
                <a:solidFill>
                  <a:srgbClr val="000000"/>
                </a:solidFill>
                <a:latin typeface="Open Sans"/>
              </a:rPr>
              <a:t>The features extracted from dialation layer are used here for making the algorithm analyze the regions.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097967"/>
            <a:chOff x="0" y="0"/>
            <a:chExt cx="5629405" cy="607918"/>
          </a:xfrm>
        </p:grpSpPr>
        <p:sp>
          <p:nvSpPr>
            <p:cNvPr name="Freeform 3" id="3"/>
            <p:cNvSpPr/>
            <p:nvPr/>
          </p:nvSpPr>
          <p:spPr>
            <a:xfrm>
              <a:off x="0" y="0"/>
              <a:ext cx="5629406" cy="607918"/>
            </a:xfrm>
            <a:custGeom>
              <a:avLst/>
              <a:gdLst/>
              <a:ahLst/>
              <a:cxnLst/>
              <a:rect r="r" b="b" t="t" l="l"/>
              <a:pathLst>
                <a:path h="607918" w="5629406">
                  <a:moveTo>
                    <a:pt x="0" y="0"/>
                  </a:moveTo>
                  <a:lnTo>
                    <a:pt x="5629406" y="0"/>
                  </a:lnTo>
                  <a:lnTo>
                    <a:pt x="5629406" y="607918"/>
                  </a:lnTo>
                  <a:lnTo>
                    <a:pt x="0" y="607918"/>
                  </a:lnTo>
                  <a:close/>
                </a:path>
              </a:pathLst>
            </a:custGeom>
            <a:solidFill>
              <a:srgbClr val="7D9BC8"/>
            </a:solidFill>
          </p:spPr>
        </p:sp>
      </p:grpSp>
      <p:sp>
        <p:nvSpPr>
          <p:cNvPr name="TextBox 4" id="4"/>
          <p:cNvSpPr txBox="true"/>
          <p:nvPr/>
        </p:nvSpPr>
        <p:spPr>
          <a:xfrm rot="0">
            <a:off x="1028700" y="190500"/>
            <a:ext cx="11281023"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Architechture of GAN</a:t>
            </a:r>
          </a:p>
        </p:txBody>
      </p:sp>
      <p:sp>
        <p:nvSpPr>
          <p:cNvPr name="TextBox 5" id="5"/>
          <p:cNvSpPr txBox="true"/>
          <p:nvPr/>
        </p:nvSpPr>
        <p:spPr>
          <a:xfrm rot="0">
            <a:off x="10988284" y="2972951"/>
            <a:ext cx="3165574" cy="887095"/>
          </a:xfrm>
          <a:prstGeom prst="rect">
            <a:avLst/>
          </a:prstGeom>
        </p:spPr>
        <p:txBody>
          <a:bodyPr anchor="t" rtlCol="false" tIns="0" lIns="0" bIns="0" rIns="0">
            <a:spAutoFit/>
          </a:bodyPr>
          <a:lstStyle/>
          <a:p>
            <a:pPr algn="ctr">
              <a:lnSpc>
                <a:spcPts val="7280"/>
              </a:lnSpc>
            </a:pPr>
            <a:r>
              <a:rPr lang="en-US" sz="5200">
                <a:solidFill>
                  <a:srgbClr val="000000"/>
                </a:solidFill>
                <a:latin typeface="Open Sans"/>
              </a:rPr>
              <a:t>Generator</a:t>
            </a:r>
          </a:p>
        </p:txBody>
      </p:sp>
      <p:sp>
        <p:nvSpPr>
          <p:cNvPr name="TextBox 6" id="6"/>
          <p:cNvSpPr txBox="true"/>
          <p:nvPr/>
        </p:nvSpPr>
        <p:spPr>
          <a:xfrm rot="0">
            <a:off x="15024649" y="3098046"/>
            <a:ext cx="1942207" cy="762000"/>
          </a:xfrm>
          <a:prstGeom prst="rect">
            <a:avLst/>
          </a:prstGeom>
        </p:spPr>
        <p:txBody>
          <a:bodyPr anchor="t" rtlCol="false" tIns="0" lIns="0" bIns="0" rIns="0">
            <a:spAutoFit/>
          </a:bodyPr>
          <a:lstStyle/>
          <a:p>
            <a:pPr algn="ctr">
              <a:lnSpc>
                <a:spcPts val="6299"/>
              </a:lnSpc>
            </a:pPr>
            <a:r>
              <a:rPr lang="en-US" sz="4500">
                <a:solidFill>
                  <a:srgbClr val="000000"/>
                </a:solidFill>
                <a:latin typeface="Open Sans"/>
              </a:rPr>
              <a:t>Stage 2</a:t>
            </a:r>
          </a:p>
        </p:txBody>
      </p:sp>
      <p:sp>
        <p:nvSpPr>
          <p:cNvPr name="TextBox 7" id="7"/>
          <p:cNvSpPr txBox="true"/>
          <p:nvPr/>
        </p:nvSpPr>
        <p:spPr>
          <a:xfrm rot="0">
            <a:off x="10988284" y="4579017"/>
            <a:ext cx="7116486" cy="4679283"/>
          </a:xfrm>
          <a:prstGeom prst="rect">
            <a:avLst/>
          </a:prstGeom>
        </p:spPr>
        <p:txBody>
          <a:bodyPr anchor="t" rtlCol="false" tIns="0" lIns="0" bIns="0" rIns="0">
            <a:spAutoFit/>
          </a:bodyPr>
          <a:lstStyle/>
          <a:p>
            <a:pPr algn="l" marL="0" indent="0" lvl="0">
              <a:lnSpc>
                <a:spcPts val="5296"/>
              </a:lnSpc>
              <a:spcBef>
                <a:spcPct val="0"/>
              </a:spcBef>
            </a:pPr>
            <a:r>
              <a:rPr lang="en-US" sz="3783" u="none">
                <a:solidFill>
                  <a:srgbClr val="000000"/>
                </a:solidFill>
                <a:latin typeface="Open Sans"/>
              </a:rPr>
              <a:t>All Layers are aggregated and </a:t>
            </a:r>
          </a:p>
          <a:p>
            <a:pPr algn="l" marL="0" indent="0" lvl="0">
              <a:lnSpc>
                <a:spcPts val="5296"/>
              </a:lnSpc>
              <a:spcBef>
                <a:spcPct val="0"/>
              </a:spcBef>
            </a:pPr>
            <a:r>
              <a:rPr lang="en-US" sz="3783" u="none">
                <a:solidFill>
                  <a:srgbClr val="000000"/>
                </a:solidFill>
                <a:latin typeface="Open Sans"/>
              </a:rPr>
              <a:t>fed into single decoder for obtaining the output.</a:t>
            </a:r>
          </a:p>
          <a:p>
            <a:pPr algn="l" marL="0" indent="0" lvl="0">
              <a:lnSpc>
                <a:spcPts val="5296"/>
              </a:lnSpc>
              <a:spcBef>
                <a:spcPct val="0"/>
              </a:spcBef>
            </a:pPr>
            <a:r>
              <a:rPr lang="en-US" sz="3783" u="none">
                <a:solidFill>
                  <a:srgbClr val="000000"/>
                </a:solidFill>
                <a:latin typeface="Open Sans"/>
              </a:rPr>
              <a:t>deconvolution to reconstruct the generated patches with contextual patches.</a:t>
            </a:r>
          </a:p>
          <a:p>
            <a:pPr algn="l" marL="0" indent="0" lvl="0">
              <a:lnSpc>
                <a:spcPts val="5296"/>
              </a:lnSpc>
              <a:spcBef>
                <a:spcPct val="0"/>
              </a:spcBef>
            </a:pPr>
          </a:p>
        </p:txBody>
      </p:sp>
      <p:pic>
        <p:nvPicPr>
          <p:cNvPr name="Picture 8" id="8"/>
          <p:cNvPicPr>
            <a:picLocks noChangeAspect="true"/>
          </p:cNvPicPr>
          <p:nvPr/>
        </p:nvPicPr>
        <p:blipFill>
          <a:blip r:embed="rId2"/>
          <a:srcRect l="0" t="0" r="0" b="0"/>
          <a:stretch>
            <a:fillRect/>
          </a:stretch>
        </p:blipFill>
        <p:spPr>
          <a:xfrm flipH="false" flipV="false" rot="0">
            <a:off x="685800" y="2215021"/>
            <a:ext cx="9471462" cy="7541088"/>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9792" y="-203994"/>
            <a:ext cx="19427467" cy="2097967"/>
            <a:chOff x="0" y="0"/>
            <a:chExt cx="5629405" cy="607918"/>
          </a:xfrm>
        </p:grpSpPr>
        <p:sp>
          <p:nvSpPr>
            <p:cNvPr name="Freeform 3" id="3"/>
            <p:cNvSpPr/>
            <p:nvPr/>
          </p:nvSpPr>
          <p:spPr>
            <a:xfrm>
              <a:off x="0" y="0"/>
              <a:ext cx="5629406" cy="607918"/>
            </a:xfrm>
            <a:custGeom>
              <a:avLst/>
              <a:gdLst/>
              <a:ahLst/>
              <a:cxnLst/>
              <a:rect r="r" b="b" t="t" l="l"/>
              <a:pathLst>
                <a:path h="607918" w="5629406">
                  <a:moveTo>
                    <a:pt x="0" y="0"/>
                  </a:moveTo>
                  <a:lnTo>
                    <a:pt x="5629406" y="0"/>
                  </a:lnTo>
                  <a:lnTo>
                    <a:pt x="5629406" y="607918"/>
                  </a:lnTo>
                  <a:lnTo>
                    <a:pt x="0" y="607918"/>
                  </a:lnTo>
                  <a:close/>
                </a:path>
              </a:pathLst>
            </a:custGeom>
            <a:solidFill>
              <a:srgbClr val="7D9BC8"/>
            </a:solidFill>
          </p:spPr>
        </p:sp>
      </p:grpSp>
      <p:sp>
        <p:nvSpPr>
          <p:cNvPr name="TextBox 4" id="4"/>
          <p:cNvSpPr txBox="true"/>
          <p:nvPr/>
        </p:nvSpPr>
        <p:spPr>
          <a:xfrm rot="0">
            <a:off x="1028700" y="190500"/>
            <a:ext cx="11281023" cy="1368425"/>
          </a:xfrm>
          <a:prstGeom prst="rect">
            <a:avLst/>
          </a:prstGeom>
        </p:spPr>
        <p:txBody>
          <a:bodyPr anchor="t" rtlCol="false" tIns="0" lIns="0" bIns="0" rIns="0">
            <a:spAutoFit/>
          </a:bodyPr>
          <a:lstStyle/>
          <a:p>
            <a:pPr>
              <a:lnSpc>
                <a:spcPts val="11200"/>
              </a:lnSpc>
            </a:pPr>
            <a:r>
              <a:rPr lang="en-US" sz="8000">
                <a:solidFill>
                  <a:srgbClr val="FFFFFF"/>
                </a:solidFill>
                <a:latin typeface="Open Sans Extra Bold"/>
              </a:rPr>
              <a:t>Architechture of GAN</a:t>
            </a:r>
          </a:p>
        </p:txBody>
      </p:sp>
      <p:pic>
        <p:nvPicPr>
          <p:cNvPr name="Picture 5" id="5"/>
          <p:cNvPicPr>
            <a:picLocks noChangeAspect="true"/>
          </p:cNvPicPr>
          <p:nvPr/>
        </p:nvPicPr>
        <p:blipFill>
          <a:blip r:embed="rId2"/>
          <a:srcRect l="0" t="0" r="2464" b="0"/>
          <a:stretch>
            <a:fillRect/>
          </a:stretch>
        </p:blipFill>
        <p:spPr>
          <a:xfrm flipH="false" flipV="false" rot="0">
            <a:off x="769640" y="2286445"/>
            <a:ext cx="14443433" cy="4120311"/>
          </a:xfrm>
          <a:prstGeom prst="rect">
            <a:avLst/>
          </a:prstGeom>
        </p:spPr>
      </p:pic>
      <p:sp>
        <p:nvSpPr>
          <p:cNvPr name="TextBox 6" id="6"/>
          <p:cNvSpPr txBox="true"/>
          <p:nvPr/>
        </p:nvSpPr>
        <p:spPr>
          <a:xfrm rot="0">
            <a:off x="769640" y="6748542"/>
            <a:ext cx="4169866" cy="887095"/>
          </a:xfrm>
          <a:prstGeom prst="rect">
            <a:avLst/>
          </a:prstGeom>
        </p:spPr>
        <p:txBody>
          <a:bodyPr anchor="t" rtlCol="false" tIns="0" lIns="0" bIns="0" rIns="0">
            <a:spAutoFit/>
          </a:bodyPr>
          <a:lstStyle/>
          <a:p>
            <a:pPr algn="ctr">
              <a:lnSpc>
                <a:spcPts val="7280"/>
              </a:lnSpc>
            </a:pPr>
            <a:r>
              <a:rPr lang="en-US" sz="5200">
                <a:solidFill>
                  <a:srgbClr val="000000"/>
                </a:solidFill>
                <a:latin typeface="Open Sans"/>
              </a:rPr>
              <a:t>Discriminator</a:t>
            </a:r>
          </a:p>
        </p:txBody>
      </p:sp>
      <p:sp>
        <p:nvSpPr>
          <p:cNvPr name="TextBox 7" id="7"/>
          <p:cNvSpPr txBox="true"/>
          <p:nvPr/>
        </p:nvSpPr>
        <p:spPr>
          <a:xfrm rot="0">
            <a:off x="769640" y="7934643"/>
            <a:ext cx="16063366" cy="1562100"/>
          </a:xfrm>
          <a:prstGeom prst="rect">
            <a:avLst/>
          </a:prstGeom>
        </p:spPr>
        <p:txBody>
          <a:bodyPr anchor="t" rtlCol="false" tIns="0" lIns="0" bIns="0" rIns="0">
            <a:spAutoFit/>
          </a:bodyPr>
          <a:lstStyle/>
          <a:p>
            <a:pPr algn="l" marL="0" indent="0" lvl="0">
              <a:lnSpc>
                <a:spcPts val="6299"/>
              </a:lnSpc>
              <a:spcBef>
                <a:spcPct val="0"/>
              </a:spcBef>
            </a:pPr>
            <a:r>
              <a:rPr lang="en-US" sz="4499" u="none">
                <a:solidFill>
                  <a:srgbClr val="000000"/>
                </a:solidFill>
                <a:latin typeface="Open Sans"/>
              </a:rPr>
              <a:t>A Normal Discriminator is attached to the 2 staged Generator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DAED00JCRB4</dc:identifier>
  <dcterms:modified xsi:type="dcterms:W3CDTF">2011-08-01T06:04:30Z</dcterms:modified>
  <cp:revision>1</cp:revision>
  <dc:title>NM391 The Ones n Zeros</dc:title>
</cp:coreProperties>
</file>