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5" r:id="rId4"/>
    <p:sldId id="298" r:id="rId5"/>
    <p:sldId id="271" r:id="rId6"/>
    <p:sldId id="306" r:id="rId7"/>
    <p:sldId id="264" r:id="rId8"/>
    <p:sldId id="300" r:id="rId9"/>
    <p:sldId id="273" r:id="rId10"/>
    <p:sldId id="265" r:id="rId11"/>
    <p:sldId id="302" r:id="rId12"/>
    <p:sldId id="259" r:id="rId13"/>
    <p:sldId id="260" r:id="rId14"/>
    <p:sldId id="262" r:id="rId15"/>
    <p:sldId id="303" r:id="rId16"/>
    <p:sldId id="266" r:id="rId17"/>
    <p:sldId id="304" r:id="rId18"/>
    <p:sldId id="267" r:id="rId19"/>
    <p:sldId id="268" r:id="rId20"/>
    <p:sldId id="269" r:id="rId21"/>
    <p:sldId id="274" r:id="rId22"/>
    <p:sldId id="276" r:id="rId23"/>
    <p:sldId id="270" r:id="rId24"/>
    <p:sldId id="307" r:id="rId25"/>
    <p:sldId id="308" r:id="rId26"/>
    <p:sldId id="3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F1_sco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achinelearningmastery.com/roc-curves-and-precision-recall-curves-for-classification-in-pyth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Breast+Canc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archive.ics.uci.edu/ml/datasets/Breast+Canc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364" y="1341304"/>
            <a:ext cx="9144000" cy="2387600"/>
          </a:xfrm>
        </p:spPr>
        <p:txBody>
          <a:bodyPr>
            <a:normAutofit fontScale="90000"/>
          </a:bodyPr>
          <a:lstStyle/>
          <a:p>
            <a:r>
              <a:rPr lang="en-US" dirty="0"/>
              <a:t>Performance Metrics for Classification problems in Machine Learning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9A0D-6462-4F1E-BC0F-566C2DD5711F}"/>
              </a:ext>
            </a:extLst>
          </p:cNvPr>
          <p:cNvSpPr>
            <a:spLocks noGrp="1"/>
          </p:cNvSpPr>
          <p:nvPr>
            <p:ph type="title"/>
          </p:nvPr>
        </p:nvSpPr>
        <p:spPr>
          <a:xfrm>
            <a:off x="838200" y="0"/>
            <a:ext cx="10515600" cy="1325563"/>
          </a:xfrm>
        </p:spPr>
        <p:txBody>
          <a:bodyPr/>
          <a:lstStyle/>
          <a:p>
            <a:r>
              <a:rPr lang="en-US" b="1" dirty="0">
                <a:cs typeface="Calibri Light"/>
              </a:rPr>
              <a:t>When to minimize what?</a:t>
            </a:r>
            <a:endParaRPr lang="en-US" dirty="0"/>
          </a:p>
        </p:txBody>
      </p:sp>
      <p:sp>
        <p:nvSpPr>
          <p:cNvPr id="3" name="Content Placeholder 2">
            <a:extLst>
              <a:ext uri="{FF2B5EF4-FFF2-40B4-BE49-F238E27FC236}">
                <a16:creationId xmlns:a16="http://schemas.microsoft.com/office/drawing/2014/main" id="{E11EFC17-DB24-4CCB-9821-0B97D2D9408C}"/>
              </a:ext>
            </a:extLst>
          </p:cNvPr>
          <p:cNvSpPr>
            <a:spLocks noGrp="1"/>
          </p:cNvSpPr>
          <p:nvPr>
            <p:ph idx="1"/>
          </p:nvPr>
        </p:nvSpPr>
        <p:spPr>
          <a:xfrm>
            <a:off x="838200" y="2137005"/>
            <a:ext cx="10515600" cy="3354765"/>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r>
              <a:rPr lang="en-US" sz="1800" dirty="0">
                <a:solidFill>
                  <a:schemeClr val="dk1"/>
                </a:solidFill>
                <a:cs typeface="Calibri" panose="020F0502020204030204"/>
              </a:rPr>
              <a:t>Let’s say in our cancer detection problem example, out of 100 people, only 5 people have cancer. </a:t>
            </a:r>
          </a:p>
          <a:p>
            <a:r>
              <a:rPr lang="en-US" sz="1800" dirty="0">
                <a:solidFill>
                  <a:schemeClr val="dk1"/>
                </a:solidFill>
                <a:cs typeface="Calibri" panose="020F0502020204030204"/>
              </a:rPr>
              <a:t>In this case, we want to correctly classify all the cancerous patients as even a very BAD model(Predicting everyone as NON-Cancerous) will give us a 95% accuracy(will come to what accuracy is). </a:t>
            </a:r>
          </a:p>
          <a:p>
            <a:r>
              <a:rPr lang="en-US" sz="1800" dirty="0">
                <a:solidFill>
                  <a:schemeClr val="dk1"/>
                </a:solidFill>
                <a:cs typeface="Calibri" panose="020F0502020204030204"/>
              </a:rPr>
              <a:t>But, in order to capture all cancer cases, we might end up making a classification when the person actually NOT having cancer is classified as Cancerous. </a:t>
            </a:r>
          </a:p>
          <a:p>
            <a:r>
              <a:rPr lang="en-US" sz="1800" dirty="0">
                <a:solidFill>
                  <a:schemeClr val="dk1"/>
                </a:solidFill>
                <a:cs typeface="Calibri" panose="020F0502020204030204"/>
              </a:rPr>
              <a:t>This might be okay as it is less dangerous than NOT identifying/capturing a cancerous patient since we will anyway send the cancer cases for further examination and reports. </a:t>
            </a:r>
          </a:p>
          <a:p>
            <a:r>
              <a:rPr lang="en-US" sz="1800" dirty="0">
                <a:solidFill>
                  <a:schemeClr val="dk1"/>
                </a:solidFill>
                <a:cs typeface="Calibri" panose="020F0502020204030204"/>
              </a:rPr>
              <a:t>But missing a cancer patient will be a huge mistake as no further examination will be done on them.</a:t>
            </a:r>
          </a:p>
          <a:p>
            <a:endParaRPr lang="en-US" sz="1800" dirty="0">
              <a:solidFill>
                <a:schemeClr val="dk1"/>
              </a:solidFill>
              <a:cs typeface="Calibri" panose="020F0502020204030204"/>
            </a:endParaRPr>
          </a:p>
          <a:p>
            <a:endParaRPr lang="en-US" sz="1800" dirty="0">
              <a:solidFill>
                <a:schemeClr val="dk1"/>
              </a:solidFill>
              <a:cs typeface="Calibri" panose="020F0502020204030204"/>
            </a:endParaRPr>
          </a:p>
        </p:txBody>
      </p:sp>
      <p:sp>
        <p:nvSpPr>
          <p:cNvPr id="6" name="Title 1">
            <a:extLst>
              <a:ext uri="{FF2B5EF4-FFF2-40B4-BE49-F238E27FC236}">
                <a16:creationId xmlns:a16="http://schemas.microsoft.com/office/drawing/2014/main" id="{0DC51974-99EF-4A32-B714-57B6F81F8576}"/>
              </a:ext>
            </a:extLst>
          </p:cNvPr>
          <p:cNvSpPr txBox="1">
            <a:spLocks/>
          </p:cNvSpPr>
          <p:nvPr/>
        </p:nvSpPr>
        <p:spPr>
          <a:xfrm>
            <a:off x="838200" y="1295267"/>
            <a:ext cx="10515600" cy="341632"/>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ts val="1000"/>
              </a:spcBef>
            </a:pPr>
            <a:r>
              <a:rPr lang="en-US" sz="1800" dirty="0">
                <a:cs typeface="Calibri" panose="020F0502020204030204"/>
              </a:rPr>
              <a:t>1. </a:t>
            </a:r>
            <a:r>
              <a:rPr lang="en-US" sz="1800" dirty="0" err="1">
                <a:cs typeface="Calibri" panose="020F0502020204030204"/>
              </a:rPr>
              <a:t>Minimising</a:t>
            </a:r>
            <a:r>
              <a:rPr lang="en-US" sz="1800" dirty="0">
                <a:cs typeface="Calibri" panose="020F0502020204030204"/>
              </a:rPr>
              <a:t> False Negatives:</a:t>
            </a:r>
          </a:p>
        </p:txBody>
      </p:sp>
    </p:spTree>
    <p:extLst>
      <p:ext uri="{BB962C8B-B14F-4D97-AF65-F5344CB8AC3E}">
        <p14:creationId xmlns:p14="http://schemas.microsoft.com/office/powerpoint/2010/main" val="105273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2173"/>
            <a:ext cx="10515600" cy="3219343"/>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r>
              <a:rPr lang="en-US" sz="1800" dirty="0">
                <a:solidFill>
                  <a:schemeClr val="dk1"/>
                </a:solidFill>
                <a:cs typeface="Calibri" panose="020F0502020204030204"/>
              </a:rPr>
              <a:t>For better understanding of False Positives, let’s use a different example where the model classifies whether an email is spam or not</a:t>
            </a:r>
          </a:p>
          <a:p>
            <a:r>
              <a:rPr lang="en-US" sz="1800" dirty="0">
                <a:solidFill>
                  <a:schemeClr val="dk1"/>
                </a:solidFill>
                <a:cs typeface="Calibri" panose="020F0502020204030204"/>
              </a:rPr>
              <a:t>Let’s say that you are expecting an important email like hearing back from a recruiter or awaiting an admit letter from a university. Let’s assign a label to the target variable and say,1: “Email is a spam” and 0:”Email is not a spam”</a:t>
            </a:r>
          </a:p>
          <a:p>
            <a:r>
              <a:rPr lang="en-US" sz="1800" dirty="0">
                <a:solidFill>
                  <a:schemeClr val="dk1"/>
                </a:solidFill>
                <a:cs typeface="Calibri" panose="020F0502020204030204"/>
              </a:rPr>
              <a:t>Suppose the Model classifies that important email that you are desperately waiting for, as Spam(case of False positive). Now, in this situation, this is pretty bad than classifying a spam email as important or not spam since in that case, we can still go ahead and manually delete it and it’s not a pain if it happens once a while. So in case of Spam email classification, </a:t>
            </a:r>
            <a:r>
              <a:rPr lang="en-US" sz="1800" dirty="0" err="1">
                <a:solidFill>
                  <a:schemeClr val="dk1"/>
                </a:solidFill>
                <a:cs typeface="Calibri" panose="020F0502020204030204"/>
              </a:rPr>
              <a:t>minimising</a:t>
            </a:r>
            <a:r>
              <a:rPr lang="en-US" sz="1800" dirty="0">
                <a:solidFill>
                  <a:schemeClr val="dk1"/>
                </a:solidFill>
                <a:cs typeface="Calibri" panose="020F0502020204030204"/>
              </a:rPr>
              <a:t> False positives is more important than False Negatives.</a:t>
            </a:r>
          </a:p>
          <a:p>
            <a:endParaRPr lang="en-US" sz="1800" dirty="0">
              <a:solidFill>
                <a:schemeClr val="dk1"/>
              </a:solidFill>
              <a:cs typeface="Calibri" panose="020F0502020204030204"/>
            </a:endParaRPr>
          </a:p>
        </p:txBody>
      </p:sp>
      <p:sp>
        <p:nvSpPr>
          <p:cNvPr id="4" name="Title 1">
            <a:extLst>
              <a:ext uri="{FF2B5EF4-FFF2-40B4-BE49-F238E27FC236}">
                <a16:creationId xmlns:a16="http://schemas.microsoft.com/office/drawing/2014/main" id="{0DC51974-99EF-4A32-B714-57B6F81F8576}"/>
              </a:ext>
            </a:extLst>
          </p:cNvPr>
          <p:cNvSpPr txBox="1">
            <a:spLocks/>
          </p:cNvSpPr>
          <p:nvPr/>
        </p:nvSpPr>
        <p:spPr>
          <a:xfrm>
            <a:off x="838200" y="815581"/>
            <a:ext cx="10515600" cy="341632"/>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a:cs typeface="Calibri" panose="020F0502020204030204"/>
              </a:rPr>
              <a:t>2. </a:t>
            </a:r>
            <a:r>
              <a:rPr lang="en-US" sz="1800" dirty="0" err="1">
                <a:cs typeface="Calibri" panose="020F0502020204030204"/>
              </a:rPr>
              <a:t>Minimising</a:t>
            </a:r>
            <a:r>
              <a:rPr lang="en-US" sz="1800" dirty="0">
                <a:cs typeface="Calibri" panose="020F0502020204030204"/>
              </a:rPr>
              <a:t> False Positives:</a:t>
            </a:r>
          </a:p>
        </p:txBody>
      </p:sp>
    </p:spTree>
    <p:extLst>
      <p:ext uri="{BB962C8B-B14F-4D97-AF65-F5344CB8AC3E}">
        <p14:creationId xmlns:p14="http://schemas.microsoft.com/office/powerpoint/2010/main" val="217593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07389" y="1027906"/>
            <a:ext cx="6184611" cy="4053289"/>
          </a:xfrm>
          <a:prstGeom prst="rect">
            <a:avLst/>
          </a:prstGeom>
        </p:spPr>
      </p:pic>
      <p:sp>
        <p:nvSpPr>
          <p:cNvPr id="2" name="Title 1">
            <a:extLst>
              <a:ext uri="{FF2B5EF4-FFF2-40B4-BE49-F238E27FC236}">
                <a16:creationId xmlns:a16="http://schemas.microsoft.com/office/drawing/2014/main" id="{7E328983-1651-46DA-B3D6-23BED6C5979D}"/>
              </a:ext>
            </a:extLst>
          </p:cNvPr>
          <p:cNvSpPr>
            <a:spLocks noGrp="1"/>
          </p:cNvSpPr>
          <p:nvPr>
            <p:ph type="title"/>
          </p:nvPr>
        </p:nvSpPr>
        <p:spPr>
          <a:xfrm>
            <a:off x="838200" y="365125"/>
            <a:ext cx="10515600" cy="1325563"/>
          </a:xfrm>
        </p:spPr>
        <p:txBody>
          <a:bodyPr>
            <a:normAutofit/>
          </a:bodyPr>
          <a:lstStyle/>
          <a:p>
            <a:r>
              <a:rPr lang="en-US" b="1" dirty="0">
                <a:cs typeface="Calibri Light"/>
              </a:rPr>
              <a:t>2.Accuracy</a:t>
            </a:r>
            <a:endParaRPr lang="en-US" dirty="0"/>
          </a:p>
        </p:txBody>
      </p:sp>
      <p:sp>
        <p:nvSpPr>
          <p:cNvPr id="3" name="Content Placeholder 2">
            <a:extLst>
              <a:ext uri="{FF2B5EF4-FFF2-40B4-BE49-F238E27FC236}">
                <a16:creationId xmlns:a16="http://schemas.microsoft.com/office/drawing/2014/main" id="{9B6924FD-6D51-467B-8366-41F113FBFD4B}"/>
              </a:ext>
            </a:extLst>
          </p:cNvPr>
          <p:cNvSpPr>
            <a:spLocks noGrp="1"/>
          </p:cNvSpPr>
          <p:nvPr>
            <p:ph idx="1"/>
          </p:nvPr>
        </p:nvSpPr>
        <p:spPr>
          <a:xfrm>
            <a:off x="838199" y="1825625"/>
            <a:ext cx="5862403" cy="4351338"/>
          </a:xfrm>
        </p:spPr>
        <p:txBody>
          <a:bodyPr vert="horz" lIns="91440" tIns="45720" rIns="91440" bIns="45720" rtlCol="0">
            <a:normAutofit/>
          </a:bodyPr>
          <a:lstStyle/>
          <a:p>
            <a:r>
              <a:rPr lang="en-US" sz="1900" dirty="0">
                <a:cs typeface="Calibri"/>
              </a:rPr>
              <a:t>Accuracy simply measures how often the classifier makes the correct prediction. </a:t>
            </a:r>
          </a:p>
          <a:p>
            <a:r>
              <a:rPr lang="en-US" sz="1900" dirty="0">
                <a:cs typeface="Calibri"/>
              </a:rPr>
              <a:t>It’s the ratio between the </a:t>
            </a:r>
            <a:r>
              <a:rPr lang="en-US" sz="1900" b="1" dirty="0">
                <a:cs typeface="Calibri"/>
              </a:rPr>
              <a:t>number of correct predictions and the total number of predictions </a:t>
            </a:r>
            <a:r>
              <a:rPr lang="en-US" sz="1900" dirty="0">
                <a:cs typeface="Calibri"/>
              </a:rPr>
              <a:t>(the number of test data points).</a:t>
            </a:r>
          </a:p>
          <a:p>
            <a:r>
              <a:rPr lang="en-US" sz="1900" dirty="0">
                <a:cs typeface="Calibri"/>
              </a:rPr>
              <a:t>In the Numerator, are our correct predictions (True positives and True Negatives)(Marked as red in the fig above) and in the denominator, are the kind of all predictions made by the algorithm(Right as well as wrong ones).</a:t>
            </a:r>
            <a:endParaRPr lang="en-US" sz="1900" dirty="0"/>
          </a:p>
        </p:txBody>
      </p:sp>
    </p:spTree>
    <p:extLst>
      <p:ext uri="{BB962C8B-B14F-4D97-AF65-F5344CB8AC3E}">
        <p14:creationId xmlns:p14="http://schemas.microsoft.com/office/powerpoint/2010/main" val="70379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1974-99EF-4A32-B714-57B6F81F8576}"/>
              </a:ext>
            </a:extLst>
          </p:cNvPr>
          <p:cNvSpPr>
            <a:spLocks noGrp="1"/>
          </p:cNvSpPr>
          <p:nvPr>
            <p:ph type="title"/>
          </p:nvPr>
        </p:nvSpPr>
        <p:spPr>
          <a:xfrm>
            <a:off x="838200" y="470723"/>
            <a:ext cx="10515600" cy="341632"/>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a:spcBef>
                <a:spcPts val="1000"/>
              </a:spcBef>
            </a:pPr>
            <a:r>
              <a:rPr lang="en-US" sz="1800" dirty="0">
                <a:solidFill>
                  <a:schemeClr val="dk1"/>
                </a:solidFill>
                <a:latin typeface="+mn-lt"/>
                <a:ea typeface="+mn-ea"/>
                <a:cs typeface="Calibri" panose="020F0502020204030204"/>
              </a:rPr>
              <a:t>When to use Accuracy:</a:t>
            </a:r>
          </a:p>
        </p:txBody>
      </p:sp>
      <p:sp>
        <p:nvSpPr>
          <p:cNvPr id="3" name="Content Placeholder 2">
            <a:extLst>
              <a:ext uri="{FF2B5EF4-FFF2-40B4-BE49-F238E27FC236}">
                <a16:creationId xmlns:a16="http://schemas.microsoft.com/office/drawing/2014/main" id="{5E760319-EAA7-489C-8CB9-F9DF34B0BE16}"/>
              </a:ext>
            </a:extLst>
          </p:cNvPr>
          <p:cNvSpPr>
            <a:spLocks noGrp="1"/>
          </p:cNvSpPr>
          <p:nvPr>
            <p:ph idx="1"/>
          </p:nvPr>
        </p:nvSpPr>
        <p:spPr>
          <a:xfrm>
            <a:off x="838200" y="1066020"/>
            <a:ext cx="10515600" cy="1723549"/>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marL="285750" indent="-285750"/>
            <a:r>
              <a:rPr lang="en-US" sz="1800" dirty="0">
                <a:cs typeface="Calibri" panose="020F0502020204030204"/>
              </a:rPr>
              <a:t>Accuracy is a good measure when the target variable classes in the data are nearly balanced.</a:t>
            </a:r>
          </a:p>
          <a:p>
            <a:pPr marL="285750" indent="-285750"/>
            <a:r>
              <a:rPr lang="en-US" sz="1800" dirty="0">
                <a:cs typeface="Calibri" panose="020F0502020204030204"/>
              </a:rPr>
              <a:t>Ex:60% classes in our fruits images data are apple and 40% are oranges.</a:t>
            </a:r>
          </a:p>
          <a:p>
            <a:pPr marL="285750" indent="-285750"/>
            <a:r>
              <a:rPr lang="en-US" sz="1800" dirty="0">
                <a:cs typeface="Calibri" panose="020F0502020204030204"/>
              </a:rPr>
              <a:t>A model which predicts whether a new image is Apple or an Orange, 97% of times correctly is a very good measure in this example.</a:t>
            </a:r>
          </a:p>
          <a:p>
            <a:pPr marL="285750" indent="-285750"/>
            <a:endParaRPr lang="en-US" sz="1800" dirty="0">
              <a:cs typeface="Calibri" panose="020F0502020204030204"/>
            </a:endParaRPr>
          </a:p>
        </p:txBody>
      </p:sp>
      <p:sp>
        <p:nvSpPr>
          <p:cNvPr id="4" name="Title 1">
            <a:extLst>
              <a:ext uri="{FF2B5EF4-FFF2-40B4-BE49-F238E27FC236}">
                <a16:creationId xmlns:a16="http://schemas.microsoft.com/office/drawing/2014/main" id="{F665475E-DD73-44BF-B00E-5F2B93D4C381}"/>
              </a:ext>
            </a:extLst>
          </p:cNvPr>
          <p:cNvSpPr txBox="1">
            <a:spLocks/>
          </p:cNvSpPr>
          <p:nvPr/>
        </p:nvSpPr>
        <p:spPr>
          <a:xfrm>
            <a:off x="838200" y="3225210"/>
            <a:ext cx="10515600" cy="341632"/>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lvl1pPr>
              <a:lnSpc>
                <a:spcPct val="90000"/>
              </a:lnSpc>
              <a:spcBef>
                <a:spcPts val="1000"/>
              </a:spcBef>
              <a:buNone/>
              <a:defRPr>
                <a:solidFill>
                  <a:schemeClr val="dk1"/>
                </a:solidFill>
                <a:cs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When NOT to use Accuracy:</a:t>
            </a:r>
          </a:p>
        </p:txBody>
      </p:sp>
      <p:sp>
        <p:nvSpPr>
          <p:cNvPr id="5" name="Content Placeholder 2">
            <a:extLst>
              <a:ext uri="{FF2B5EF4-FFF2-40B4-BE49-F238E27FC236}">
                <a16:creationId xmlns:a16="http://schemas.microsoft.com/office/drawing/2014/main" id="{97A3A746-DAA5-4883-ACE9-68A37E83318F}"/>
              </a:ext>
            </a:extLst>
          </p:cNvPr>
          <p:cNvSpPr txBox="1">
            <a:spLocks/>
          </p:cNvSpPr>
          <p:nvPr/>
        </p:nvSpPr>
        <p:spPr>
          <a:xfrm>
            <a:off x="838200" y="4000268"/>
            <a:ext cx="10515600" cy="209390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lvl1pPr>
              <a:lnSpc>
                <a:spcPct val="90000"/>
              </a:lnSpc>
              <a:spcBef>
                <a:spcPts val="1000"/>
              </a:spcBef>
              <a:buNone/>
              <a:defRPr>
                <a:solidFill>
                  <a:schemeClr val="dk1"/>
                </a:solidFill>
                <a:cs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285750" indent="-285750">
              <a:buFont typeface="Arial" panose="020B0604020202020204" pitchFamily="34" charset="0"/>
              <a:buChar char="•"/>
            </a:pPr>
            <a:r>
              <a:rPr lang="en-US" dirty="0"/>
              <a:t>Accuracy should NEVER be used as a measure when the target variable classes in the data are a majority of one class.</a:t>
            </a:r>
          </a:p>
          <a:p>
            <a:pPr marL="285750" indent="-285750">
              <a:buFont typeface="Arial" panose="020B0604020202020204" pitchFamily="34" charset="0"/>
              <a:buChar char="•"/>
            </a:pPr>
            <a:r>
              <a:rPr lang="en-US" dirty="0"/>
              <a:t>Ex: In our cancer detection example with 100 people, only 5 people has cancer. Let’s say our model is very bad and predicts every case as No Cancer. In doing so, it has classified those 95 non-cancer patients correctly and 5 cancerous patients as Non-cancerous. Now even though the model is terrible at predicting cancer, The accuracy of such a bad model is also 95%.</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8953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5684-5789-43F3-85EB-37B749E62A6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cs typeface="Calibri Light"/>
              </a:rPr>
              <a:t>3. Precision:</a:t>
            </a:r>
          </a:p>
          <a:p>
            <a:endParaRPr lang="en-US" b="1">
              <a:cs typeface="Calibri Light"/>
            </a:endParaRPr>
          </a:p>
        </p:txBody>
      </p:sp>
      <p:pic>
        <p:nvPicPr>
          <p:cNvPr id="4" name="Picture 4" descr="A screenshot of a cell phone&#10;&#10;Description generated with very high confidence">
            <a:extLst>
              <a:ext uri="{FF2B5EF4-FFF2-40B4-BE49-F238E27FC236}">
                <a16:creationId xmlns:a16="http://schemas.microsoft.com/office/drawing/2014/main" id="{17494258-B1FD-466F-9F7E-3D199A14F47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1" b="8298"/>
          <a:stretch/>
        </p:blipFill>
        <p:spPr>
          <a:xfrm>
            <a:off x="6156101" y="1084772"/>
            <a:ext cx="5312718" cy="4272681"/>
          </a:xfrm>
          <a:prstGeom prst="rect">
            <a:avLst/>
          </a:prstGeom>
        </p:spPr>
      </p:pic>
      <p:sp>
        <p:nvSpPr>
          <p:cNvPr id="5" name="Content Placeholder 4"/>
          <p:cNvSpPr>
            <a:spLocks noGrp="1"/>
          </p:cNvSpPr>
          <p:nvPr>
            <p:ph idx="1"/>
          </p:nvPr>
        </p:nvSpPr>
        <p:spPr>
          <a:xfrm>
            <a:off x="725293" y="2289476"/>
            <a:ext cx="5149584" cy="2469188"/>
          </a:xfrm>
        </p:spPr>
        <p:txBody>
          <a:bodyPr vert="horz" lIns="91440" tIns="45720" rIns="91440" bIns="45720" rtlCol="0">
            <a:normAutofit/>
          </a:bodyPr>
          <a:lstStyle/>
          <a:p>
            <a:r>
              <a:rPr lang="en-US" sz="1900" dirty="0">
                <a:cs typeface="Calibri"/>
              </a:rPr>
              <a:t>Out of all the classes, how much we predicted correctly.</a:t>
            </a:r>
          </a:p>
          <a:p>
            <a:r>
              <a:rPr lang="en-US" sz="1900" dirty="0">
                <a:cs typeface="Calibri"/>
              </a:rPr>
              <a:t> It should be high as possible.</a:t>
            </a:r>
          </a:p>
        </p:txBody>
      </p:sp>
    </p:spTree>
    <p:extLst>
      <p:ext uri="{BB962C8B-B14F-4D97-AF65-F5344CB8AC3E}">
        <p14:creationId xmlns:p14="http://schemas.microsoft.com/office/powerpoint/2010/main" val="406546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FB62C8D-2EEC-433E-82A5-BDAB97443164}"/>
              </a:ext>
            </a:extLst>
          </p:cNvPr>
          <p:cNvSpPr>
            <a:spLocks noGrp="1"/>
          </p:cNvSpPr>
          <p:nvPr>
            <p:ph idx="1"/>
          </p:nvPr>
        </p:nvSpPr>
        <p:spPr>
          <a:xfrm>
            <a:off x="793229" y="656117"/>
            <a:ext cx="10515600" cy="2343206"/>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marL="285750" indent="-285750"/>
            <a:r>
              <a:rPr lang="en-US" sz="1800" dirty="0">
                <a:solidFill>
                  <a:schemeClr val="dk1"/>
                </a:solidFill>
                <a:cs typeface="Calibri" panose="020F0502020204030204"/>
              </a:rPr>
              <a:t>Precision is a measure that tells us what proportion of patients that we diagnosed as having cancer, actually had cancer. The predicted positives (People predicted as cancerous are TP and FP) and the people actually having a cancer are TP.</a:t>
            </a:r>
          </a:p>
          <a:p>
            <a:pPr marL="285750" indent="-285750"/>
            <a:r>
              <a:rPr lang="en-US" sz="1800" dirty="0">
                <a:solidFill>
                  <a:schemeClr val="dk1"/>
                </a:solidFill>
                <a:cs typeface="Calibri" panose="020F0502020204030204"/>
              </a:rPr>
              <a:t>Ex: In our cancer example with 100 people, only 5 people have cancer. Let’s say our model is very bad and predicts every case as Cancer. Since we are predicting everyone as having cancer, our denominator(True positives and False Positives) is 100 and the numerator, person having cancer and the model predicting his case as cancer is 5. So in this example, we can say that Precision of such model is 5%.</a:t>
            </a:r>
          </a:p>
          <a:p>
            <a:pPr marL="285750" indent="-285750"/>
            <a:endParaRPr lang="en-US" sz="1800" dirty="0">
              <a:solidFill>
                <a:schemeClr val="dk1"/>
              </a:solidFill>
              <a:cs typeface="Calibri" panose="020F0502020204030204"/>
            </a:endParaRPr>
          </a:p>
        </p:txBody>
      </p:sp>
    </p:spTree>
    <p:extLst>
      <p:ext uri="{BB962C8B-B14F-4D97-AF65-F5344CB8AC3E}">
        <p14:creationId xmlns:p14="http://schemas.microsoft.com/office/powerpoint/2010/main" val="1880650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B43B-FDE3-4359-9CC3-0581B054AE69}"/>
              </a:ext>
            </a:extLst>
          </p:cNvPr>
          <p:cNvSpPr>
            <a:spLocks noGrp="1"/>
          </p:cNvSpPr>
          <p:nvPr>
            <p:ph type="title"/>
          </p:nvPr>
        </p:nvSpPr>
        <p:spPr>
          <a:xfrm>
            <a:off x="838200" y="365125"/>
            <a:ext cx="10515600" cy="1325563"/>
          </a:xfrm>
        </p:spPr>
        <p:txBody>
          <a:bodyPr>
            <a:normAutofit/>
          </a:bodyPr>
          <a:lstStyle/>
          <a:p>
            <a:r>
              <a:rPr lang="en-US" b="1"/>
              <a:t>4. Recall or Sensitivity:</a:t>
            </a:r>
            <a:endParaRPr lang="en-US"/>
          </a:p>
          <a:p>
            <a:endParaRPr lang="en-US" dirty="0">
              <a:cs typeface="Calibri Light"/>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247604" y="1555169"/>
            <a:ext cx="6582279" cy="4201688"/>
          </a:xfrm>
          <a:prstGeom prst="rect">
            <a:avLst/>
          </a:prstGeom>
        </p:spPr>
      </p:pic>
      <p:sp>
        <p:nvSpPr>
          <p:cNvPr id="6" name="Content Placeholder 5"/>
          <p:cNvSpPr>
            <a:spLocks noGrp="1"/>
          </p:cNvSpPr>
          <p:nvPr>
            <p:ph idx="1"/>
          </p:nvPr>
        </p:nvSpPr>
        <p:spPr>
          <a:xfrm>
            <a:off x="838200" y="2575133"/>
            <a:ext cx="4158803" cy="1846965"/>
          </a:xfrm>
        </p:spPr>
        <p:txBody>
          <a:bodyPr vert="horz" lIns="91440" tIns="45720" rIns="91440" bIns="45720" rtlCol="0">
            <a:normAutofit/>
          </a:bodyPr>
          <a:lstStyle/>
          <a:p>
            <a:r>
              <a:rPr lang="en-US" sz="1900" dirty="0">
                <a:cs typeface="Calibri"/>
              </a:rPr>
              <a:t>Out of all the positive classes, how much we predicted correctly.</a:t>
            </a:r>
          </a:p>
          <a:p>
            <a:r>
              <a:rPr lang="en-US" sz="1900" dirty="0">
                <a:cs typeface="Calibri"/>
              </a:rPr>
              <a:t> It should be high as possible.</a:t>
            </a:r>
          </a:p>
        </p:txBody>
      </p:sp>
    </p:spTree>
    <p:extLst>
      <p:ext uri="{BB962C8B-B14F-4D97-AF65-F5344CB8AC3E}">
        <p14:creationId xmlns:p14="http://schemas.microsoft.com/office/powerpoint/2010/main" val="989832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3D4D033-79BF-467E-BEC5-57195EF04413}"/>
              </a:ext>
            </a:extLst>
          </p:cNvPr>
          <p:cNvSpPr>
            <a:spLocks noGrp="1"/>
          </p:cNvSpPr>
          <p:nvPr>
            <p:ph idx="1"/>
          </p:nvPr>
        </p:nvSpPr>
        <p:spPr>
          <a:xfrm>
            <a:off x="1003091" y="502862"/>
            <a:ext cx="10515600" cy="3219343"/>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marL="285750" indent="-285750"/>
            <a:r>
              <a:rPr lang="en-US" sz="1800" dirty="0">
                <a:solidFill>
                  <a:schemeClr val="dk1"/>
                </a:solidFill>
                <a:cs typeface="Calibri" panose="020F0502020204030204"/>
              </a:rPr>
              <a:t>Recall is a measure that tells us what proportion of patients that actually had cancer was diagnosed by the algorithm as having cancer. The actual positives (People having cancer are TP and FN) and the people diagnosed by the model having a cancer are TP. (Note: FN is included because the Person actually had a cancer even though the model predicted otherwise).</a:t>
            </a:r>
          </a:p>
          <a:p>
            <a:pPr marL="285750" indent="-285750"/>
            <a:r>
              <a:rPr lang="en-US" sz="1800" dirty="0">
                <a:solidFill>
                  <a:schemeClr val="dk1"/>
                </a:solidFill>
                <a:cs typeface="Calibri" panose="020F0502020204030204"/>
              </a:rPr>
              <a:t>Ex: In our cancer example with 100 people, 5 people actually have cancer. Let’s say that the model predicts every case as cancer.</a:t>
            </a:r>
          </a:p>
          <a:p>
            <a:pPr marL="285750" indent="-285750"/>
            <a:r>
              <a:rPr lang="en-US" sz="1800" dirty="0">
                <a:solidFill>
                  <a:schemeClr val="dk1"/>
                </a:solidFill>
                <a:cs typeface="Calibri" panose="020F0502020204030204"/>
              </a:rPr>
              <a:t>So our denominator(True positives and False Negatives) is 5 and the numerator, person having cancer and the model predicting his case as cancer is also 5(Since we predicted 5 cancer cases correctly). So in this example, we can say that the Recall of such model is 100%. And Precision of such a model(As we saw above) is 5%</a:t>
            </a:r>
          </a:p>
          <a:p>
            <a:pPr marL="285750" indent="-285750"/>
            <a:endParaRPr lang="en-US" sz="1800" dirty="0">
              <a:solidFill>
                <a:schemeClr val="dk1"/>
              </a:solidFill>
              <a:cs typeface="Calibri" panose="020F0502020204030204"/>
            </a:endParaRPr>
          </a:p>
        </p:txBody>
      </p:sp>
    </p:spTree>
    <p:extLst>
      <p:ext uri="{BB962C8B-B14F-4D97-AF65-F5344CB8AC3E}">
        <p14:creationId xmlns:p14="http://schemas.microsoft.com/office/powerpoint/2010/main" val="323395074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9073-D335-4255-B164-A0FBC3C0FF78}"/>
              </a:ext>
            </a:extLst>
          </p:cNvPr>
          <p:cNvSpPr>
            <a:spLocks noGrp="1"/>
          </p:cNvSpPr>
          <p:nvPr>
            <p:ph type="title"/>
          </p:nvPr>
        </p:nvSpPr>
        <p:spPr>
          <a:xfrm>
            <a:off x="838200" y="857090"/>
            <a:ext cx="10515600" cy="341632"/>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a:spcBef>
                <a:spcPts val="1000"/>
              </a:spcBef>
            </a:pPr>
            <a:r>
              <a:rPr lang="en-US" sz="1800" dirty="0">
                <a:solidFill>
                  <a:schemeClr val="dk1"/>
                </a:solidFill>
                <a:latin typeface="+mn-lt"/>
                <a:ea typeface="+mn-ea"/>
                <a:cs typeface="Calibri" panose="020F0502020204030204"/>
              </a:rPr>
              <a:t>When to use Precision and When to use Recall?:</a:t>
            </a:r>
          </a:p>
        </p:txBody>
      </p:sp>
      <p:sp>
        <p:nvSpPr>
          <p:cNvPr id="3" name="Content Placeholder 2">
            <a:extLst>
              <a:ext uri="{FF2B5EF4-FFF2-40B4-BE49-F238E27FC236}">
                <a16:creationId xmlns:a16="http://schemas.microsoft.com/office/drawing/2014/main" id="{19E5B3B2-F187-4000-8F90-294B2CB999C7}"/>
              </a:ext>
            </a:extLst>
          </p:cNvPr>
          <p:cNvSpPr>
            <a:spLocks noGrp="1"/>
          </p:cNvSpPr>
          <p:nvPr>
            <p:ph idx="1"/>
          </p:nvPr>
        </p:nvSpPr>
        <p:spPr>
          <a:xfrm>
            <a:off x="838200" y="1637954"/>
            <a:ext cx="10515600" cy="3347583"/>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r>
              <a:rPr lang="en-US" sz="1800" dirty="0">
                <a:solidFill>
                  <a:schemeClr val="dk1"/>
                </a:solidFill>
                <a:cs typeface="Calibri" panose="020F0502020204030204"/>
              </a:rPr>
              <a:t>It is clear that recall gives us information about a classifier’s performance with respect to false negatives (how many did we miss), while precision gives us information about its performance with respect to false positives(how many did we caught).</a:t>
            </a:r>
          </a:p>
          <a:p>
            <a:r>
              <a:rPr lang="en-US" sz="1800" dirty="0">
                <a:solidFill>
                  <a:schemeClr val="dk1"/>
                </a:solidFill>
                <a:cs typeface="Calibri" panose="020F0502020204030204"/>
              </a:rPr>
              <a:t>Precision is about being precise. So even if we managed to capture only one cancer case, and we captured it correctly, then we are 100% precise.</a:t>
            </a:r>
          </a:p>
          <a:p>
            <a:r>
              <a:rPr lang="en-US" sz="1800" dirty="0">
                <a:solidFill>
                  <a:schemeClr val="dk1"/>
                </a:solidFill>
                <a:cs typeface="Calibri" panose="020F0502020204030204"/>
              </a:rPr>
              <a:t>Recall is not so much about capturing cases correctly but more about capturing all cases that have “cancer” with the answer as “cancer”. So if we simply always say every case as “cancer”, we have 100% recall.</a:t>
            </a:r>
          </a:p>
          <a:p>
            <a:r>
              <a:rPr lang="en-US" sz="1800" dirty="0">
                <a:solidFill>
                  <a:schemeClr val="dk1"/>
                </a:solidFill>
                <a:cs typeface="Calibri" panose="020F0502020204030204"/>
              </a:rPr>
              <a:t>So basically if we want to focus more on </a:t>
            </a:r>
            <a:r>
              <a:rPr lang="en-US" sz="1800" dirty="0" err="1">
                <a:solidFill>
                  <a:schemeClr val="dk1"/>
                </a:solidFill>
                <a:cs typeface="Calibri" panose="020F0502020204030204"/>
              </a:rPr>
              <a:t>minimising</a:t>
            </a:r>
            <a:r>
              <a:rPr lang="en-US" sz="1800" dirty="0">
                <a:solidFill>
                  <a:schemeClr val="dk1"/>
                </a:solidFill>
                <a:cs typeface="Calibri" panose="020F0502020204030204"/>
              </a:rPr>
              <a:t> False Negatives, we would want our Recall to be as close to 100% as possible without precision being too bad and if we want to focus on </a:t>
            </a:r>
            <a:r>
              <a:rPr lang="en-US" sz="1800" dirty="0" err="1">
                <a:solidFill>
                  <a:schemeClr val="dk1"/>
                </a:solidFill>
                <a:cs typeface="Calibri" panose="020F0502020204030204"/>
              </a:rPr>
              <a:t>minimising</a:t>
            </a:r>
            <a:r>
              <a:rPr lang="en-US" sz="1800" dirty="0">
                <a:solidFill>
                  <a:schemeClr val="dk1"/>
                </a:solidFill>
                <a:cs typeface="Calibri" panose="020F0502020204030204"/>
              </a:rPr>
              <a:t> False positives, then our focus should be to make Precision as close to 100% as possible.</a:t>
            </a:r>
          </a:p>
          <a:p>
            <a:endParaRPr lang="en-US" sz="1800" dirty="0">
              <a:solidFill>
                <a:schemeClr val="dk1"/>
              </a:solidFill>
              <a:cs typeface="Calibri" panose="020F0502020204030204"/>
            </a:endParaRPr>
          </a:p>
        </p:txBody>
      </p:sp>
    </p:spTree>
    <p:extLst>
      <p:ext uri="{BB962C8B-B14F-4D97-AF65-F5344CB8AC3E}">
        <p14:creationId xmlns:p14="http://schemas.microsoft.com/office/powerpoint/2010/main" val="2151155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1577-CEED-4405-85FD-BFEFA49CD458}"/>
              </a:ext>
            </a:extLst>
          </p:cNvPr>
          <p:cNvSpPr>
            <a:spLocks noGrp="1"/>
          </p:cNvSpPr>
          <p:nvPr>
            <p:ph type="title"/>
          </p:nvPr>
        </p:nvSpPr>
        <p:spPr>
          <a:xfrm>
            <a:off x="648930" y="206515"/>
            <a:ext cx="5127031" cy="1676603"/>
          </a:xfrm>
        </p:spPr>
        <p:txBody>
          <a:bodyPr>
            <a:normAutofit/>
          </a:bodyPr>
          <a:lstStyle/>
          <a:p>
            <a:r>
              <a:rPr lang="en-US" b="1" dirty="0"/>
              <a:t>5. Specificity:</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176D74DD-5346-4B49-9894-89F89C2FFFD6}"/>
              </a:ext>
            </a:extLst>
          </p:cNvPr>
          <p:cNvSpPr>
            <a:spLocks noGrp="1"/>
          </p:cNvSpPr>
          <p:nvPr>
            <p:ph idx="1"/>
          </p:nvPr>
        </p:nvSpPr>
        <p:spPr>
          <a:xfrm>
            <a:off x="509666" y="1293500"/>
            <a:ext cx="5456419" cy="5341975"/>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marL="285750" indent="-285750"/>
            <a:r>
              <a:rPr lang="en-US" sz="1800" dirty="0">
                <a:solidFill>
                  <a:schemeClr val="dk1"/>
                </a:solidFill>
                <a:cs typeface="Calibri" panose="020F0502020204030204"/>
              </a:rPr>
              <a:t>Specificity is a measure that tells us what proportion of patients that did NOT have cancer, were predicted by the model as non-cancerous. The actual negatives (People actually NOT having cancer are FP and TN) and the people diagnosed by us not having cancer are TN. (Note: FP is included because the Person did NOT actually have cancer even though the model predicted otherwise).</a:t>
            </a:r>
          </a:p>
          <a:p>
            <a:pPr marL="285750" indent="-285750"/>
            <a:r>
              <a:rPr lang="en-US" sz="1800" dirty="0">
                <a:solidFill>
                  <a:schemeClr val="dk1"/>
                </a:solidFill>
                <a:cs typeface="Calibri" panose="020F0502020204030204"/>
              </a:rPr>
              <a:t>Specificity is the exact opposite of Recall.</a:t>
            </a:r>
          </a:p>
          <a:p>
            <a:pPr marL="285750" indent="-285750"/>
            <a:r>
              <a:rPr lang="en-US" sz="1800" dirty="0">
                <a:solidFill>
                  <a:schemeClr val="dk1"/>
                </a:solidFill>
                <a:cs typeface="Calibri" panose="020F0502020204030204"/>
              </a:rPr>
              <a:t>Ex: In our cancer example with 100 people, 5 people actually have cancer. Let’s say that the model predicts every case as cancer.</a:t>
            </a:r>
          </a:p>
          <a:p>
            <a:pPr marL="285750" indent="-285750"/>
            <a:r>
              <a:rPr lang="en-US" sz="1800" dirty="0">
                <a:solidFill>
                  <a:schemeClr val="dk1"/>
                </a:solidFill>
                <a:cs typeface="Calibri" panose="020F0502020204030204"/>
              </a:rPr>
              <a:t>So our denominator(False positives and True Negatives) is 95 and the numerator, person not having cancer and the model predicting his case as no cancer is 0 (Since we predicted every case as cancer). So in this example, we can that that Specificity of such model is 0%.</a:t>
            </a:r>
          </a:p>
          <a:p>
            <a:pPr marL="285750" indent="-285750"/>
            <a:endParaRPr lang="en-US" sz="1800" dirty="0">
              <a:solidFill>
                <a:schemeClr val="dk1"/>
              </a:solidFill>
              <a:cs typeface="Calibri" panose="020F0502020204030204"/>
            </a:endParaRPr>
          </a:p>
        </p:txBody>
      </p:sp>
      <p:pic>
        <p:nvPicPr>
          <p:cNvPr id="6" name="Picture 6" descr="A screenshot of a cell phone&#10;&#10;Description generated with very high confidence">
            <a:extLst>
              <a:ext uri="{FF2B5EF4-FFF2-40B4-BE49-F238E27FC236}">
                <a16:creationId xmlns:a16="http://schemas.microsoft.com/office/drawing/2014/main" id="{26AAC59E-AED2-4968-820B-467158CCA95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6032" r="10366" b="-3"/>
          <a:stretch/>
        </p:blipFill>
        <p:spPr>
          <a:xfrm>
            <a:off x="6090613" y="1044817"/>
            <a:ext cx="5461724" cy="5577837"/>
          </a:xfrm>
          <a:prstGeom prst="rect">
            <a:avLst/>
          </a:prstGeom>
          <a:effectLst/>
        </p:spPr>
      </p:pic>
    </p:spTree>
    <p:extLst>
      <p:ext uri="{BB962C8B-B14F-4D97-AF65-F5344CB8AC3E}">
        <p14:creationId xmlns:p14="http://schemas.microsoft.com/office/powerpoint/2010/main" val="28708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7F1D-7C0E-43B7-8FF0-75FEB880CED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7F006B6-5440-45A1-BC37-D6B6F0506677}"/>
              </a:ext>
            </a:extLst>
          </p:cNvPr>
          <p:cNvSpPr>
            <a:spLocks noGrp="1"/>
          </p:cNvSpPr>
          <p:nvPr>
            <p:ph idx="1"/>
          </p:nvPr>
        </p:nvSpPr>
        <p:spPr/>
        <p:txBody>
          <a:bodyPr vert="horz" lIns="91440" tIns="45720" rIns="91440" bIns="45720" rtlCol="0" anchor="t">
            <a:normAutofit/>
          </a:bodyPr>
          <a:lstStyle/>
          <a:p>
            <a:r>
              <a:rPr lang="en-US" b="1" dirty="0"/>
              <a:t>1. Confusion Matrix:</a:t>
            </a:r>
          </a:p>
          <a:p>
            <a:r>
              <a:rPr lang="en-US" b="1" dirty="0"/>
              <a:t>2. Accuracy</a:t>
            </a:r>
            <a:r>
              <a:rPr lang="en-US" dirty="0"/>
              <a:t>:</a:t>
            </a:r>
            <a:endParaRPr lang="en-US" dirty="0">
              <a:cs typeface="Calibri"/>
            </a:endParaRPr>
          </a:p>
          <a:p>
            <a:r>
              <a:rPr lang="en-US" b="1" dirty="0"/>
              <a:t>3. Precision:</a:t>
            </a:r>
            <a:endParaRPr lang="en-US" dirty="0">
              <a:cs typeface="Calibri"/>
            </a:endParaRPr>
          </a:p>
          <a:p>
            <a:endParaRPr lang="en-US" dirty="0">
              <a:cs typeface="Calibri"/>
            </a:endParaRPr>
          </a:p>
        </p:txBody>
      </p:sp>
    </p:spTree>
    <p:extLst>
      <p:ext uri="{BB962C8B-B14F-4D97-AF65-F5344CB8AC3E}">
        <p14:creationId xmlns:p14="http://schemas.microsoft.com/office/powerpoint/2010/main" val="3715988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CB51-C748-4EF1-B2CC-4CEB3AAF7601}"/>
              </a:ext>
            </a:extLst>
          </p:cNvPr>
          <p:cNvSpPr>
            <a:spLocks noGrp="1"/>
          </p:cNvSpPr>
          <p:nvPr>
            <p:ph type="title"/>
          </p:nvPr>
        </p:nvSpPr>
        <p:spPr>
          <a:xfrm>
            <a:off x="838200" y="365125"/>
            <a:ext cx="10515600" cy="1325563"/>
          </a:xfrm>
        </p:spPr>
        <p:txBody>
          <a:bodyPr>
            <a:normAutofit/>
          </a:bodyPr>
          <a:lstStyle/>
          <a:p>
            <a:r>
              <a:rPr lang="en-US" dirty="0"/>
              <a:t>6.</a:t>
            </a:r>
            <a:r>
              <a:rPr lang="en-US" b="1" dirty="0"/>
              <a:t> F-measure</a:t>
            </a:r>
            <a:r>
              <a:rPr lang="en-US" dirty="0"/>
              <a:t>: F1 Score:</a:t>
            </a:r>
          </a:p>
          <a:p>
            <a:endParaRPr lang="en-US" dirty="0">
              <a:cs typeface="Calibri Light"/>
            </a:endParaRPr>
          </a:p>
        </p:txBody>
      </p:sp>
      <p:sp>
        <p:nvSpPr>
          <p:cNvPr id="3" name="Content Placeholder 2">
            <a:extLst>
              <a:ext uri="{FF2B5EF4-FFF2-40B4-BE49-F238E27FC236}">
                <a16:creationId xmlns:a16="http://schemas.microsoft.com/office/drawing/2014/main" id="{212D150A-FC7F-4DF1-8255-9C1BF533B1D5}"/>
              </a:ext>
            </a:extLst>
          </p:cNvPr>
          <p:cNvSpPr>
            <a:spLocks noGrp="1"/>
          </p:cNvSpPr>
          <p:nvPr>
            <p:ph idx="1"/>
          </p:nvPr>
        </p:nvSpPr>
        <p:spPr>
          <a:xfrm>
            <a:off x="503016" y="1027906"/>
            <a:ext cx="5682521" cy="5726696"/>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marL="285750" indent="-285750"/>
            <a:r>
              <a:rPr lang="en-US" sz="1800" dirty="0">
                <a:solidFill>
                  <a:schemeClr val="dk1"/>
                </a:solidFill>
                <a:cs typeface="Calibri" panose="020F0502020204030204"/>
              </a:rPr>
              <a:t>We don’t really want to carry both Precision and Recall in our pockets every time we make a model for solving a classification problem.</a:t>
            </a:r>
          </a:p>
          <a:p>
            <a:pPr marL="285750" indent="-285750"/>
            <a:r>
              <a:rPr lang="en-US" sz="1800" dirty="0">
                <a:solidFill>
                  <a:schemeClr val="dk1"/>
                </a:solidFill>
                <a:cs typeface="Calibri" panose="020F0502020204030204"/>
              </a:rPr>
              <a:t> So it’s best if we can get a single score that kind of represents both Precision(P) and Recall(R).</a:t>
            </a:r>
          </a:p>
          <a:p>
            <a:pPr marL="285750" indent="-285750"/>
            <a:r>
              <a:rPr lang="en-US" sz="1800" dirty="0">
                <a:solidFill>
                  <a:schemeClr val="dk1"/>
                </a:solidFill>
                <a:cs typeface="Calibri" panose="020F0502020204030204"/>
              </a:rPr>
              <a:t>F-score helps to measure Recall and Precision at the same time. </a:t>
            </a:r>
          </a:p>
          <a:p>
            <a:pPr marL="285750" indent="-285750"/>
            <a:r>
              <a:rPr lang="en-US" sz="1800" dirty="0">
                <a:solidFill>
                  <a:schemeClr val="dk1"/>
                </a:solidFill>
                <a:cs typeface="Calibri" panose="020F0502020204030204"/>
              </a:rPr>
              <a:t>It uses Harmonic Mean in place of Arithmetic Mean by punishing the extreme values more.</a:t>
            </a:r>
          </a:p>
          <a:p>
            <a:pPr marL="285750" indent="-285750"/>
            <a:r>
              <a:rPr lang="en-US" sz="1800" dirty="0">
                <a:solidFill>
                  <a:schemeClr val="dk1"/>
                </a:solidFill>
                <a:cs typeface="Calibri" panose="020F0502020204030204"/>
              </a:rPr>
              <a:t>One way to do that is simply taking their arithmetic mean. </a:t>
            </a:r>
            <a:r>
              <a:rPr lang="en-US" sz="1800" dirty="0" err="1">
                <a:solidFill>
                  <a:schemeClr val="dk1"/>
                </a:solidFill>
                <a:cs typeface="Calibri" panose="020F0502020204030204"/>
              </a:rPr>
              <a:t>i.e</a:t>
            </a:r>
            <a:r>
              <a:rPr lang="en-US" sz="1800" dirty="0">
                <a:solidFill>
                  <a:schemeClr val="dk1"/>
                </a:solidFill>
                <a:cs typeface="Calibri" panose="020F0502020204030204"/>
              </a:rPr>
              <a:t> (P + R) / 2 where P is Precision and R is Recall. But that’s pretty bad in some situations.</a:t>
            </a:r>
          </a:p>
          <a:p>
            <a:pPr marL="285750" indent="-285750"/>
            <a:r>
              <a:rPr lang="en-US" sz="1800" dirty="0">
                <a:solidFill>
                  <a:schemeClr val="dk1"/>
                </a:solidFill>
                <a:cs typeface="Calibri" panose="020F0502020204030204"/>
              </a:rPr>
              <a:t>Suppose we have 100 credit card transactions, of which 97 are legit and 3 are fraud and let’s say we came up a model that predicts everything as fraud. (Horrendous right!?)</a:t>
            </a:r>
          </a:p>
          <a:p>
            <a:pPr marL="285750" indent="-285750"/>
            <a:r>
              <a:rPr lang="en-US" sz="1800" dirty="0">
                <a:solidFill>
                  <a:schemeClr val="dk1"/>
                </a:solidFill>
                <a:cs typeface="Calibri" panose="020F0502020204030204"/>
              </a:rPr>
              <a:t>Precision and Recall for the example is shown in the fig below.</a:t>
            </a:r>
          </a:p>
          <a:p>
            <a:pPr marL="285750" indent="-285750"/>
            <a:endParaRPr lang="en-US" sz="1800" dirty="0">
              <a:solidFill>
                <a:schemeClr val="dk1"/>
              </a:solidFill>
              <a:cs typeface="Calibri" panose="020F0502020204030204"/>
            </a:endParaRPr>
          </a:p>
        </p:txBody>
      </p:sp>
      <p:sp>
        <p:nvSpPr>
          <p:cNvPr id="8" name="TextBox 7">
            <a:extLst>
              <a:ext uri="{FF2B5EF4-FFF2-40B4-BE49-F238E27FC236}">
                <a16:creationId xmlns:a16="http://schemas.microsoft.com/office/drawing/2014/main" id="{65CDF83D-0592-4EB3-A99B-42732E9D7264}"/>
              </a:ext>
            </a:extLst>
          </p:cNvPr>
          <p:cNvSpPr txBox="1"/>
          <p:nvPr/>
        </p:nvSpPr>
        <p:spPr>
          <a:xfrm>
            <a:off x="8343092" y="525363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Precision and Recall for Credit Card example </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362518" y="1177870"/>
            <a:ext cx="5715000" cy="3790950"/>
          </a:xfrm>
          <a:prstGeom prst="rect">
            <a:avLst/>
          </a:prstGeom>
        </p:spPr>
      </p:pic>
    </p:spTree>
    <p:extLst>
      <p:ext uri="{BB962C8B-B14F-4D97-AF65-F5344CB8AC3E}">
        <p14:creationId xmlns:p14="http://schemas.microsoft.com/office/powerpoint/2010/main" val="2803901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D8327-02C7-4D1C-BF04-8F4FE5FAA855}"/>
              </a:ext>
            </a:extLst>
          </p:cNvPr>
          <p:cNvSpPr>
            <a:spLocks noGrp="1"/>
          </p:cNvSpPr>
          <p:nvPr>
            <p:ph idx="1"/>
          </p:nvPr>
        </p:nvSpPr>
        <p:spPr>
          <a:xfrm>
            <a:off x="778240" y="534016"/>
            <a:ext cx="10515600" cy="968470"/>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marL="285750" indent="-285750"/>
            <a:r>
              <a:rPr lang="en-US" sz="1800" dirty="0">
                <a:solidFill>
                  <a:schemeClr val="dk1"/>
                </a:solidFill>
                <a:cs typeface="Calibri" panose="020F0502020204030204"/>
              </a:rPr>
              <a:t>The </a:t>
            </a:r>
            <a:r>
              <a:rPr lang="en-US" sz="1800" dirty="0">
                <a:solidFill>
                  <a:schemeClr val="dk1"/>
                </a:solidFill>
                <a:cs typeface="Calibri" panose="020F0502020204030204"/>
                <a:hlinkClick r:id="rId2"/>
              </a:rPr>
              <a:t>F1 Score</a:t>
            </a:r>
            <a:r>
              <a:rPr lang="en-US" sz="1800" dirty="0">
                <a:solidFill>
                  <a:schemeClr val="dk1"/>
                </a:solidFill>
                <a:cs typeface="Calibri" panose="020F0502020204030204"/>
              </a:rPr>
              <a:t> is the 2*((precision*recall)/(</a:t>
            </a:r>
            <a:r>
              <a:rPr lang="en-US" sz="1800" dirty="0" err="1">
                <a:solidFill>
                  <a:schemeClr val="dk1"/>
                </a:solidFill>
                <a:cs typeface="Calibri" panose="020F0502020204030204"/>
              </a:rPr>
              <a:t>precision+recall</a:t>
            </a:r>
            <a:r>
              <a:rPr lang="en-US" sz="1800" dirty="0">
                <a:solidFill>
                  <a:schemeClr val="dk1"/>
                </a:solidFill>
                <a:cs typeface="Calibri" panose="020F0502020204030204"/>
              </a:rPr>
              <a:t>)).</a:t>
            </a:r>
          </a:p>
          <a:p>
            <a:pPr marL="285750" indent="-285750"/>
            <a:r>
              <a:rPr lang="en-US" sz="1800" dirty="0">
                <a:solidFill>
                  <a:schemeClr val="dk1"/>
                </a:solidFill>
                <a:cs typeface="Calibri" panose="020F0502020204030204"/>
              </a:rPr>
              <a:t> It is also called the F Score or the F Measure. Put another way, the F1 score conveys the balance between the precision and the recall.</a:t>
            </a:r>
          </a:p>
        </p:txBody>
      </p:sp>
      <p:pic>
        <p:nvPicPr>
          <p:cNvPr id="4" name="Picture 4" descr="A picture containing object&#10;&#10;Description generated with high confidence">
            <a:extLst>
              <a:ext uri="{FF2B5EF4-FFF2-40B4-BE49-F238E27FC236}">
                <a16:creationId xmlns:a16="http://schemas.microsoft.com/office/drawing/2014/main" id="{1B30CDE3-AEB6-4D21-BFA9-A54D33F15017}"/>
              </a:ext>
            </a:extLst>
          </p:cNvPr>
          <p:cNvPicPr>
            <a:picLocks noChangeAspect="1"/>
          </p:cNvPicPr>
          <p:nvPr/>
        </p:nvPicPr>
        <p:blipFill>
          <a:blip r:embed="rId3"/>
          <a:stretch>
            <a:fillRect/>
          </a:stretch>
        </p:blipFill>
        <p:spPr>
          <a:xfrm>
            <a:off x="2443396" y="2764809"/>
            <a:ext cx="6718505" cy="1653245"/>
          </a:xfrm>
          <a:prstGeom prst="rect">
            <a:avLst/>
          </a:prstGeom>
        </p:spPr>
      </p:pic>
    </p:spTree>
    <p:extLst>
      <p:ext uri="{BB962C8B-B14F-4D97-AF65-F5344CB8AC3E}">
        <p14:creationId xmlns:p14="http://schemas.microsoft.com/office/powerpoint/2010/main" val="1411927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4D7EC-8D1E-4854-B9DF-439130B5C4EE}"/>
              </a:ext>
            </a:extLst>
          </p:cNvPr>
          <p:cNvSpPr>
            <a:spLocks noGrp="1"/>
          </p:cNvSpPr>
          <p:nvPr>
            <p:ph idx="1"/>
          </p:nvPr>
        </p:nvSpPr>
        <p:spPr>
          <a:xfrm>
            <a:off x="718278" y="427674"/>
            <a:ext cx="10515600" cy="2350387"/>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marL="285750" indent="-285750"/>
            <a:r>
              <a:rPr lang="en-US" sz="1800" dirty="0">
                <a:solidFill>
                  <a:schemeClr val="dk1"/>
                </a:solidFill>
                <a:cs typeface="Calibri" panose="020F0502020204030204"/>
              </a:rPr>
              <a:t>The range for F1 Score is [0, 1]. </a:t>
            </a:r>
          </a:p>
          <a:p>
            <a:pPr marL="285750" indent="-285750"/>
            <a:r>
              <a:rPr lang="en-US" sz="1800" dirty="0">
                <a:solidFill>
                  <a:schemeClr val="dk1"/>
                </a:solidFill>
                <a:cs typeface="Calibri" panose="020F0502020204030204"/>
              </a:rPr>
              <a:t>It tells you how precise your classifier is (how many instances it classifies correctly), as well as how robust it is (it does not miss a significant number of instances).</a:t>
            </a:r>
          </a:p>
          <a:p>
            <a:pPr marL="285750" indent="-285750"/>
            <a:r>
              <a:rPr lang="en-US" sz="1800" dirty="0">
                <a:solidFill>
                  <a:schemeClr val="dk1"/>
                </a:solidFill>
                <a:cs typeface="Calibri" panose="020F0502020204030204"/>
              </a:rPr>
              <a:t>High precision but lower recall, gives you an extremely accurate, but it then misses a large number of instances that are difficult to classify. The greater the F1 Score, the better is the performance of our model</a:t>
            </a:r>
          </a:p>
          <a:p>
            <a:pPr marL="285750" indent="-285750"/>
            <a:r>
              <a:rPr lang="en-US" sz="1800" dirty="0">
                <a:solidFill>
                  <a:schemeClr val="dk1"/>
                </a:solidFill>
                <a:cs typeface="Calibri" panose="020F0502020204030204"/>
              </a:rPr>
              <a:t>F1 Score tries to find the balance between precision and recall.</a:t>
            </a:r>
          </a:p>
          <a:p>
            <a:pPr marL="285750" indent="-285750"/>
            <a:endParaRPr lang="en-US" sz="1800" dirty="0">
              <a:solidFill>
                <a:schemeClr val="dk1"/>
              </a:solidFill>
              <a:cs typeface="Calibri" panose="020F0502020204030204"/>
            </a:endParaRPr>
          </a:p>
        </p:txBody>
      </p:sp>
    </p:spTree>
    <p:extLst>
      <p:ext uri="{BB962C8B-B14F-4D97-AF65-F5344CB8AC3E}">
        <p14:creationId xmlns:p14="http://schemas.microsoft.com/office/powerpoint/2010/main" val="305865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416AC8B-DD29-4C07-85F0-EE7F99ED188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3276" r="8941"/>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AD30E1EE-4BEE-43B3-BC90-B018E81FFC0E}"/>
              </a:ext>
            </a:extLst>
          </p:cNvPr>
          <p:cNvSpPr>
            <a:spLocks noGrp="1"/>
          </p:cNvSpPr>
          <p:nvPr>
            <p:ph idx="1"/>
          </p:nvPr>
        </p:nvSpPr>
        <p:spPr>
          <a:xfrm>
            <a:off x="5085352" y="502197"/>
            <a:ext cx="6586489" cy="5975995"/>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nchor="ctr">
            <a:spAutoFit/>
          </a:bodyPr>
          <a:lstStyle/>
          <a:p>
            <a:pPr marL="285750" indent="-285750"/>
            <a:r>
              <a:rPr lang="en-US" sz="1800" dirty="0">
                <a:solidFill>
                  <a:schemeClr val="dk1"/>
                </a:solidFill>
                <a:cs typeface="Calibri" panose="020F0502020204030204"/>
              </a:rPr>
              <a:t>Now, if we simply take arithmetic mean of both, then it comes out to be nearly 51%. We shouldn’t be giving such a moderate score to a terrible model since it’s just predicting every transaction as fraud.</a:t>
            </a:r>
          </a:p>
          <a:p>
            <a:pPr marL="285750" indent="-285750"/>
            <a:r>
              <a:rPr lang="en-US" sz="1800" dirty="0">
                <a:solidFill>
                  <a:schemeClr val="dk1"/>
                </a:solidFill>
                <a:cs typeface="Calibri" panose="020F0502020204030204"/>
              </a:rPr>
              <a:t>So, we need something more balanced than the arithmetic mean and that is harmonic mean.</a:t>
            </a:r>
          </a:p>
          <a:p>
            <a:pPr marL="285750" indent="-285750"/>
            <a:r>
              <a:rPr lang="en-US" sz="1800" dirty="0">
                <a:solidFill>
                  <a:schemeClr val="dk1"/>
                </a:solidFill>
                <a:cs typeface="Calibri" panose="020F0502020204030204"/>
              </a:rPr>
              <a:t>Arithmetic Mean </a:t>
            </a:r>
            <a:r>
              <a:rPr lang="en-US" sz="1800" dirty="0" err="1">
                <a:solidFill>
                  <a:schemeClr val="dk1"/>
                </a:solidFill>
                <a:cs typeface="Calibri" panose="020F0502020204030204"/>
              </a:rPr>
              <a:t>vs</a:t>
            </a:r>
            <a:r>
              <a:rPr lang="en-US" sz="1800" dirty="0">
                <a:solidFill>
                  <a:schemeClr val="dk1"/>
                </a:solidFill>
                <a:cs typeface="Calibri" panose="020F0502020204030204"/>
              </a:rPr>
              <a:t> Harmonic Mean</a:t>
            </a:r>
          </a:p>
          <a:p>
            <a:pPr marL="285750" indent="-285750"/>
            <a:r>
              <a:rPr lang="en-US" sz="1800" dirty="0">
                <a:solidFill>
                  <a:schemeClr val="dk1"/>
                </a:solidFill>
                <a:cs typeface="Calibri" panose="020F0502020204030204"/>
              </a:rPr>
              <a:t>The Harmonic mean is given by the formula shown in the figure on the left.</a:t>
            </a:r>
          </a:p>
          <a:p>
            <a:pPr marL="285750" indent="-285750"/>
            <a:r>
              <a:rPr lang="en-US" sz="1800" dirty="0">
                <a:solidFill>
                  <a:schemeClr val="dk1"/>
                </a:solidFill>
                <a:cs typeface="Calibri" panose="020F0502020204030204"/>
              </a:rPr>
              <a:t>Harmonic mean is kind of an average when x and y are equal. But when x and y are different, then it’s closer to the smaller number as compared to the larger number.</a:t>
            </a:r>
          </a:p>
          <a:p>
            <a:pPr marL="285750" indent="-285750"/>
            <a:r>
              <a:rPr lang="en-US" sz="1800" dirty="0">
                <a:solidFill>
                  <a:schemeClr val="dk1"/>
                </a:solidFill>
                <a:cs typeface="Calibri" panose="020F0502020204030204"/>
              </a:rPr>
              <a:t>For our previous example, F1 Score = Harmonic Mean(Precision, Recall)</a:t>
            </a:r>
          </a:p>
          <a:p>
            <a:pPr marL="285750" indent="-285750"/>
            <a:r>
              <a:rPr lang="en-US" sz="1800" dirty="0">
                <a:solidFill>
                  <a:schemeClr val="dk1"/>
                </a:solidFill>
                <a:cs typeface="Calibri" panose="020F0502020204030204"/>
              </a:rPr>
              <a:t>F1 Score = 2 * Precision * Recall / (Precision + Recall) = 2*3*100/103 = 5%</a:t>
            </a:r>
          </a:p>
          <a:p>
            <a:pPr marL="285750" indent="-285750"/>
            <a:r>
              <a:rPr lang="en-US" sz="1800" dirty="0">
                <a:solidFill>
                  <a:schemeClr val="dk1"/>
                </a:solidFill>
                <a:cs typeface="Calibri" panose="020F0502020204030204"/>
              </a:rPr>
              <a:t>So if one number is really small between precision and recall, the F1 Score kind of raises a flag and is more closer to the smaller number than the bigger one, giving the model an appropriate score rather than just an arithmetic mean.</a:t>
            </a:r>
          </a:p>
        </p:txBody>
      </p:sp>
    </p:spTree>
    <p:extLst>
      <p:ext uri="{BB962C8B-B14F-4D97-AF65-F5344CB8AC3E}">
        <p14:creationId xmlns:p14="http://schemas.microsoft.com/office/powerpoint/2010/main" val="314167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DF7A-3DF7-4B0B-9601-37BE2F4934C5}"/>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6E6C2C06-AE4B-43ED-8D65-DD082B81A976}"/>
              </a:ext>
            </a:extLst>
          </p:cNvPr>
          <p:cNvSpPr>
            <a:spLocks noGrp="1"/>
          </p:cNvSpPr>
          <p:nvPr>
            <p:ph idx="1"/>
          </p:nvPr>
        </p:nvSpPr>
        <p:spPr/>
        <p:txBody>
          <a:bodyPr vert="horz" lIns="91440" tIns="45720" rIns="91440" bIns="45720" rtlCol="0" anchor="t">
            <a:normAutofit lnSpcReduction="10000"/>
          </a:bodyPr>
          <a:lstStyle/>
          <a:p>
            <a:r>
              <a:rPr lang="en-US" b="1" dirty="0">
                <a:cs typeface="Calibri"/>
              </a:rPr>
              <a:t>Accuracy </a:t>
            </a:r>
            <a:r>
              <a:rPr lang="en-US" dirty="0">
                <a:cs typeface="Calibri"/>
              </a:rPr>
              <a:t>: the proportion of the total number of predictions that were correct.</a:t>
            </a:r>
          </a:p>
          <a:p>
            <a:r>
              <a:rPr lang="en-US" b="1" dirty="0">
                <a:cs typeface="Calibri"/>
              </a:rPr>
              <a:t>Positive Predictive Value or Precision </a:t>
            </a:r>
            <a:r>
              <a:rPr lang="en-US" dirty="0">
                <a:cs typeface="Calibri"/>
              </a:rPr>
              <a:t>: the proportion of positive cases that were correctly identified.</a:t>
            </a:r>
            <a:endParaRPr lang="en-US" dirty="0"/>
          </a:p>
          <a:p>
            <a:r>
              <a:rPr lang="en-US" b="1" dirty="0">
                <a:cs typeface="Calibri"/>
              </a:rPr>
              <a:t>Negative Predictive Value</a:t>
            </a:r>
            <a:r>
              <a:rPr lang="en-US" dirty="0">
                <a:cs typeface="Calibri"/>
              </a:rPr>
              <a:t> : the proportion of negative cases that were correctly identified.</a:t>
            </a:r>
            <a:endParaRPr lang="en-US" dirty="0"/>
          </a:p>
          <a:p>
            <a:r>
              <a:rPr lang="en-US" b="1" dirty="0">
                <a:cs typeface="Calibri"/>
              </a:rPr>
              <a:t>Sensitivity or Recall </a:t>
            </a:r>
            <a:r>
              <a:rPr lang="en-US" dirty="0">
                <a:cs typeface="Calibri"/>
              </a:rPr>
              <a:t>: the proportion of actual positive cases which are correctly identified.</a:t>
            </a:r>
            <a:endParaRPr lang="en-US" dirty="0"/>
          </a:p>
          <a:p>
            <a:r>
              <a:rPr lang="en-US" b="1" dirty="0">
                <a:cs typeface="Calibri"/>
              </a:rPr>
              <a:t>Specificity </a:t>
            </a:r>
            <a:r>
              <a:rPr lang="en-US" dirty="0">
                <a:cs typeface="Calibri"/>
              </a:rPr>
              <a:t>: the proportion of actual negative cases which are correctly identified.</a:t>
            </a:r>
            <a:endParaRPr lang="en-US" dirty="0"/>
          </a:p>
          <a:p>
            <a:endParaRPr lang="en-US" dirty="0">
              <a:cs typeface="Calibri"/>
            </a:endParaRPr>
          </a:p>
        </p:txBody>
      </p:sp>
    </p:spTree>
    <p:extLst>
      <p:ext uri="{BB962C8B-B14F-4D97-AF65-F5344CB8AC3E}">
        <p14:creationId xmlns:p14="http://schemas.microsoft.com/office/powerpoint/2010/main" val="354183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a:t>
            </a:r>
          </a:p>
        </p:txBody>
      </p:sp>
      <p:sp>
        <p:nvSpPr>
          <p:cNvPr id="3" name="Content Placeholder 2"/>
          <p:cNvSpPr>
            <a:spLocks noGrp="1"/>
          </p:cNvSpPr>
          <p:nvPr>
            <p:ph idx="1"/>
          </p:nvPr>
        </p:nvSpPr>
        <p:spPr/>
        <p:txBody>
          <a:bodyPr/>
          <a:lstStyle/>
          <a:p>
            <a:r>
              <a:rPr lang="en-US" b="1" dirty="0"/>
              <a:t>Example Confusion Matrix in Python with </a:t>
            </a:r>
            <a:r>
              <a:rPr lang="en-US" b="1" dirty="0" err="1"/>
              <a:t>scikit</a:t>
            </a:r>
            <a:r>
              <a:rPr lang="en-US" b="1" dirty="0"/>
              <a:t>-learn</a:t>
            </a:r>
          </a:p>
          <a:p>
            <a:pPr fontAlgn="base"/>
            <a:r>
              <a:rPr lang="en-US" dirty="0"/>
              <a:t>The </a:t>
            </a:r>
            <a:r>
              <a:rPr lang="en-US" dirty="0" err="1"/>
              <a:t>scikit</a:t>
            </a:r>
            <a:r>
              <a:rPr lang="en-US" dirty="0"/>
              <a:t>-learn library for machine learning in Python can calculate a confusion matrix.</a:t>
            </a:r>
          </a:p>
          <a:p>
            <a:pPr fontAlgn="base"/>
            <a:r>
              <a:rPr lang="en-US" dirty="0"/>
              <a:t>Given an array or list of expected values and a list of predictions from your machine learning model, the </a:t>
            </a:r>
            <a:r>
              <a:rPr lang="en-US" dirty="0" err="1"/>
              <a:t>confusion_matrix</a:t>
            </a:r>
            <a:r>
              <a:rPr lang="en-US" dirty="0"/>
              <a:t>() function will calculate a confusion matrix and return the result as an array. You can then print this array and interpret the results.</a:t>
            </a:r>
          </a:p>
          <a:p>
            <a:endParaRPr lang="en-US" b="1" dirty="0"/>
          </a:p>
          <a:p>
            <a:endParaRPr lang="en-US" dirty="0"/>
          </a:p>
        </p:txBody>
      </p:sp>
    </p:spTree>
    <p:extLst>
      <p:ext uri="{BB962C8B-B14F-4D97-AF65-F5344CB8AC3E}">
        <p14:creationId xmlns:p14="http://schemas.microsoft.com/office/powerpoint/2010/main" val="3806398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https://machinelearningmastery.com/roc-curves-and-precision-recall-curves-for-classification-in-python/</a:t>
            </a:r>
            <a:endParaRPr lang="en-US" dirty="0"/>
          </a:p>
          <a:p>
            <a:pPr marL="0" indent="0">
              <a:buNone/>
            </a:pPr>
            <a:endParaRPr lang="en-US" dirty="0"/>
          </a:p>
        </p:txBody>
      </p:sp>
    </p:spTree>
    <p:extLst>
      <p:ext uri="{BB962C8B-B14F-4D97-AF65-F5344CB8AC3E}">
        <p14:creationId xmlns:p14="http://schemas.microsoft.com/office/powerpoint/2010/main" val="170976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F9EF-37FC-4F4F-9658-F39C46D885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E933D8-2381-48B2-9660-B50FFB85A6F0}"/>
              </a:ext>
            </a:extLst>
          </p:cNvPr>
          <p:cNvSpPr>
            <a:spLocks noGrp="1"/>
          </p:cNvSpPr>
          <p:nvPr>
            <p:ph idx="1"/>
          </p:nvPr>
        </p:nvSpPr>
        <p:spPr/>
        <p:txBody>
          <a:bodyPr vert="horz" lIns="91440" tIns="45720" rIns="91440" bIns="45720" rtlCol="0" anchor="t">
            <a:normAutofit fontScale="92500" lnSpcReduction="10000"/>
          </a:bodyPr>
          <a:lstStyle/>
          <a:p>
            <a:r>
              <a:rPr lang="en-US" dirty="0"/>
              <a:t>Recurrence of Breast Cancer</a:t>
            </a:r>
            <a:endParaRPr lang="en-US" dirty="0">
              <a:cs typeface="Calibri" panose="020F0502020204030204"/>
            </a:endParaRPr>
          </a:p>
          <a:p>
            <a:r>
              <a:rPr lang="en-US" dirty="0">
                <a:cs typeface="Calibri" panose="020F0502020204030204"/>
              </a:rPr>
              <a:t>The </a:t>
            </a:r>
            <a:r>
              <a:rPr lang="en-US" dirty="0">
                <a:cs typeface="Calibri"/>
                <a:hlinkClick r:id="rId2"/>
              </a:rPr>
              <a:t>breast cancer dataset</a:t>
            </a:r>
            <a:r>
              <a:rPr lang="en-US" dirty="0">
                <a:cs typeface="Calibri"/>
              </a:rPr>
              <a:t> is a standard machine learning dataset. It contains 9 attributes describing 286 women that have suffered and survived breast cancer and whether or not breast cancer recurred within 5 years.</a:t>
            </a:r>
            <a:endParaRPr lang="en-US" dirty="0"/>
          </a:p>
          <a:p>
            <a:r>
              <a:rPr lang="en-US" dirty="0">
                <a:cs typeface="Calibri"/>
              </a:rPr>
              <a:t>It is a binary classification problem. Of the 286 women, 201 did not suffer a recurrence of breast cancer, leaving the remaining 85 that did.</a:t>
            </a:r>
            <a:endParaRPr lang="en-US" dirty="0"/>
          </a:p>
          <a:p>
            <a:r>
              <a:rPr lang="en-US" dirty="0">
                <a:cs typeface="Calibri"/>
              </a:rPr>
              <a:t>I think that False Negatives are probably worse than False Positives for this problem. Do you agree? More detailed screening can clear the False Positives, but False Negatives are sent home and lost to follow-up evaluation.</a:t>
            </a:r>
            <a:endParaRPr lang="en-US" dirty="0"/>
          </a:p>
          <a:p>
            <a:endParaRPr lang="en-US" dirty="0">
              <a:cs typeface="Calibri"/>
            </a:endParaRPr>
          </a:p>
        </p:txBody>
      </p:sp>
    </p:spTree>
    <p:extLst>
      <p:ext uri="{BB962C8B-B14F-4D97-AF65-F5344CB8AC3E}">
        <p14:creationId xmlns:p14="http://schemas.microsoft.com/office/powerpoint/2010/main" val="355407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375549" y="3310283"/>
            <a:ext cx="5203035" cy="3264794"/>
          </a:xfrm>
          <a:prstGeom prst="rect">
            <a:avLst/>
          </a:prstGeom>
        </p:spPr>
      </p:pic>
      <p:sp>
        <p:nvSpPr>
          <p:cNvPr id="6" name="TextBox 5"/>
          <p:cNvSpPr txBox="1"/>
          <p:nvPr/>
        </p:nvSpPr>
        <p:spPr>
          <a:xfrm>
            <a:off x="914400" y="476518"/>
            <a:ext cx="6194738" cy="646331"/>
          </a:xfrm>
          <a:prstGeom prst="rect">
            <a:avLst/>
          </a:prstGeom>
          <a:noFill/>
        </p:spPr>
        <p:txBody>
          <a:bodyPr wrap="square" rtlCol="0">
            <a:spAutoFit/>
          </a:bodyPr>
          <a:lstStyle/>
          <a:p>
            <a:r>
              <a:rPr lang="en-US" dirty="0"/>
              <a:t>Problem : Recurrence of Breast Cancer</a:t>
            </a:r>
            <a:endParaRPr lang="en-US" dirty="0">
              <a:cs typeface="Calibri" panose="020F0502020204030204"/>
            </a:endParaRPr>
          </a:p>
          <a:p>
            <a:endParaRPr lang="en-US" dirty="0"/>
          </a:p>
        </p:txBody>
      </p:sp>
      <p:sp>
        <p:nvSpPr>
          <p:cNvPr id="7" name="TextBox 6"/>
          <p:cNvSpPr txBox="1"/>
          <p:nvPr/>
        </p:nvSpPr>
        <p:spPr>
          <a:xfrm>
            <a:off x="914400" y="1122849"/>
            <a:ext cx="10315978"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dirty="0">
                <a:cs typeface="Calibri" panose="020F0502020204030204"/>
              </a:rPr>
              <a:t>The </a:t>
            </a:r>
            <a:r>
              <a:rPr lang="en-US" dirty="0">
                <a:cs typeface="Calibri"/>
                <a:hlinkClick r:id="rId4"/>
              </a:rPr>
              <a:t>breast cancer dataset</a:t>
            </a:r>
            <a:r>
              <a:rPr lang="en-US" dirty="0">
                <a:cs typeface="Calibri"/>
              </a:rPr>
              <a:t> is a standard machine learning dataset.</a:t>
            </a:r>
          </a:p>
          <a:p>
            <a:pPr marL="285750" indent="-285750">
              <a:buFont typeface="Arial" panose="020B0604020202020204" pitchFamily="34" charset="0"/>
              <a:buChar char="•"/>
            </a:pPr>
            <a:r>
              <a:rPr lang="en-US" dirty="0">
                <a:cs typeface="Calibri"/>
              </a:rPr>
              <a:t>It contains 9 attributes describing 286 women that have suffered and survived breast cancer and whether or not breast cancer recurred within 5 years.</a:t>
            </a:r>
            <a:endParaRPr lang="en-US" dirty="0"/>
          </a:p>
          <a:p>
            <a:pPr marL="285750" indent="-285750">
              <a:buFont typeface="Arial" panose="020B0604020202020204" pitchFamily="34" charset="0"/>
              <a:buChar char="•"/>
            </a:pPr>
            <a:r>
              <a:rPr lang="en-US" dirty="0">
                <a:cs typeface="Calibri"/>
              </a:rPr>
              <a:t>It is a binary classification problem. Of the 286 women, 201 did not suffer a recurrence of breast cancer, leaving the remaining 85 that did.</a:t>
            </a:r>
            <a:endParaRPr lang="en-US" dirty="0"/>
          </a:p>
          <a:p>
            <a:endParaRPr lang="en-US" dirty="0"/>
          </a:p>
        </p:txBody>
      </p:sp>
    </p:spTree>
    <p:extLst>
      <p:ext uri="{BB962C8B-B14F-4D97-AF65-F5344CB8AC3E}">
        <p14:creationId xmlns:p14="http://schemas.microsoft.com/office/powerpoint/2010/main" val="116829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7F968-5A5D-4892-B4D8-7733F5C072A1}"/>
              </a:ext>
            </a:extLst>
          </p:cNvPr>
          <p:cNvSpPr>
            <a:spLocks noGrp="1"/>
          </p:cNvSpPr>
          <p:nvPr>
            <p:ph idx="1"/>
          </p:nvPr>
        </p:nvSpPr>
        <p:spPr>
          <a:xfrm>
            <a:off x="749121" y="1465017"/>
            <a:ext cx="6283818" cy="719171"/>
          </a:xfr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r>
              <a:rPr lang="en-US" sz="1800" dirty="0">
                <a:solidFill>
                  <a:schemeClr val="dk1"/>
                </a:solidFill>
                <a:cs typeface="Calibri" panose="020F0502020204030204"/>
              </a:rPr>
              <a:t>Our client will provide us with a new dataset (testing set). </a:t>
            </a:r>
          </a:p>
          <a:p>
            <a:pPr marL="285750" indent="-285750"/>
            <a:r>
              <a:rPr lang="en-US" sz="1800" dirty="0">
                <a:solidFill>
                  <a:schemeClr val="dk1"/>
                </a:solidFill>
                <a:cs typeface="Calibri" panose="020F0502020204030204"/>
              </a:rPr>
              <a:t>Our objective is to have the best performance.</a:t>
            </a:r>
          </a:p>
        </p:txBody>
      </p:sp>
      <p:pic>
        <p:nvPicPr>
          <p:cNvPr id="4" name="Picture 3"/>
          <p:cNvPicPr>
            <a:picLocks noChangeAspect="1"/>
          </p:cNvPicPr>
          <p:nvPr/>
        </p:nvPicPr>
        <p:blipFill>
          <a:blip r:embed="rId2"/>
          <a:stretch>
            <a:fillRect/>
          </a:stretch>
        </p:blipFill>
        <p:spPr>
          <a:xfrm>
            <a:off x="7032938" y="2922644"/>
            <a:ext cx="4844871" cy="3052268"/>
          </a:xfrm>
          <a:prstGeom prst="rect">
            <a:avLst/>
          </a:prstGeom>
        </p:spPr>
      </p:pic>
      <p:sp>
        <p:nvSpPr>
          <p:cNvPr id="5" name="TextBox 4"/>
          <p:cNvSpPr txBox="1"/>
          <p:nvPr/>
        </p:nvSpPr>
        <p:spPr>
          <a:xfrm>
            <a:off x="786684" y="751459"/>
            <a:ext cx="4649273" cy="677108"/>
          </a:xfrm>
          <a:prstGeom prst="rect">
            <a:avLst/>
          </a:prstGeom>
          <a:noFill/>
        </p:spPr>
        <p:txBody>
          <a:bodyPr wrap="square" rtlCol="0">
            <a:spAutoFit/>
          </a:bodyPr>
          <a:lstStyle>
            <a:defPPr>
              <a:defRPr lang="en-US"/>
            </a:defPPr>
          </a:lstStyle>
          <a:p>
            <a:r>
              <a:rPr lang="en-US" sz="2000" dirty="0"/>
              <a:t>What do you mean by performance?</a:t>
            </a:r>
          </a:p>
          <a:p>
            <a:endParaRPr lang="en-US" dirty="0"/>
          </a:p>
        </p:txBody>
      </p:sp>
      <p:sp>
        <p:nvSpPr>
          <p:cNvPr id="6" name="TextBox 5"/>
          <p:cNvSpPr txBox="1"/>
          <p:nvPr/>
        </p:nvSpPr>
        <p:spPr>
          <a:xfrm>
            <a:off x="7576266" y="1153419"/>
            <a:ext cx="285911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i="1" dirty="0"/>
              <a:t>“Numbers have an important story to tell. They rely on you to give them a voice.” — Stephen Few</a:t>
            </a:r>
            <a:endParaRPr lang="en-US" dirty="0"/>
          </a:p>
        </p:txBody>
      </p:sp>
      <p:sp>
        <p:nvSpPr>
          <p:cNvPr id="7" name="Content Placeholder 2"/>
          <p:cNvSpPr txBox="1">
            <a:spLocks/>
          </p:cNvSpPr>
          <p:nvPr/>
        </p:nvSpPr>
        <p:spPr>
          <a:xfrm>
            <a:off x="749120" y="3004868"/>
            <a:ext cx="6207617" cy="2970044"/>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285750" indent="-285750"/>
            <a:r>
              <a:rPr lang="en-US" sz="1800" dirty="0">
                <a:cs typeface="Calibri" panose="020F0502020204030204"/>
              </a:rPr>
              <a:t> To find out how effective is the model based on some metric using test datasets. </a:t>
            </a:r>
          </a:p>
          <a:p>
            <a:pPr marL="285750" indent="-285750"/>
            <a:r>
              <a:rPr lang="en-US" sz="1800" dirty="0">
                <a:cs typeface="Calibri" panose="020F0502020204030204"/>
              </a:rPr>
              <a:t> Different performance metrics are used to evaluate different Machine Learning Algorithms.</a:t>
            </a:r>
          </a:p>
          <a:p>
            <a:pPr marL="285750" indent="-285750"/>
            <a:r>
              <a:rPr lang="en-US" sz="1800" dirty="0">
                <a:cs typeface="Calibri" panose="020F0502020204030204"/>
              </a:rPr>
              <a:t>The metrics that you choose to evaluate your machine learning model is very important. </a:t>
            </a:r>
          </a:p>
          <a:p>
            <a:pPr marL="285750" indent="-285750"/>
            <a:r>
              <a:rPr lang="en-US" sz="1800" dirty="0">
                <a:cs typeface="Calibri" panose="020F0502020204030204"/>
              </a:rPr>
              <a:t>Choice of metrics influences how the performance of machine learning algorithms is measured and compared. Before wasting any more time, let’s jump right in and see what those metrics are.</a:t>
            </a:r>
          </a:p>
        </p:txBody>
      </p:sp>
    </p:spTree>
    <p:extLst>
      <p:ext uri="{BB962C8B-B14F-4D97-AF65-F5344CB8AC3E}">
        <p14:creationId xmlns:p14="http://schemas.microsoft.com/office/powerpoint/2010/main" val="17057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22222"/>
                </a:solidFill>
                <a:latin typeface="Helvetica Neue"/>
              </a:rPr>
              <a:t>What is a Confusion Matrix?</a:t>
            </a:r>
            <a:br>
              <a:rPr lang="en-US" b="1" dirty="0">
                <a:solidFill>
                  <a:srgbClr val="222222"/>
                </a:solidFill>
                <a:latin typeface="Helvetica Neue"/>
              </a:rPr>
            </a:br>
            <a:endParaRPr lang="en-US" dirty="0"/>
          </a:p>
        </p:txBody>
      </p:sp>
      <p:sp>
        <p:nvSpPr>
          <p:cNvPr id="4" name="Rectangle 3"/>
          <p:cNvSpPr/>
          <p:nvPr/>
        </p:nvSpPr>
        <p:spPr>
          <a:xfrm>
            <a:off x="1054308" y="1390885"/>
            <a:ext cx="9573718" cy="4093428"/>
          </a:xfrm>
          <a:prstGeom prst="rect">
            <a:avLst/>
          </a:prstGeom>
        </p:spPr>
        <p:txBody>
          <a:bodyPr wrap="square">
            <a:spAutoFit/>
          </a:bodyPr>
          <a:lstStyle/>
          <a:p>
            <a:pPr marL="285750" indent="-285750" fontAlgn="base">
              <a:buFont typeface="Arial" panose="020B0604020202020204" pitchFamily="34" charset="0"/>
              <a:buChar char="•"/>
            </a:pPr>
            <a:r>
              <a:rPr lang="en-US" sz="2000" dirty="0">
                <a:solidFill>
                  <a:srgbClr val="555555"/>
                </a:solidFill>
                <a:latin typeface="Helvetica Neue"/>
              </a:rPr>
              <a:t>A confusion matrix is a summary of prediction results on a classification problem.</a:t>
            </a:r>
          </a:p>
          <a:p>
            <a:pPr marL="285750" indent="-285750" fontAlgn="base">
              <a:buFont typeface="Arial" panose="020B0604020202020204" pitchFamily="34" charset="0"/>
              <a:buChar char="•"/>
            </a:pPr>
            <a:endParaRPr lang="en-US" sz="2000" dirty="0">
              <a:solidFill>
                <a:srgbClr val="555555"/>
              </a:solidFill>
              <a:latin typeface="Helvetica Neue"/>
            </a:endParaRPr>
          </a:p>
          <a:p>
            <a:pPr marL="285750" indent="-285750" fontAlgn="base">
              <a:buFont typeface="Arial" panose="020B0604020202020204" pitchFamily="34" charset="0"/>
              <a:buChar char="•"/>
            </a:pPr>
            <a:r>
              <a:rPr lang="en-US" sz="2000" dirty="0">
                <a:solidFill>
                  <a:srgbClr val="555555"/>
                </a:solidFill>
                <a:latin typeface="Helvetica Neue"/>
              </a:rPr>
              <a:t>The number of correct and incorrect predictions are summarized with count values and broken down by each class. This is the key to the confusion matrix.</a:t>
            </a:r>
          </a:p>
          <a:p>
            <a:pPr marL="285750" indent="-285750" fontAlgn="base">
              <a:buFont typeface="Arial" panose="020B0604020202020204" pitchFamily="34" charset="0"/>
              <a:buChar char="•"/>
            </a:pPr>
            <a:endParaRPr lang="en-US" sz="2000" dirty="0">
              <a:solidFill>
                <a:srgbClr val="555555"/>
              </a:solidFill>
              <a:latin typeface="Helvetica Neue"/>
            </a:endParaRPr>
          </a:p>
          <a:p>
            <a:pPr marL="285750" indent="-285750" algn="ctr" fontAlgn="base">
              <a:buFont typeface="Arial" panose="020B0604020202020204" pitchFamily="34" charset="0"/>
              <a:buChar char="•"/>
            </a:pPr>
            <a:r>
              <a:rPr lang="en-US" sz="2000" b="1" dirty="0">
                <a:solidFill>
                  <a:srgbClr val="555555"/>
                </a:solidFill>
                <a:latin typeface="Helvetica Neue"/>
              </a:rPr>
              <a:t>The confusion matrix shows the ways in which your classification model</a:t>
            </a:r>
            <a:br>
              <a:rPr lang="en-US" sz="2000" b="1" dirty="0">
                <a:solidFill>
                  <a:srgbClr val="555555"/>
                </a:solidFill>
                <a:latin typeface="Helvetica Neue"/>
              </a:rPr>
            </a:br>
            <a:r>
              <a:rPr lang="en-US" sz="2000" b="1" dirty="0">
                <a:solidFill>
                  <a:srgbClr val="555555"/>
                </a:solidFill>
                <a:latin typeface="Helvetica Neue"/>
              </a:rPr>
              <a:t>is confused when it makes predictions.</a:t>
            </a:r>
          </a:p>
          <a:p>
            <a:pPr marL="285750" indent="-285750" algn="ctr" fontAlgn="base">
              <a:buFont typeface="Arial" panose="020B0604020202020204" pitchFamily="34" charset="0"/>
              <a:buChar char="•"/>
            </a:pPr>
            <a:endParaRPr lang="en-US" sz="2000" dirty="0">
              <a:solidFill>
                <a:srgbClr val="555555"/>
              </a:solidFill>
              <a:latin typeface="Helvetica Neue"/>
            </a:endParaRPr>
          </a:p>
          <a:p>
            <a:pPr marL="285750" indent="-285750" fontAlgn="base">
              <a:buFont typeface="Arial" panose="020B0604020202020204" pitchFamily="34" charset="0"/>
              <a:buChar char="•"/>
            </a:pPr>
            <a:r>
              <a:rPr lang="en-US" sz="2000" dirty="0">
                <a:solidFill>
                  <a:srgbClr val="555555"/>
                </a:solidFill>
                <a:latin typeface="Helvetica Neue"/>
              </a:rPr>
              <a:t>It gives you insight not only into the errors being made by your classifier but more importantly the types of errors that are being made.</a:t>
            </a:r>
          </a:p>
          <a:p>
            <a:pPr marL="285750" indent="-285750" fontAlgn="base">
              <a:buFont typeface="Arial" panose="020B0604020202020204" pitchFamily="34" charset="0"/>
              <a:buChar char="•"/>
            </a:pPr>
            <a:endParaRPr lang="en-US" sz="2000" dirty="0">
              <a:solidFill>
                <a:srgbClr val="555555"/>
              </a:solidFill>
              <a:latin typeface="Helvetica Neue"/>
            </a:endParaRPr>
          </a:p>
          <a:p>
            <a:pPr marL="285750" indent="-285750" fontAlgn="base">
              <a:buFont typeface="Arial" panose="020B0604020202020204" pitchFamily="34" charset="0"/>
              <a:buChar char="•"/>
            </a:pPr>
            <a:r>
              <a:rPr lang="en-US" sz="2000" dirty="0">
                <a:solidFill>
                  <a:srgbClr val="555555"/>
                </a:solidFill>
                <a:latin typeface="Helvetica Neue"/>
              </a:rPr>
              <a:t>It is this breakdown that overcomes the limitation of using classification accuracy alone.</a:t>
            </a:r>
            <a:endParaRPr lang="en-US" sz="2000" b="0" dirty="0">
              <a:solidFill>
                <a:srgbClr val="555555"/>
              </a:solidFill>
              <a:effectLst/>
              <a:latin typeface="Helvetica Neue"/>
            </a:endParaRPr>
          </a:p>
        </p:txBody>
      </p:sp>
    </p:spTree>
    <p:extLst>
      <p:ext uri="{BB962C8B-B14F-4D97-AF65-F5344CB8AC3E}">
        <p14:creationId xmlns:p14="http://schemas.microsoft.com/office/powerpoint/2010/main" val="361907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very high confidence">
            <a:extLst>
              <a:ext uri="{FF2B5EF4-FFF2-40B4-BE49-F238E27FC236}">
                <a16:creationId xmlns:a16="http://schemas.microsoft.com/office/drawing/2014/main" id="{4F9F9728-F685-46FD-ADD5-2B1C296459EC}"/>
              </a:ext>
            </a:extLst>
          </p:cNvPr>
          <p:cNvPicPr>
            <a:picLocks noGrp="1" noChangeAspect="1"/>
          </p:cNvPicPr>
          <p:nvPr>
            <p:ph idx="1"/>
          </p:nvPr>
        </p:nvPicPr>
        <p:blipFill>
          <a:blip r:embed="rId2"/>
          <a:stretch>
            <a:fillRect/>
          </a:stretch>
        </p:blipFill>
        <p:spPr>
          <a:xfrm>
            <a:off x="5619750" y="2183227"/>
            <a:ext cx="6572250" cy="3352800"/>
          </a:xfrm>
          <a:prstGeom prst="rect">
            <a:avLst/>
          </a:prstGeom>
        </p:spPr>
      </p:pic>
      <p:sp>
        <p:nvSpPr>
          <p:cNvPr id="3" name="TextBox 2"/>
          <p:cNvSpPr txBox="1"/>
          <p:nvPr/>
        </p:nvSpPr>
        <p:spPr>
          <a:xfrm>
            <a:off x="850005" y="566671"/>
            <a:ext cx="11140225" cy="146706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285750" indent="-285750">
              <a:lnSpc>
                <a:spcPct val="90000"/>
              </a:lnSpc>
              <a:spcBef>
                <a:spcPts val="1000"/>
              </a:spcBef>
              <a:buFont typeface="Arial" panose="020B0604020202020204" pitchFamily="34" charset="0"/>
              <a:buChar char="•"/>
              <a:defRPr>
                <a:solidFill>
                  <a:schemeClr val="dk1"/>
                </a:solidFill>
                <a:cs typeface="Calibri" panose="020F0502020204030204"/>
              </a:defRPr>
            </a:lvl1pPr>
            <a:lvl2pPr marL="685800" indent="-228600">
              <a:lnSpc>
                <a:spcPct val="90000"/>
              </a:lnSpc>
              <a:spcBef>
                <a:spcPts val="500"/>
              </a:spcBef>
              <a:buFont typeface="Arial" panose="020B0604020202020204" pitchFamily="34" charset="0"/>
              <a:buChar char="•"/>
              <a:defRPr sz="2400">
                <a:solidFill>
                  <a:schemeClr val="dk1"/>
                </a:solidFill>
              </a:defRPr>
            </a:lvl2pPr>
            <a:lvl3pPr marL="1143000" indent="-228600">
              <a:lnSpc>
                <a:spcPct val="90000"/>
              </a:lnSpc>
              <a:spcBef>
                <a:spcPts val="500"/>
              </a:spcBef>
              <a:buFont typeface="Arial" panose="020B0604020202020204" pitchFamily="34" charset="0"/>
              <a:buChar char="•"/>
              <a:defRPr sz="2000">
                <a:solidFill>
                  <a:schemeClr val="dk1"/>
                </a:solidFill>
              </a:defRPr>
            </a:lvl3pPr>
            <a:lvl4pPr marL="1600200" indent="-228600">
              <a:lnSpc>
                <a:spcPct val="90000"/>
              </a:lnSpc>
              <a:spcBef>
                <a:spcPts val="500"/>
              </a:spcBef>
              <a:buFont typeface="Arial" panose="020B0604020202020204" pitchFamily="34" charset="0"/>
              <a:buChar char="•"/>
              <a:defRPr>
                <a:solidFill>
                  <a:schemeClr val="dk1"/>
                </a:solidFill>
              </a:defRPr>
            </a:lvl4pPr>
            <a:lvl5pPr marL="2057400" indent="-228600">
              <a:lnSpc>
                <a:spcPct val="90000"/>
              </a:lnSpc>
              <a:spcBef>
                <a:spcPts val="500"/>
              </a:spcBef>
              <a:buFont typeface="Arial" panose="020B0604020202020204" pitchFamily="34" charset="0"/>
              <a:buChar char="•"/>
              <a:defRPr>
                <a:solidFill>
                  <a:schemeClr val="dk1"/>
                </a:solidFill>
              </a:defRPr>
            </a:lvl5pPr>
            <a:lvl6pPr marL="2514600" indent="-228600">
              <a:lnSpc>
                <a:spcPct val="90000"/>
              </a:lnSpc>
              <a:spcBef>
                <a:spcPts val="500"/>
              </a:spcBef>
              <a:buFont typeface="Arial" panose="020B0604020202020204" pitchFamily="34" charset="0"/>
              <a:buChar char="•"/>
              <a:defRPr>
                <a:solidFill>
                  <a:schemeClr val="dk1"/>
                </a:solidFill>
              </a:defRPr>
            </a:lvl6pPr>
            <a:lvl7pPr marL="2971800" indent="-228600">
              <a:lnSpc>
                <a:spcPct val="90000"/>
              </a:lnSpc>
              <a:spcBef>
                <a:spcPts val="500"/>
              </a:spcBef>
              <a:buFont typeface="Arial" panose="020B0604020202020204" pitchFamily="34" charset="0"/>
              <a:buChar char="•"/>
              <a:defRPr>
                <a:solidFill>
                  <a:schemeClr val="dk1"/>
                </a:solidFill>
              </a:defRPr>
            </a:lvl7pPr>
            <a:lvl8pPr marL="3429000" indent="-228600">
              <a:lnSpc>
                <a:spcPct val="90000"/>
              </a:lnSpc>
              <a:spcBef>
                <a:spcPts val="500"/>
              </a:spcBef>
              <a:buFont typeface="Arial" panose="020B0604020202020204" pitchFamily="34" charset="0"/>
              <a:buChar char="•"/>
              <a:defRPr>
                <a:solidFill>
                  <a:schemeClr val="dk1"/>
                </a:solidFill>
              </a:defRPr>
            </a:lvl8pPr>
            <a:lvl9pPr marL="3886200" indent="-228600">
              <a:lnSpc>
                <a:spcPct val="90000"/>
              </a:lnSpc>
              <a:spcBef>
                <a:spcPts val="500"/>
              </a:spcBef>
              <a:buFont typeface="Arial" panose="020B0604020202020204" pitchFamily="34" charset="0"/>
              <a:buChar char="•"/>
              <a:defRPr>
                <a:solidFill>
                  <a:schemeClr val="dk1"/>
                </a:solidFill>
              </a:defRPr>
            </a:lvl9pPr>
          </a:lstStyle>
          <a:p>
            <a:r>
              <a:rPr lang="en-US" dirty="0"/>
              <a:t> A confusion matrix, also known as an error matrix, is a </a:t>
            </a:r>
            <a:r>
              <a:rPr lang="en-US" u="sng" dirty="0"/>
              <a:t>specific table layout </a:t>
            </a:r>
            <a:r>
              <a:rPr lang="en-US" dirty="0"/>
              <a:t>that allows </a:t>
            </a:r>
            <a:r>
              <a:rPr lang="en-US" u="sng" dirty="0"/>
              <a:t>visualization</a:t>
            </a:r>
            <a:r>
              <a:rPr lang="en-US" dirty="0"/>
              <a:t> of the performance of an algorithm, typically a supervised learning one (in unsupervised learning it is usually called a matching matrix). </a:t>
            </a:r>
          </a:p>
          <a:p>
            <a:r>
              <a:rPr lang="en-US" dirty="0"/>
              <a:t>Well, it is a performance measurement for machine learning classification problem where output can be two or more classes. It is a table with 4 different combinations of predicted and actual values.</a:t>
            </a:r>
          </a:p>
        </p:txBody>
      </p:sp>
      <p:sp>
        <p:nvSpPr>
          <p:cNvPr id="6" name="TextBox 5"/>
          <p:cNvSpPr txBox="1"/>
          <p:nvPr/>
        </p:nvSpPr>
        <p:spPr>
          <a:xfrm>
            <a:off x="850005" y="5536027"/>
            <a:ext cx="1114022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It is extremely useful for measuring Recall, Precision, Specificity, Accuracy and most importantly AUC-ROC Curve.</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97411" y="2812750"/>
            <a:ext cx="3605109" cy="1944265"/>
          </a:xfrm>
          <a:prstGeom prst="rect">
            <a:avLst/>
          </a:prstGeom>
        </p:spPr>
      </p:pic>
    </p:spTree>
    <p:extLst>
      <p:ext uri="{BB962C8B-B14F-4D97-AF65-F5344CB8AC3E}">
        <p14:creationId xmlns:p14="http://schemas.microsoft.com/office/powerpoint/2010/main" val="324847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0" y="535117"/>
            <a:ext cx="10515600" cy="341632"/>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a:spcBef>
                <a:spcPts val="1000"/>
              </a:spcBef>
            </a:pPr>
            <a:r>
              <a:rPr lang="en-US" sz="1800" dirty="0">
                <a:solidFill>
                  <a:schemeClr val="dk1"/>
                </a:solidFill>
                <a:latin typeface="+mn-lt"/>
                <a:ea typeface="+mn-ea"/>
                <a:cs typeface="Calibri" panose="020F0502020204030204"/>
              </a:rPr>
              <a:t>Let’s understand TP, FP, FN, TN in terms of pregnancy analogy.</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421794" y="1368717"/>
            <a:ext cx="5770206" cy="4594202"/>
          </a:xfrm>
          <a:prstGeom prst="rect">
            <a:avLst/>
          </a:prstGeom>
        </p:spPr>
      </p:pic>
      <p:sp>
        <p:nvSpPr>
          <p:cNvPr id="6" name="TextBox 5"/>
          <p:cNvSpPr txBox="1"/>
          <p:nvPr/>
        </p:nvSpPr>
        <p:spPr>
          <a:xfrm>
            <a:off x="437880" y="1368717"/>
            <a:ext cx="5808374" cy="520757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defPPr>
              <a:defRPr lang="en-US"/>
            </a:defPPr>
            <a:lvl1pPr marL="285750" indent="-285750">
              <a:lnSpc>
                <a:spcPct val="90000"/>
              </a:lnSpc>
              <a:spcBef>
                <a:spcPts val="1000"/>
              </a:spcBef>
              <a:buFont typeface="Arial" panose="020B0604020202020204" pitchFamily="34" charset="0"/>
              <a:buChar char="•"/>
              <a:defRPr>
                <a:solidFill>
                  <a:schemeClr val="dk1"/>
                </a:solidFill>
                <a:cs typeface="Calibri" panose="020F0502020204030204"/>
              </a:defRPr>
            </a:lvl1pPr>
            <a:lvl2pPr marL="685800" indent="-228600">
              <a:lnSpc>
                <a:spcPct val="90000"/>
              </a:lnSpc>
              <a:spcBef>
                <a:spcPts val="500"/>
              </a:spcBef>
              <a:buFont typeface="Arial" panose="020B0604020202020204" pitchFamily="34" charset="0"/>
              <a:buChar char="•"/>
              <a:defRPr sz="2400">
                <a:solidFill>
                  <a:schemeClr val="dk1"/>
                </a:solidFill>
              </a:defRPr>
            </a:lvl2pPr>
            <a:lvl3pPr marL="1143000" indent="-228600">
              <a:lnSpc>
                <a:spcPct val="90000"/>
              </a:lnSpc>
              <a:spcBef>
                <a:spcPts val="500"/>
              </a:spcBef>
              <a:buFont typeface="Arial" panose="020B0604020202020204" pitchFamily="34" charset="0"/>
              <a:buChar char="•"/>
              <a:defRPr sz="2000">
                <a:solidFill>
                  <a:schemeClr val="dk1"/>
                </a:solidFill>
              </a:defRPr>
            </a:lvl3pPr>
            <a:lvl4pPr marL="1600200" indent="-228600">
              <a:lnSpc>
                <a:spcPct val="90000"/>
              </a:lnSpc>
              <a:spcBef>
                <a:spcPts val="500"/>
              </a:spcBef>
              <a:buFont typeface="Arial" panose="020B0604020202020204" pitchFamily="34" charset="0"/>
              <a:buChar char="•"/>
              <a:defRPr>
                <a:solidFill>
                  <a:schemeClr val="dk1"/>
                </a:solidFill>
              </a:defRPr>
            </a:lvl4pPr>
            <a:lvl5pPr marL="2057400" indent="-228600">
              <a:lnSpc>
                <a:spcPct val="90000"/>
              </a:lnSpc>
              <a:spcBef>
                <a:spcPts val="500"/>
              </a:spcBef>
              <a:buFont typeface="Arial" panose="020B0604020202020204" pitchFamily="34" charset="0"/>
              <a:buChar char="•"/>
              <a:defRPr>
                <a:solidFill>
                  <a:schemeClr val="dk1"/>
                </a:solidFill>
              </a:defRPr>
            </a:lvl5pPr>
            <a:lvl6pPr marL="2514600" indent="-228600">
              <a:lnSpc>
                <a:spcPct val="90000"/>
              </a:lnSpc>
              <a:spcBef>
                <a:spcPts val="500"/>
              </a:spcBef>
              <a:buFont typeface="Arial" panose="020B0604020202020204" pitchFamily="34" charset="0"/>
              <a:buChar char="•"/>
              <a:defRPr>
                <a:solidFill>
                  <a:schemeClr val="dk1"/>
                </a:solidFill>
              </a:defRPr>
            </a:lvl6pPr>
            <a:lvl7pPr marL="2971800" indent="-228600">
              <a:lnSpc>
                <a:spcPct val="90000"/>
              </a:lnSpc>
              <a:spcBef>
                <a:spcPts val="500"/>
              </a:spcBef>
              <a:buFont typeface="Arial" panose="020B0604020202020204" pitchFamily="34" charset="0"/>
              <a:buChar char="•"/>
              <a:defRPr>
                <a:solidFill>
                  <a:schemeClr val="dk1"/>
                </a:solidFill>
              </a:defRPr>
            </a:lvl7pPr>
            <a:lvl8pPr marL="3429000" indent="-228600">
              <a:lnSpc>
                <a:spcPct val="90000"/>
              </a:lnSpc>
              <a:spcBef>
                <a:spcPts val="500"/>
              </a:spcBef>
              <a:buFont typeface="Arial" panose="020B0604020202020204" pitchFamily="34" charset="0"/>
              <a:buChar char="•"/>
              <a:defRPr>
                <a:solidFill>
                  <a:schemeClr val="dk1"/>
                </a:solidFill>
              </a:defRPr>
            </a:lvl8pPr>
            <a:lvl9pPr marL="3886200" indent="-228600">
              <a:lnSpc>
                <a:spcPct val="90000"/>
              </a:lnSpc>
              <a:spcBef>
                <a:spcPts val="500"/>
              </a:spcBef>
              <a:buFont typeface="Arial" panose="020B0604020202020204" pitchFamily="34" charset="0"/>
              <a:buChar char="•"/>
              <a:defRPr>
                <a:solidFill>
                  <a:schemeClr val="dk1"/>
                </a:solidFill>
              </a:defRPr>
            </a:lvl9pPr>
          </a:lstStyle>
          <a:p>
            <a:pPr marL="0" indent="0">
              <a:buNone/>
            </a:pPr>
            <a:r>
              <a:rPr lang="en-US" dirty="0"/>
              <a:t>True Positive:</a:t>
            </a:r>
          </a:p>
          <a:p>
            <a:pPr lvl="1"/>
            <a:r>
              <a:rPr lang="en-US" sz="1600" dirty="0"/>
              <a:t>Interpretation: You predicted positive and it’s true.</a:t>
            </a:r>
          </a:p>
          <a:p>
            <a:pPr lvl="1"/>
            <a:r>
              <a:rPr lang="en-US" sz="1600" dirty="0"/>
              <a:t>You predicted that a woman is pregnant and she actually is.</a:t>
            </a:r>
          </a:p>
          <a:p>
            <a:pPr marL="0" indent="0">
              <a:buNone/>
            </a:pPr>
            <a:r>
              <a:rPr lang="en-US" dirty="0"/>
              <a:t>True Negative:</a:t>
            </a:r>
          </a:p>
          <a:p>
            <a:pPr lvl="1"/>
            <a:r>
              <a:rPr lang="en-US" sz="1600" dirty="0"/>
              <a:t>Interpretation: You predicted negative and it’s true.</a:t>
            </a:r>
          </a:p>
          <a:p>
            <a:pPr lvl="1"/>
            <a:r>
              <a:rPr lang="en-US" sz="1600" dirty="0"/>
              <a:t>You predicted that a man is not pregnant and he actually is not.</a:t>
            </a:r>
          </a:p>
          <a:p>
            <a:pPr marL="0" indent="0">
              <a:buNone/>
            </a:pPr>
            <a:r>
              <a:rPr lang="en-US" dirty="0"/>
              <a:t>False Positive: (Type 1 Error)</a:t>
            </a:r>
          </a:p>
          <a:p>
            <a:pPr lvl="1"/>
            <a:r>
              <a:rPr lang="en-US" sz="1600" dirty="0"/>
              <a:t>Interpretation: You predicted positive and it’s false.</a:t>
            </a:r>
          </a:p>
          <a:p>
            <a:pPr lvl="1"/>
            <a:r>
              <a:rPr lang="en-US" sz="1600" dirty="0"/>
              <a:t>You predicted that a man is pregnant but he actually is not.</a:t>
            </a:r>
          </a:p>
          <a:p>
            <a:pPr marL="0" indent="0">
              <a:buNone/>
            </a:pPr>
            <a:r>
              <a:rPr lang="en-US" dirty="0"/>
              <a:t>False Negative: (Type 2 Error)</a:t>
            </a:r>
          </a:p>
          <a:p>
            <a:pPr lvl="1"/>
            <a:r>
              <a:rPr lang="en-US" sz="1600" dirty="0"/>
              <a:t>Interpretation: You predicted negative and it’s false.</a:t>
            </a:r>
          </a:p>
          <a:p>
            <a:pPr lvl="1"/>
            <a:r>
              <a:rPr lang="en-US" sz="1600" dirty="0"/>
              <a:t>You predicted that a woman is not pregnant but she actually is.</a:t>
            </a:r>
          </a:p>
          <a:p>
            <a:r>
              <a:rPr lang="en-US" dirty="0"/>
              <a:t>Just Remember, We describe </a:t>
            </a:r>
            <a:r>
              <a:rPr lang="en-US" b="1" dirty="0"/>
              <a:t>predicted values as Positive and Negative and actual values as True and False.</a:t>
            </a:r>
          </a:p>
          <a:p>
            <a:endParaRPr lang="en-US" b="1" dirty="0"/>
          </a:p>
        </p:txBody>
      </p:sp>
    </p:spTree>
    <p:extLst>
      <p:ext uri="{BB962C8B-B14F-4D97-AF65-F5344CB8AC3E}">
        <p14:creationId xmlns:p14="http://schemas.microsoft.com/office/powerpoint/2010/main" val="337240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C26F5B5D-9266-47A7-9056-AB892AB59439}"/>
              </a:ext>
            </a:extLst>
          </p:cNvPr>
          <p:cNvSpPr>
            <a:spLocks noGrp="1"/>
          </p:cNvSpPr>
          <p:nvPr>
            <p:ph idx="1"/>
          </p:nvPr>
        </p:nvSpPr>
        <p:spPr>
          <a:xfrm>
            <a:off x="760926" y="1194560"/>
            <a:ext cx="3797807" cy="4351338"/>
          </a:xfrm>
        </p:spPr>
        <p:txBody>
          <a:bodyPr vert="horz" lIns="91440" tIns="45720" rIns="91440" bIns="45720" rtlCol="0" anchor="t">
            <a:normAutofit/>
          </a:bodyPr>
          <a:lstStyle/>
          <a:p>
            <a:r>
              <a:rPr lang="en-US" sz="2000" dirty="0">
                <a:cs typeface="Calibri"/>
              </a:rPr>
              <a:t>This is a classic case of </a:t>
            </a:r>
            <a:r>
              <a:rPr lang="en-US" sz="2000" b="1" dirty="0">
                <a:cs typeface="Calibri"/>
              </a:rPr>
              <a:t>‘False Negative’</a:t>
            </a:r>
            <a:r>
              <a:rPr lang="en-US" sz="2000" dirty="0">
                <a:cs typeface="Calibri"/>
              </a:rPr>
              <a:t> or </a:t>
            </a:r>
            <a:r>
              <a:rPr lang="en-US" sz="2000" b="1" dirty="0">
                <a:cs typeface="Calibri"/>
              </a:rPr>
              <a:t>Type II error</a:t>
            </a:r>
            <a:r>
              <a:rPr lang="en-US" sz="2000" dirty="0">
                <a:cs typeface="Calibri"/>
              </a:rPr>
              <a:t>. You want to avoid this at all costs, because, it says the patient is healthy when he is actually carrying malignant cells.</a:t>
            </a:r>
          </a:p>
          <a:p>
            <a:r>
              <a:rPr lang="en-US" sz="2000" dirty="0">
                <a:cs typeface="Calibri"/>
              </a:rPr>
              <a:t>Also, the model predicted 11 instances as ‘Malignant’ when the patient was actually ‘Benign’. This is called </a:t>
            </a:r>
            <a:r>
              <a:rPr lang="en-US" sz="2000" b="1" dirty="0">
                <a:cs typeface="Calibri"/>
              </a:rPr>
              <a:t>‘False Positive’</a:t>
            </a:r>
            <a:r>
              <a:rPr lang="en-US" sz="2000" dirty="0">
                <a:cs typeface="Calibri"/>
              </a:rPr>
              <a:t> or </a:t>
            </a:r>
            <a:r>
              <a:rPr lang="en-US" sz="2000" b="1" dirty="0">
                <a:cs typeface="Calibri"/>
              </a:rPr>
              <a:t>Type I error</a:t>
            </a:r>
            <a:r>
              <a:rPr lang="en-US" sz="2000" dirty="0">
                <a:cs typeface="Calibri"/>
              </a:rPr>
              <a:t>. </a:t>
            </a:r>
          </a:p>
          <a:p>
            <a:r>
              <a:rPr lang="en-US" sz="2000" dirty="0">
                <a:cs typeface="Calibri"/>
              </a:rPr>
              <a:t>This condition should also be avoided but in this case is not as dangerous as Type II error.</a:t>
            </a:r>
            <a:endParaRPr lang="en-US" dirty="0"/>
          </a:p>
          <a:p>
            <a:endParaRPr lang="en-US" sz="2000" dirty="0">
              <a:cs typeface="Calibri"/>
            </a:endParaRPr>
          </a:p>
        </p:txBody>
      </p:sp>
      <p:pic>
        <p:nvPicPr>
          <p:cNvPr id="10" name="Picture 4">
            <a:extLst>
              <a:ext uri="{FF2B5EF4-FFF2-40B4-BE49-F238E27FC236}">
                <a16:creationId xmlns:a16="http://schemas.microsoft.com/office/drawing/2014/main" id="{E6636A16-625C-4AA4-8CF2-0C77350BFD7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11429" r="3" b="22938"/>
          <a:stretch/>
        </p:blipFill>
        <p:spPr>
          <a:xfrm>
            <a:off x="5519540" y="2752902"/>
            <a:ext cx="5447893" cy="3622139"/>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731098" y="129207"/>
            <a:ext cx="4700789" cy="2623696"/>
          </a:xfrm>
          <a:prstGeom prst="rect">
            <a:avLst/>
          </a:prstGeom>
        </p:spPr>
      </p:pic>
    </p:spTree>
    <p:extLst>
      <p:ext uri="{BB962C8B-B14F-4D97-AF65-F5344CB8AC3E}">
        <p14:creationId xmlns:p14="http://schemas.microsoft.com/office/powerpoint/2010/main" val="449580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190</TotalTime>
  <Words>2171</Words>
  <Application>Microsoft Office PowerPoint</Application>
  <PresentationFormat>Widescreen</PresentationFormat>
  <Paragraphs>128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Performance Metrics for Classification problems in Machine Learning</vt:lpstr>
      <vt:lpstr>Agenda</vt:lpstr>
      <vt:lpstr>PowerPoint Presentation</vt:lpstr>
      <vt:lpstr>PowerPoint Presentation</vt:lpstr>
      <vt:lpstr>PowerPoint Presentation</vt:lpstr>
      <vt:lpstr>What is a Confusion Matrix? </vt:lpstr>
      <vt:lpstr>PowerPoint Presentation</vt:lpstr>
      <vt:lpstr>Let’s understand TP, FP, FN, TN in terms of pregnancy analogy.</vt:lpstr>
      <vt:lpstr>PowerPoint Presentation</vt:lpstr>
      <vt:lpstr>When to minimize what?</vt:lpstr>
      <vt:lpstr>PowerPoint Presentation</vt:lpstr>
      <vt:lpstr>2.Accuracy</vt:lpstr>
      <vt:lpstr>When to use Accuracy:</vt:lpstr>
      <vt:lpstr>3. Precision: </vt:lpstr>
      <vt:lpstr>PowerPoint Presentation</vt:lpstr>
      <vt:lpstr>4. Recall or Sensitivity: </vt:lpstr>
      <vt:lpstr>PowerPoint Presentation</vt:lpstr>
      <vt:lpstr>When to use Precision and When to use Recall?:</vt:lpstr>
      <vt:lpstr>5. Specificity: </vt:lpstr>
      <vt:lpstr>6. F-measure: F1 Score: </vt:lpstr>
      <vt:lpstr>PowerPoint Presentation</vt:lpstr>
      <vt:lpstr>PowerPoint Presentation</vt:lpstr>
      <vt:lpstr>PowerPoint Presentation</vt:lpstr>
      <vt:lpstr>Summary</vt:lpstr>
      <vt:lpstr>Try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Ai Yadav</cp:lastModifiedBy>
  <cp:revision>327</cp:revision>
  <dcterms:created xsi:type="dcterms:W3CDTF">2013-07-15T20:26:40Z</dcterms:created>
  <dcterms:modified xsi:type="dcterms:W3CDTF">2019-11-23T07:32:55Z</dcterms:modified>
</cp:coreProperties>
</file>