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4" r:id="rId3"/>
    <p:sldId id="265" r:id="rId4"/>
    <p:sldId id="267" r:id="rId5"/>
    <p:sldId id="268" r:id="rId6"/>
    <p:sldId id="266" r:id="rId7"/>
    <p:sldId id="276" r:id="rId8"/>
    <p:sldId id="269" r:id="rId9"/>
    <p:sldId id="273" r:id="rId10"/>
    <p:sldId id="274" r:id="rId11"/>
    <p:sldId id="275" r:id="rId12"/>
    <p:sldId id="278"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t>During this sprint, our focus was on crafting the frontend user interface (UI) of our website using the powerful </a:t>
          </a:r>
          <a:r>
            <a:rPr lang="en-US" b="1" dirty="0"/>
            <a:t>React JS</a:t>
          </a:r>
          <a:r>
            <a:rPr lang="en-US" dirty="0"/>
            <a:t> library. </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a:t>Our primary goal was to establish the </a:t>
          </a:r>
          <a:r>
            <a:rPr lang="en-US" b="1"/>
            <a:t>foundational structure</a:t>
          </a:r>
          <a:r>
            <a:rPr lang="en-US"/>
            <a:t> and layout of the website</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a:t>Additionally, this sprint provided us with the opportunity to explore </a:t>
          </a:r>
          <a:r>
            <a:rPr lang="en-US" b="1"/>
            <a:t>MoveNet</a:t>
          </a:r>
          <a:r>
            <a:rPr lang="en-US"/>
            <a:t>, a model for human pose estimation. </a:t>
          </a: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a:t>Through our research and experimentation with MoveNet, we gained valuable insights into its capabilities and potential applications.</a:t>
          </a: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t>During the sprint, our focus was to train the model by creating 3D images of 7 yogic poses, including Chair, Cobra, Dog, Shoulder stand, Triangle, Tree, and Warrior.</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dirty="0"/>
            <a:t>We collected multiple 3D photos for each yogic posture, which we transformed into various angles using Photoshop for testing.</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dirty="0"/>
            <a:t>Additionally, we successfully implemented a TensorFlow model and are currently training it to increase its accuracy.</a:t>
          </a: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dirty="0"/>
            <a:t>Through our research and experimentation, we gained valuable insights into the complexities of pose estimation and the challenges involved in accurately and capturing human movements.</a:t>
          </a: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latin typeface="Times New Roman" panose="02020603050405020304" pitchFamily="18" charset="0"/>
              <a:cs typeface="Times New Roman" panose="02020603050405020304" pitchFamily="18" charset="0"/>
            </a:rPr>
            <a:t>Our focus during the sprint was on developing our React Native app. We chose Expo Go for easy testing on Android and iOS via QR code scanning, bypassing React Native CLI.</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dirty="0">
              <a:latin typeface="Times New Roman" panose="02020603050405020304" pitchFamily="18" charset="0"/>
              <a:cs typeface="Times New Roman" panose="02020603050405020304" pitchFamily="18" charset="0"/>
            </a:rPr>
            <a:t>Expo Go provides valuable features like built-in libraries, over-the-air updates, and a simplified workflow, which complement our project goals of efficiency and accessibility. </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dirty="0">
              <a:latin typeface="Times New Roman" panose="02020603050405020304" pitchFamily="18" charset="0"/>
              <a:cs typeface="Times New Roman" panose="02020603050405020304" pitchFamily="18" charset="0"/>
            </a:rPr>
            <a:t>Additionally, we found ways to add our </a:t>
          </a:r>
          <a:r>
            <a:rPr lang="en-US" b="0" i="0" dirty="0">
              <a:latin typeface="Times New Roman" panose="02020603050405020304" pitchFamily="18" charset="0"/>
              <a:cs typeface="Times New Roman" panose="02020603050405020304" pitchFamily="18" charset="0"/>
            </a:rPr>
            <a:t>tensor flow model in mobile app like TensorFlow.js with React Native's JSI (JavaScript Interface), TensorFlow Lite or using  a WebView Component</a:t>
          </a:r>
          <a:endParaRPr lang="en-US" dirty="0">
            <a:latin typeface="Times New Roman" panose="02020603050405020304" pitchFamily="18" charset="0"/>
            <a:cs typeface="Times New Roman" panose="02020603050405020304" pitchFamily="18" charset="0"/>
          </a:endParaRP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We improved model's efficiency by expanding the image dataset and conducting additional training sessions. </a:t>
          </a:r>
          <a:endParaRPr lang="en-US" dirty="0">
            <a:latin typeface="Times New Roman" panose="02020603050405020304" pitchFamily="18" charset="0"/>
            <a:cs typeface="Times New Roman" panose="02020603050405020304" pitchFamily="18" charset="0"/>
          </a:endParaRP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B474A-D1F2-45C5-8450-CB4E08DE59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F28146-FD16-4567-9D38-A68924594E86}">
      <dgm:prSet/>
      <dgm:spPr/>
      <dgm:t>
        <a:bodyPr/>
        <a:lstStyle/>
        <a:p>
          <a:pPr>
            <a:lnSpc>
              <a:spcPct val="100000"/>
            </a:lnSpc>
          </a:pPr>
          <a:r>
            <a:rPr lang="en-US" dirty="0"/>
            <a:t>In the coming Sprint we will try to complete the app.</a:t>
          </a:r>
          <a:r>
            <a:rPr lang="en-US" b="1" dirty="0"/>
            <a:t> </a:t>
          </a:r>
          <a:endParaRPr lang="en-US" dirty="0"/>
        </a:p>
      </dgm:t>
    </dgm:pt>
    <dgm:pt modelId="{A2768F45-66A7-40AF-931C-CCC918A5DAFB}" type="parTrans" cxnId="{A6E8B404-05F5-4E49-A2EA-1E8798EB4919}">
      <dgm:prSet/>
      <dgm:spPr/>
      <dgm:t>
        <a:bodyPr/>
        <a:lstStyle/>
        <a:p>
          <a:endParaRPr lang="en-US"/>
        </a:p>
      </dgm:t>
    </dgm:pt>
    <dgm:pt modelId="{070DA5C9-691B-448C-8CE6-534721FFF8AA}" type="sibTrans" cxnId="{A6E8B404-05F5-4E49-A2EA-1E8798EB4919}">
      <dgm:prSet/>
      <dgm:spPr/>
      <dgm:t>
        <a:bodyPr/>
        <a:lstStyle/>
        <a:p>
          <a:endParaRPr lang="en-US"/>
        </a:p>
      </dgm:t>
    </dgm:pt>
    <dgm:pt modelId="{86A4DF11-CB56-4942-A69B-423003FC51B7}">
      <dgm:prSet/>
      <dgm:spPr/>
      <dgm:t>
        <a:bodyPr/>
        <a:lstStyle/>
        <a:p>
          <a:pPr>
            <a:lnSpc>
              <a:spcPct val="100000"/>
            </a:lnSpc>
          </a:pPr>
          <a:r>
            <a:rPr lang="en-US" dirty="0"/>
            <a:t>Our main goal of this sprint will be increasing the accuracy of the model and implement the AI model in app.</a:t>
          </a:r>
        </a:p>
      </dgm:t>
    </dgm:pt>
    <dgm:pt modelId="{4F0FB60F-A05C-4398-BC38-CBDD02CA52D5}" type="parTrans" cxnId="{BD93D34D-3396-4E3A-A671-F093C890CE66}">
      <dgm:prSet/>
      <dgm:spPr/>
      <dgm:t>
        <a:bodyPr/>
        <a:lstStyle/>
        <a:p>
          <a:endParaRPr lang="en-US"/>
        </a:p>
      </dgm:t>
    </dgm:pt>
    <dgm:pt modelId="{7218046E-2885-4005-99BC-21CD40A444FB}" type="sibTrans" cxnId="{BD93D34D-3396-4E3A-A671-F093C890CE66}">
      <dgm:prSet/>
      <dgm:spPr/>
      <dgm:t>
        <a:bodyPr/>
        <a:lstStyle/>
        <a:p>
          <a:endParaRPr lang="en-US"/>
        </a:p>
      </dgm:t>
    </dgm:pt>
    <dgm:pt modelId="{69788C2C-DDC5-4F1C-9835-06D869B84C5E}">
      <dgm:prSet/>
      <dgm:spPr/>
      <dgm:t>
        <a:bodyPr/>
        <a:lstStyle/>
        <a:p>
          <a:pPr>
            <a:lnSpc>
              <a:spcPct val="100000"/>
            </a:lnSpc>
          </a:pPr>
          <a:r>
            <a:rPr lang="en-US" dirty="0"/>
            <a:t>In this sprint, we'll update the Git repository with project details and additional documentation.</a:t>
          </a:r>
        </a:p>
      </dgm:t>
    </dgm:pt>
    <dgm:pt modelId="{5503DF20-A767-469A-8897-BC07617445B0}" type="parTrans" cxnId="{1D5E02E5-D5FF-4046-91F3-1694EF2C2146}">
      <dgm:prSet/>
      <dgm:spPr/>
      <dgm:t>
        <a:bodyPr/>
        <a:lstStyle/>
        <a:p>
          <a:endParaRPr lang="en-US"/>
        </a:p>
      </dgm:t>
    </dgm:pt>
    <dgm:pt modelId="{2462530A-47C0-43F9-8B3E-2EE33E1410C5}" type="sibTrans" cxnId="{1D5E02E5-D5FF-4046-91F3-1694EF2C2146}">
      <dgm:prSet/>
      <dgm:spPr/>
      <dgm:t>
        <a:bodyPr/>
        <a:lstStyle/>
        <a:p>
          <a:endParaRPr lang="en-US"/>
        </a:p>
      </dgm:t>
    </dgm:pt>
    <dgm:pt modelId="{C7EC1734-3054-490D-84AE-3F7DD95F21A5}" type="pres">
      <dgm:prSet presAssocID="{44EB474A-D1F2-45C5-8450-CB4E08DE595F}" presName="root" presStyleCnt="0">
        <dgm:presLayoutVars>
          <dgm:dir/>
          <dgm:resizeHandles val="exact"/>
        </dgm:presLayoutVars>
      </dgm:prSet>
      <dgm:spPr/>
    </dgm:pt>
    <dgm:pt modelId="{F3A881DF-1076-483B-BF85-8BE82C603AF3}" type="pres">
      <dgm:prSet presAssocID="{F0F28146-FD16-4567-9D38-A68924594E86}" presName="compNode" presStyleCnt="0"/>
      <dgm:spPr/>
    </dgm:pt>
    <dgm:pt modelId="{D78AC7EA-9E40-4D17-845A-A156B4309CEB}" type="pres">
      <dgm:prSet presAssocID="{F0F28146-FD16-4567-9D38-A68924594E86}" presName="bgRect" presStyleLbl="bgShp" presStyleIdx="0" presStyleCnt="3"/>
      <dgm:spPr/>
    </dgm:pt>
    <dgm:pt modelId="{7754432C-70B1-48CB-B87C-8EE258CF4286}" type="pres">
      <dgm:prSet presAssocID="{F0F28146-FD16-4567-9D38-A68924594E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162BD51F-1345-4B9D-9CA5-5CDE0F8211E7}" type="pres">
      <dgm:prSet presAssocID="{F0F28146-FD16-4567-9D38-A68924594E86}" presName="spaceRect" presStyleCnt="0"/>
      <dgm:spPr/>
    </dgm:pt>
    <dgm:pt modelId="{54B4DA54-A7E3-4B89-B103-BAB7715F0E19}" type="pres">
      <dgm:prSet presAssocID="{F0F28146-FD16-4567-9D38-A68924594E86}" presName="parTx" presStyleLbl="revTx" presStyleIdx="0" presStyleCnt="3">
        <dgm:presLayoutVars>
          <dgm:chMax val="0"/>
          <dgm:chPref val="0"/>
        </dgm:presLayoutVars>
      </dgm:prSet>
      <dgm:spPr/>
    </dgm:pt>
    <dgm:pt modelId="{269553A9-1E08-4D87-A215-2FACA650C443}" type="pres">
      <dgm:prSet presAssocID="{070DA5C9-691B-448C-8CE6-534721FFF8AA}" presName="sibTrans" presStyleCnt="0"/>
      <dgm:spPr/>
    </dgm:pt>
    <dgm:pt modelId="{0A8B67E9-D576-4053-8F33-509CD7E98796}" type="pres">
      <dgm:prSet presAssocID="{86A4DF11-CB56-4942-A69B-423003FC51B7}" presName="compNode" presStyleCnt="0"/>
      <dgm:spPr/>
    </dgm:pt>
    <dgm:pt modelId="{45743363-BDBC-40B7-927F-00A12E141B79}" type="pres">
      <dgm:prSet presAssocID="{86A4DF11-CB56-4942-A69B-423003FC51B7}" presName="bgRect" presStyleLbl="bgShp" presStyleIdx="1" presStyleCnt="3"/>
      <dgm:spPr/>
    </dgm:pt>
    <dgm:pt modelId="{321E0D4E-CB95-4BBF-A07E-9C9C128D1114}" type="pres">
      <dgm:prSet presAssocID="{86A4DF11-CB56-4942-A69B-423003FC5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4F9F1B81-CECE-4965-994F-BB0B20ADFA1A}" type="pres">
      <dgm:prSet presAssocID="{86A4DF11-CB56-4942-A69B-423003FC51B7}" presName="spaceRect" presStyleCnt="0"/>
      <dgm:spPr/>
    </dgm:pt>
    <dgm:pt modelId="{8A9FB833-9C61-4770-AF72-66C9181C9B06}" type="pres">
      <dgm:prSet presAssocID="{86A4DF11-CB56-4942-A69B-423003FC51B7}" presName="parTx" presStyleLbl="revTx" presStyleIdx="1" presStyleCnt="3">
        <dgm:presLayoutVars>
          <dgm:chMax val="0"/>
          <dgm:chPref val="0"/>
        </dgm:presLayoutVars>
      </dgm:prSet>
      <dgm:spPr/>
    </dgm:pt>
    <dgm:pt modelId="{64A1CE22-9A2D-40A9-BAEE-091047476D1C}" type="pres">
      <dgm:prSet presAssocID="{7218046E-2885-4005-99BC-21CD40A444FB}" presName="sibTrans" presStyleCnt="0"/>
      <dgm:spPr/>
    </dgm:pt>
    <dgm:pt modelId="{AD732C01-08DB-4E1F-B900-ACF29B20D9AB}" type="pres">
      <dgm:prSet presAssocID="{69788C2C-DDC5-4F1C-9835-06D869B84C5E}" presName="compNode" presStyleCnt="0"/>
      <dgm:spPr/>
    </dgm:pt>
    <dgm:pt modelId="{204A32ED-1DD3-42DB-905A-DC69CA0EAEB1}" type="pres">
      <dgm:prSet presAssocID="{69788C2C-DDC5-4F1C-9835-06D869B84C5E}" presName="bgRect" presStyleLbl="bgShp" presStyleIdx="2" presStyleCnt="3"/>
      <dgm:spPr/>
    </dgm:pt>
    <dgm:pt modelId="{86279021-5C44-4ABD-B7B3-57FB2B3283FA}" type="pres">
      <dgm:prSet presAssocID="{69788C2C-DDC5-4F1C-9835-06D869B84C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71E9F959-6E76-417C-BAC9-45D22482A8EB}" type="pres">
      <dgm:prSet presAssocID="{69788C2C-DDC5-4F1C-9835-06D869B84C5E}" presName="spaceRect" presStyleCnt="0"/>
      <dgm:spPr/>
    </dgm:pt>
    <dgm:pt modelId="{D2EC5DFE-DA18-4370-9E56-BE0CAA87CF1A}" type="pres">
      <dgm:prSet presAssocID="{69788C2C-DDC5-4F1C-9835-06D869B84C5E}" presName="parTx" presStyleLbl="revTx" presStyleIdx="2" presStyleCnt="3">
        <dgm:presLayoutVars>
          <dgm:chMax val="0"/>
          <dgm:chPref val="0"/>
        </dgm:presLayoutVars>
      </dgm:prSet>
      <dgm:spPr/>
    </dgm:pt>
  </dgm:ptLst>
  <dgm:cxnLst>
    <dgm:cxn modelId="{A6E8B404-05F5-4E49-A2EA-1E8798EB4919}" srcId="{44EB474A-D1F2-45C5-8450-CB4E08DE595F}" destId="{F0F28146-FD16-4567-9D38-A68924594E86}" srcOrd="0" destOrd="0" parTransId="{A2768F45-66A7-40AF-931C-CCC918A5DAFB}" sibTransId="{070DA5C9-691B-448C-8CE6-534721FFF8AA}"/>
    <dgm:cxn modelId="{49742F35-E9AD-401A-84EA-FA7D05DAA5A5}" type="presOf" srcId="{69788C2C-DDC5-4F1C-9835-06D869B84C5E}" destId="{D2EC5DFE-DA18-4370-9E56-BE0CAA87CF1A}" srcOrd="0" destOrd="0" presId="urn:microsoft.com/office/officeart/2018/2/layout/IconVerticalSolidList"/>
    <dgm:cxn modelId="{5A21AF42-3476-43B9-AB06-9B595EE750D3}" type="presOf" srcId="{F0F28146-FD16-4567-9D38-A68924594E86}" destId="{54B4DA54-A7E3-4B89-B103-BAB7715F0E19}" srcOrd="0" destOrd="0" presId="urn:microsoft.com/office/officeart/2018/2/layout/IconVerticalSolidList"/>
    <dgm:cxn modelId="{BD93D34D-3396-4E3A-A671-F093C890CE66}" srcId="{44EB474A-D1F2-45C5-8450-CB4E08DE595F}" destId="{86A4DF11-CB56-4942-A69B-423003FC51B7}" srcOrd="1" destOrd="0" parTransId="{4F0FB60F-A05C-4398-BC38-CBDD02CA52D5}" sibTransId="{7218046E-2885-4005-99BC-21CD40A444FB}"/>
    <dgm:cxn modelId="{F2188474-89E1-45A3-8A6C-C2889269A647}" type="presOf" srcId="{44EB474A-D1F2-45C5-8450-CB4E08DE595F}" destId="{C7EC1734-3054-490D-84AE-3F7DD95F21A5}" srcOrd="0" destOrd="0" presId="urn:microsoft.com/office/officeart/2018/2/layout/IconVerticalSolidList"/>
    <dgm:cxn modelId="{C742C7C7-29B2-4F00-8C1A-98772145D5C5}" type="presOf" srcId="{86A4DF11-CB56-4942-A69B-423003FC51B7}" destId="{8A9FB833-9C61-4770-AF72-66C9181C9B06}" srcOrd="0" destOrd="0" presId="urn:microsoft.com/office/officeart/2018/2/layout/IconVerticalSolidList"/>
    <dgm:cxn modelId="{1D5E02E5-D5FF-4046-91F3-1694EF2C2146}" srcId="{44EB474A-D1F2-45C5-8450-CB4E08DE595F}" destId="{69788C2C-DDC5-4F1C-9835-06D869B84C5E}" srcOrd="2" destOrd="0" parTransId="{5503DF20-A767-469A-8897-BC07617445B0}" sibTransId="{2462530A-47C0-43F9-8B3E-2EE33E1410C5}"/>
    <dgm:cxn modelId="{E4AB969F-AE22-4527-97D1-22E385A3D9D7}" type="presParOf" srcId="{C7EC1734-3054-490D-84AE-3F7DD95F21A5}" destId="{F3A881DF-1076-483B-BF85-8BE82C603AF3}" srcOrd="0" destOrd="0" presId="urn:microsoft.com/office/officeart/2018/2/layout/IconVerticalSolidList"/>
    <dgm:cxn modelId="{AB088A6B-855B-4221-8D9C-F2766E2896BB}" type="presParOf" srcId="{F3A881DF-1076-483B-BF85-8BE82C603AF3}" destId="{D78AC7EA-9E40-4D17-845A-A156B4309CEB}" srcOrd="0" destOrd="0" presId="urn:microsoft.com/office/officeart/2018/2/layout/IconVerticalSolidList"/>
    <dgm:cxn modelId="{26F689DE-C591-40B6-A910-102C7698BC39}" type="presParOf" srcId="{F3A881DF-1076-483B-BF85-8BE82C603AF3}" destId="{7754432C-70B1-48CB-B87C-8EE258CF4286}" srcOrd="1" destOrd="0" presId="urn:microsoft.com/office/officeart/2018/2/layout/IconVerticalSolidList"/>
    <dgm:cxn modelId="{FD9F7B46-E8FE-44F4-8E09-C07E326C66CF}" type="presParOf" srcId="{F3A881DF-1076-483B-BF85-8BE82C603AF3}" destId="{162BD51F-1345-4B9D-9CA5-5CDE0F8211E7}" srcOrd="2" destOrd="0" presId="urn:microsoft.com/office/officeart/2018/2/layout/IconVerticalSolidList"/>
    <dgm:cxn modelId="{095571E1-2582-480D-8A07-6EB5AA9AACE4}" type="presParOf" srcId="{F3A881DF-1076-483B-BF85-8BE82C603AF3}" destId="{54B4DA54-A7E3-4B89-B103-BAB7715F0E19}" srcOrd="3" destOrd="0" presId="urn:microsoft.com/office/officeart/2018/2/layout/IconVerticalSolidList"/>
    <dgm:cxn modelId="{E08D59E0-624B-401F-8ED4-400F835CF6CA}" type="presParOf" srcId="{C7EC1734-3054-490D-84AE-3F7DD95F21A5}" destId="{269553A9-1E08-4D87-A215-2FACA650C443}" srcOrd="1" destOrd="0" presId="urn:microsoft.com/office/officeart/2018/2/layout/IconVerticalSolidList"/>
    <dgm:cxn modelId="{5A2D49AA-5318-4BD2-A874-43349997B3E6}" type="presParOf" srcId="{C7EC1734-3054-490D-84AE-3F7DD95F21A5}" destId="{0A8B67E9-D576-4053-8F33-509CD7E98796}" srcOrd="2" destOrd="0" presId="urn:microsoft.com/office/officeart/2018/2/layout/IconVerticalSolidList"/>
    <dgm:cxn modelId="{0AF08F69-D4DD-47ED-8190-A51C489772E7}" type="presParOf" srcId="{0A8B67E9-D576-4053-8F33-509CD7E98796}" destId="{45743363-BDBC-40B7-927F-00A12E141B79}" srcOrd="0" destOrd="0" presId="urn:microsoft.com/office/officeart/2018/2/layout/IconVerticalSolidList"/>
    <dgm:cxn modelId="{724B31C9-6D31-4559-95D0-09C96BA139C1}" type="presParOf" srcId="{0A8B67E9-D576-4053-8F33-509CD7E98796}" destId="{321E0D4E-CB95-4BBF-A07E-9C9C128D1114}" srcOrd="1" destOrd="0" presId="urn:microsoft.com/office/officeart/2018/2/layout/IconVerticalSolidList"/>
    <dgm:cxn modelId="{5925EFA0-0665-4598-936D-39B5E99F6ED5}" type="presParOf" srcId="{0A8B67E9-D576-4053-8F33-509CD7E98796}" destId="{4F9F1B81-CECE-4965-994F-BB0B20ADFA1A}" srcOrd="2" destOrd="0" presId="urn:microsoft.com/office/officeart/2018/2/layout/IconVerticalSolidList"/>
    <dgm:cxn modelId="{0B4544CD-5B2C-4DEE-B42F-F241C3D46E78}" type="presParOf" srcId="{0A8B67E9-D576-4053-8F33-509CD7E98796}" destId="{8A9FB833-9C61-4770-AF72-66C9181C9B06}" srcOrd="3" destOrd="0" presId="urn:microsoft.com/office/officeart/2018/2/layout/IconVerticalSolidList"/>
    <dgm:cxn modelId="{B74EFB3E-D7DE-4AAB-A5D6-EF3E8C42608D}" type="presParOf" srcId="{C7EC1734-3054-490D-84AE-3F7DD95F21A5}" destId="{64A1CE22-9A2D-40A9-BAEE-091047476D1C}" srcOrd="3" destOrd="0" presId="urn:microsoft.com/office/officeart/2018/2/layout/IconVerticalSolidList"/>
    <dgm:cxn modelId="{DD275923-D60B-4D3F-BC5C-523B5A9C9E4F}" type="presParOf" srcId="{C7EC1734-3054-490D-84AE-3F7DD95F21A5}" destId="{AD732C01-08DB-4E1F-B900-ACF29B20D9AB}" srcOrd="4" destOrd="0" presId="urn:microsoft.com/office/officeart/2018/2/layout/IconVerticalSolidList"/>
    <dgm:cxn modelId="{1DDD479C-7834-44FD-BC92-8945B2B48197}" type="presParOf" srcId="{AD732C01-08DB-4E1F-B900-ACF29B20D9AB}" destId="{204A32ED-1DD3-42DB-905A-DC69CA0EAEB1}" srcOrd="0" destOrd="0" presId="urn:microsoft.com/office/officeart/2018/2/layout/IconVerticalSolidList"/>
    <dgm:cxn modelId="{642C02C0-FB77-44C4-B235-D4A22FF1F6B7}" type="presParOf" srcId="{AD732C01-08DB-4E1F-B900-ACF29B20D9AB}" destId="{86279021-5C44-4ABD-B7B3-57FB2B3283FA}" srcOrd="1" destOrd="0" presId="urn:microsoft.com/office/officeart/2018/2/layout/IconVerticalSolidList"/>
    <dgm:cxn modelId="{57ABC678-311D-4AA4-B1DF-1FB2FCE59002}" type="presParOf" srcId="{AD732C01-08DB-4E1F-B900-ACF29B20D9AB}" destId="{71E9F959-6E76-417C-BAC9-45D22482A8EB}" srcOrd="2" destOrd="0" presId="urn:microsoft.com/office/officeart/2018/2/layout/IconVerticalSolidList"/>
    <dgm:cxn modelId="{69EEF50E-0C5D-45F0-A385-4E96CFCD0905}" type="presParOf" srcId="{AD732C01-08DB-4E1F-B900-ACF29B20D9AB}" destId="{D2EC5DFE-DA18-4370-9E56-BE0CAA87CF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During this sprint, our focus was on crafting the frontend user interface (UI) of our website using the powerful </a:t>
          </a:r>
          <a:r>
            <a:rPr lang="en-US" sz="2200" b="1" kern="1200" dirty="0"/>
            <a:t>React JS</a:t>
          </a:r>
          <a:r>
            <a:rPr lang="en-US" sz="2200" kern="1200" dirty="0"/>
            <a:t> library. </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primary goal was to establish the </a:t>
          </a:r>
          <a:r>
            <a:rPr lang="en-US" sz="2200" b="1" kern="1200"/>
            <a:t>foundational structure</a:t>
          </a:r>
          <a:r>
            <a:rPr lang="en-US" sz="2200" kern="1200"/>
            <a:t> and layout of the website</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Additionally, this sprint provided us with the opportunity to explore </a:t>
          </a:r>
          <a:r>
            <a:rPr lang="en-US" sz="2200" b="1" kern="1200"/>
            <a:t>MoveNet</a:t>
          </a:r>
          <a:r>
            <a:rPr lang="en-US" sz="2200" kern="1200"/>
            <a:t>, a model for human pose estimation. </a:t>
          </a: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Through our research and experimentation with MoveNet, we gained valuable insights into its capabilities and potential applications.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During the sprint, our focus was to train the model by creating 3D images of 7 yogic poses, including Chair, Cobra, Dog, Shoulder stand, Triangle, Tree, and Warrior.</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We collected multiple 3D photos for each yogic posture, which we transformed into various angles using Photoshop for testing.</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Additionally, we successfully implemented a TensorFlow model and are currently training it to increase its accuracy.</a:t>
          </a: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Through our research and experimentation, we gained valuable insights into the complexities of pose estimation and the challenges involved in accurately and capturing human movements.</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focus during the sprint was on developing our React Native app. We chose Expo Go for easy testing on Android and iOS via QR code scanning, bypassing React Native CLI.</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Expo Go provides valuable features like built-in libraries, over-the-air updates, and a simplified workflow, which complement our project goals of efficiency and accessibility. </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Additionally, we found ways to add our </a:t>
          </a:r>
          <a:r>
            <a:rPr lang="en-US" sz="1800" b="0" i="0" kern="1200" dirty="0">
              <a:latin typeface="Times New Roman" panose="02020603050405020304" pitchFamily="18" charset="0"/>
              <a:cs typeface="Times New Roman" panose="02020603050405020304" pitchFamily="18" charset="0"/>
            </a:rPr>
            <a:t>tensor flow model in mobile app like TensorFlow.js with React Native's JSI (JavaScript Interface), TensorFlow Lite or using  a WebView Component</a:t>
          </a:r>
          <a:endParaRPr lang="en-US" sz="1800" kern="1200" dirty="0">
            <a:latin typeface="Times New Roman" panose="02020603050405020304" pitchFamily="18" charset="0"/>
            <a:cs typeface="Times New Roman" panose="02020603050405020304" pitchFamily="18" charset="0"/>
          </a:endParaRP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We improved model's efficiency by expanding the image dataset and conducting additional training sessions. </a:t>
          </a:r>
          <a:endParaRPr lang="en-US" sz="1800" kern="1200" dirty="0">
            <a:latin typeface="Times New Roman" panose="02020603050405020304" pitchFamily="18" charset="0"/>
            <a:cs typeface="Times New Roman" panose="02020603050405020304" pitchFamily="18" charset="0"/>
          </a:endParaRP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AC7EA-9E40-4D17-845A-A156B4309CE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4432C-70B1-48CB-B87C-8EE258CF428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4DA54-A7E3-4B89-B103-BAB7715F0E1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the coming Sprint we will try to complete the app.</a:t>
          </a:r>
          <a:r>
            <a:rPr lang="en-US" sz="2500" b="1" kern="1200" dirty="0"/>
            <a:t> </a:t>
          </a:r>
          <a:endParaRPr lang="en-US" sz="2500" kern="1200" dirty="0"/>
        </a:p>
      </dsp:txBody>
      <dsp:txXfrm>
        <a:off x="1435590" y="531"/>
        <a:ext cx="9080009" cy="1242935"/>
      </dsp:txXfrm>
    </dsp:sp>
    <dsp:sp modelId="{45743363-BDBC-40B7-927F-00A12E141B7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E0D4E-CB95-4BBF-A07E-9C9C128D111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FB833-9C61-4770-AF72-66C9181C9B0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Our main goal of this sprint will be increasing the accuracy of the model and implement the AI model in app.</a:t>
          </a:r>
        </a:p>
      </dsp:txBody>
      <dsp:txXfrm>
        <a:off x="1435590" y="1554201"/>
        <a:ext cx="9080009" cy="1242935"/>
      </dsp:txXfrm>
    </dsp:sp>
    <dsp:sp modelId="{204A32ED-1DD3-42DB-905A-DC69CA0EAEB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79021-5C44-4ABD-B7B3-57FB2B3283F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C5DFE-DA18-4370-9E56-BE0CAA87CF1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this sprint, we'll update the Git repository with project details and additional documentation.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BDC7-1308-4E58-AD46-8D139A09B399}"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42A28-CCE0-45EF-9794-167C952B36B3}" type="slidenum">
              <a:rPr lang="en-US" smtClean="0"/>
              <a:t>‹#›</a:t>
            </a:fld>
            <a:endParaRPr lang="en-US"/>
          </a:p>
        </p:txBody>
      </p:sp>
    </p:spTree>
    <p:extLst>
      <p:ext uri="{BB962C8B-B14F-4D97-AF65-F5344CB8AC3E}">
        <p14:creationId xmlns:p14="http://schemas.microsoft.com/office/powerpoint/2010/main" val="358438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EA54-7E19-BD17-27A9-2BB4EC077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BF974-16A3-C775-7DC9-1B178508F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E7F818-8401-29D3-89B2-3F8D5150669C}"/>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4B7A7BD5-59AE-AAE7-53FE-B6A4F26C0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FF105-94A2-A2A3-50EE-12C0741D3F8E}"/>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85640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4E5B-A326-25FB-3833-EF860082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BD2BE-502C-C8D7-CB1E-9EC5D20C7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608DC-72C6-A168-A510-16E81F0DBC65}"/>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B0B507F7-3A9D-0AF3-EB29-370A1CBB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357F4-4492-6F47-6C93-6ABB69FBE2AF}"/>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35507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4AABB-698B-4461-338F-06CEF8C8E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BF90FF-C560-AAC8-83F7-D1B2F238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EF91A-82F1-3228-C7A1-CEC8F4B1C2A0}"/>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3842EFF7-B7B5-3F21-A503-5C37DEED1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0BC34-0419-AD86-F50C-F0AD6F7224F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92779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1F6B-2C86-5B18-55A2-0DBCBDC50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9C138-836F-BA87-9006-7F688D003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93459-1D32-F7AD-9FF7-C6F4889E547D}"/>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EB2DFC27-164B-FB0E-FEBC-5C401ECCA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0636F-A905-DCA7-01D0-18EE6FF68FF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22061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81BB-45B5-1A21-0A99-90CCB6616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ABD868-C5C9-9D79-EB91-AB42098CD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2C6D8-E5A4-2D9B-734E-9F17D9CD11AD}"/>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2B6CFC49-FB0D-52FB-F323-9C7F472BC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F871A-348C-D179-9B7A-13E16744668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5279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0E56-628E-6426-B895-EE151C955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F874B-937D-CB3F-0F28-A7A126CE6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06664-E569-FB12-6971-B405A337A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66F89-AF8C-3630-90CE-9790788349B5}"/>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6" name="Footer Placeholder 5">
            <a:extLst>
              <a:ext uri="{FF2B5EF4-FFF2-40B4-BE49-F238E27FC236}">
                <a16:creationId xmlns:a16="http://schemas.microsoft.com/office/drawing/2014/main" id="{2529E667-69BC-7E26-60D7-333A3844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38571-53AE-55D4-E900-99E08119A795}"/>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50071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3E69-E2DD-BFCC-E217-2CEDF8A9C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8B0F0-0490-7D02-55B4-E21DB138E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342E5-5D3D-9BEB-E82E-6ADCE28F4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A069F-6182-2BF4-E7E4-0CDD76201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F12F8-D4E2-7D52-8FD4-70F0D1100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34F92-72C9-FFFE-CAD3-171F9B43F8BD}"/>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8" name="Footer Placeholder 7">
            <a:extLst>
              <a:ext uri="{FF2B5EF4-FFF2-40B4-BE49-F238E27FC236}">
                <a16:creationId xmlns:a16="http://schemas.microsoft.com/office/drawing/2014/main" id="{BD267B85-F1AF-B00B-B9BC-01F3222B5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B56033-E401-53F3-795D-D2905D3AFB92}"/>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82779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71B-B594-9813-5DD6-32CE3B3EE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E303EA-C2BF-104C-C005-1CF405761715}"/>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4" name="Footer Placeholder 3">
            <a:extLst>
              <a:ext uri="{FF2B5EF4-FFF2-40B4-BE49-F238E27FC236}">
                <a16:creationId xmlns:a16="http://schemas.microsoft.com/office/drawing/2014/main" id="{B092D87B-1FFB-15DB-3CD1-983C74043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BC7BE8-C8A5-2708-A146-F613D0BCD994}"/>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1463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7D03D-3439-6CD9-C0BC-6B82DF6CBDA8}"/>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3" name="Footer Placeholder 2">
            <a:extLst>
              <a:ext uri="{FF2B5EF4-FFF2-40B4-BE49-F238E27FC236}">
                <a16:creationId xmlns:a16="http://schemas.microsoft.com/office/drawing/2014/main" id="{D3CA48E4-3A59-484E-E200-33C31206E9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11FEB-499E-AC40-F162-3F1E01209B58}"/>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38435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14D9-431A-A890-B9C8-7C5773D66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C739B-1DFC-CF2F-A6A0-01718E8EB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0ADE9-7953-2014-8751-ED848392F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E95A3-1D07-5560-B826-2ACA5007E1BB}"/>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6" name="Footer Placeholder 5">
            <a:extLst>
              <a:ext uri="{FF2B5EF4-FFF2-40B4-BE49-F238E27FC236}">
                <a16:creationId xmlns:a16="http://schemas.microsoft.com/office/drawing/2014/main" id="{04BCE556-80C1-14EA-E3A5-F69F2DF14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CBBAF-7B6A-5CCA-0105-E258D4A5491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20679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6221-C3A5-DA04-1FB8-D5972FA22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C68D21-CE32-6E0A-846E-2AB4A6230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0D743-9F4F-7CA6-FBA8-E315F7758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BC7C9-D009-C1B0-F9FA-1EA33B2FF5DE}"/>
              </a:ext>
            </a:extLst>
          </p:cNvPr>
          <p:cNvSpPr>
            <a:spLocks noGrp="1"/>
          </p:cNvSpPr>
          <p:nvPr>
            <p:ph type="dt" sz="half" idx="10"/>
          </p:nvPr>
        </p:nvSpPr>
        <p:spPr/>
        <p:txBody>
          <a:bodyPr/>
          <a:lstStyle/>
          <a:p>
            <a:fld id="{0E1AF661-4DDC-4F20-ADF8-56759FE54B00}" type="datetimeFigureOut">
              <a:rPr lang="en-US" smtClean="0"/>
              <a:t>4/30/2024</a:t>
            </a:fld>
            <a:endParaRPr lang="en-US"/>
          </a:p>
        </p:txBody>
      </p:sp>
      <p:sp>
        <p:nvSpPr>
          <p:cNvPr id="6" name="Footer Placeholder 5">
            <a:extLst>
              <a:ext uri="{FF2B5EF4-FFF2-40B4-BE49-F238E27FC236}">
                <a16:creationId xmlns:a16="http://schemas.microsoft.com/office/drawing/2014/main" id="{4983F02E-CF50-37D3-2246-F94107E26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09DA6-50E2-2358-8520-0FFB7CB3B026}"/>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30680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7E088-E2BC-9FBE-0CC4-66FBD0EFB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E4D817-00D6-02B8-3ADC-611D7A755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F7E8C-B9FF-A106-2A75-EE2D52E42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AF661-4DDC-4F20-ADF8-56759FE54B00}" type="datetimeFigureOut">
              <a:rPr lang="en-US" smtClean="0"/>
              <a:t>4/30/2024</a:t>
            </a:fld>
            <a:endParaRPr lang="en-US"/>
          </a:p>
        </p:txBody>
      </p:sp>
      <p:sp>
        <p:nvSpPr>
          <p:cNvPr id="5" name="Footer Placeholder 4">
            <a:extLst>
              <a:ext uri="{FF2B5EF4-FFF2-40B4-BE49-F238E27FC236}">
                <a16:creationId xmlns:a16="http://schemas.microsoft.com/office/drawing/2014/main" id="{1562249F-4083-46C3-5A98-2EAA50651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A6A137-4BD3-B7D2-EFAE-EBB8BF44F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5445C-729E-4183-84DB-EC1A9C9343D5}" type="slidenum">
              <a:rPr lang="en-US" smtClean="0"/>
              <a:t>‹#›</a:t>
            </a:fld>
            <a:endParaRPr lang="en-US"/>
          </a:p>
        </p:txBody>
      </p:sp>
    </p:spTree>
    <p:extLst>
      <p:ext uri="{BB962C8B-B14F-4D97-AF65-F5344CB8AC3E}">
        <p14:creationId xmlns:p14="http://schemas.microsoft.com/office/powerpoint/2010/main" val="393314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um, Yoga, Om, Mandala, meditaiton, peace, love, buddha | Art Board Print">
            <a:extLst>
              <a:ext uri="{FF2B5EF4-FFF2-40B4-BE49-F238E27FC236}">
                <a16:creationId xmlns:a16="http://schemas.microsoft.com/office/drawing/2014/main" id="{5C914775-018D-1A8C-984F-55EB1FF6AF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795" b="22018"/>
          <a:stretch/>
        </p:blipFill>
        <p:spPr bwMode="auto">
          <a:xfrm>
            <a:off x="9545"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3407CDB-5EC8-7549-1676-F90A984201C7}"/>
              </a:ext>
            </a:extLst>
          </p:cNvPr>
          <p:cNvSpPr/>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YogiFi</a:t>
            </a:r>
          </a:p>
        </p:txBody>
      </p:sp>
      <p:cxnSp>
        <p:nvCxnSpPr>
          <p:cNvPr id="1048" name="Straight Connector 104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72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a machine learning model </a:t>
            </a:r>
            <a:r>
              <a:rPr lang="en-US" sz="1600" b="1" dirty="0">
                <a:latin typeface="Times New Roman" panose="02020603050405020304" pitchFamily="18" charset="0"/>
                <a:cs typeface="Times New Roman" panose="02020603050405020304" pitchFamily="18" charset="0"/>
              </a:rPr>
              <a:t>for real-time human pose </a:t>
            </a:r>
            <a:r>
              <a:rPr lang="en-US" sz="1600" dirty="0">
                <a:latin typeface="Times New Roman" panose="02020603050405020304" pitchFamily="18" charset="0"/>
                <a:cs typeface="Times New Roman" panose="02020603050405020304" pitchFamily="18" charset="0"/>
              </a:rPr>
              <a:t>estimation developed by Google.</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an ultra fast and accurate model that detects </a:t>
            </a:r>
            <a:r>
              <a:rPr lang="en-US" sz="1600" b="1" dirty="0">
                <a:latin typeface="Times New Roman" panose="02020603050405020304" pitchFamily="18" charset="0"/>
                <a:cs typeface="Times New Roman" panose="02020603050405020304" pitchFamily="18" charset="0"/>
              </a:rPr>
              <a:t>17</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keypoints</a:t>
            </a:r>
            <a:r>
              <a:rPr lang="en-US" sz="1600" dirty="0">
                <a:latin typeface="Times New Roman" panose="02020603050405020304" pitchFamily="18" charset="0"/>
                <a:cs typeface="Times New Roman" panose="02020603050405020304" pitchFamily="18" charset="0"/>
              </a:rPr>
              <a:t> of a body. </a:t>
            </a:r>
          </a:p>
          <a:p>
            <a:pPr lvl="1"/>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lightweight and efficient, making it suitable for </a:t>
            </a:r>
            <a:r>
              <a:rPr lang="en-US" sz="1600" b="1" dirty="0">
                <a:latin typeface="Times New Roman" panose="02020603050405020304" pitchFamily="18" charset="0"/>
                <a:cs typeface="Times New Roman" panose="02020603050405020304" pitchFamily="18" charset="0"/>
              </a:rPr>
              <a:t>mobile and web </a:t>
            </a:r>
            <a:r>
              <a:rPr lang="en-US" sz="1600" dirty="0">
                <a:latin typeface="Times New Roman" panose="02020603050405020304" pitchFamily="18" charset="0"/>
                <a:cs typeface="Times New Roman" panose="02020603050405020304" pitchFamily="18" charset="0"/>
              </a:rPr>
              <a:t>applications.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model is offered on TF Hub with two variants, known as Lightning and Thunder.</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Lightning is intended for </a:t>
            </a:r>
            <a:r>
              <a:rPr lang="en-US" sz="1600" b="1" dirty="0">
                <a:latin typeface="Times New Roman" panose="02020603050405020304" pitchFamily="18" charset="0"/>
                <a:cs typeface="Times New Roman" panose="02020603050405020304" pitchFamily="18" charset="0"/>
              </a:rPr>
              <a:t>latency-critical applications</a:t>
            </a:r>
            <a:r>
              <a:rPr lang="en-US" sz="1600" dirty="0">
                <a:latin typeface="Times New Roman" panose="02020603050405020304" pitchFamily="18" charset="0"/>
                <a:cs typeface="Times New Roman" panose="02020603050405020304" pitchFamily="18" charset="0"/>
              </a:rPr>
              <a:t>, while Thunder is intended for applications that require </a:t>
            </a:r>
            <a:r>
              <a:rPr lang="en-US" sz="1600" b="1" dirty="0">
                <a:latin typeface="Times New Roman" panose="02020603050405020304" pitchFamily="18" charset="0"/>
                <a:cs typeface="Times New Roman" panose="02020603050405020304" pitchFamily="18" charset="0"/>
              </a:rPr>
              <a:t>high accuracy.</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514561" y="736944"/>
            <a:ext cx="939321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AI Model- </a:t>
            </a:r>
            <a:r>
              <a:rPr lang="en-US" sz="5400" b="1" cap="none" spc="0" dirty="0">
                <a:ln w="0"/>
                <a:solidFill>
                  <a:schemeClr val="accent1"/>
                </a:solidFill>
                <a:effectLst>
                  <a:outerShdw blurRad="38100" dist="25400" dir="5400000" algn="ctr" rotWithShape="0">
                    <a:srgbClr val="6E747A">
                      <a:alpha val="43000"/>
                    </a:srgbClr>
                  </a:outerShdw>
                </a:effectLst>
              </a:rPr>
              <a:t>TensorFlow </a:t>
            </a:r>
            <a:r>
              <a:rPr lang="en-US" sz="5400" b="1" cap="none" spc="0" dirty="0" err="1">
                <a:ln w="0"/>
                <a:solidFill>
                  <a:schemeClr val="accent1"/>
                </a:solidFill>
                <a:effectLst>
                  <a:outerShdw blurRad="38100" dist="25400" dir="5400000" algn="ctr" rotWithShape="0">
                    <a:srgbClr val="6E747A">
                      <a:alpha val="43000"/>
                    </a:srgbClr>
                  </a:outerShdw>
                </a:effectLst>
              </a:rPr>
              <a:t>MoveNET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074" name="Picture 2" descr="tfjs-models/pose-detection/README.md at master · tensorflow/tfjs-models ·  GitHub">
            <a:extLst>
              <a:ext uri="{FF2B5EF4-FFF2-40B4-BE49-F238E27FC236}">
                <a16:creationId xmlns:a16="http://schemas.microsoft.com/office/drawing/2014/main" id="{5603CC75-1449-5465-C792-B567BF774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358" y="399931"/>
            <a:ext cx="1562971" cy="15973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Based Human Pose Estimation Using OpenCV, 44% OFF">
            <a:extLst>
              <a:ext uri="{FF2B5EF4-FFF2-40B4-BE49-F238E27FC236}">
                <a16:creationId xmlns:a16="http://schemas.microsoft.com/office/drawing/2014/main" id="{4AA2FD7F-56A2-31EE-5E43-79FC17910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743" y="1970258"/>
            <a:ext cx="2278072" cy="470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2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67375" y="2122871"/>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Expo Go is a platform for testing and deploying React Native apps on </a:t>
            </a:r>
            <a:r>
              <a:rPr lang="en-US" sz="1600" b="1" dirty="0">
                <a:latin typeface="Times New Roman" panose="02020603050405020304" pitchFamily="18" charset="0"/>
                <a:cs typeface="Times New Roman" panose="02020603050405020304" pitchFamily="18" charset="0"/>
              </a:rPr>
              <a:t>real</a:t>
            </a:r>
            <a:r>
              <a:rPr lang="en-US" sz="1600" dirty="0">
                <a:latin typeface="Times New Roman" panose="02020603050405020304" pitchFamily="18" charset="0"/>
                <a:cs typeface="Times New Roman" panose="02020603050405020304" pitchFamily="18" charset="0"/>
              </a:rPr>
              <a:t> devices. </a:t>
            </a:r>
          </a:p>
          <a:p>
            <a:pPr marL="0" indent="0">
              <a:buNone/>
            </a:pPr>
            <a:r>
              <a:rPr lang="en-US" sz="1600" dirty="0">
                <a:latin typeface="Times New Roman" panose="02020603050405020304" pitchFamily="18" charset="0"/>
                <a:cs typeface="Times New Roman" panose="02020603050405020304" pitchFamily="18" charset="0"/>
              </a:rPr>
              <a:t>It simplifies the development workflow by providing features like </a:t>
            </a:r>
            <a:r>
              <a:rPr lang="en-US" sz="1600" b="1" dirty="0">
                <a:latin typeface="Times New Roman" panose="02020603050405020304" pitchFamily="18" charset="0"/>
                <a:cs typeface="Times New Roman" panose="02020603050405020304" pitchFamily="18" charset="0"/>
              </a:rPr>
              <a:t>QR code scanning</a:t>
            </a:r>
            <a:r>
              <a:rPr lang="en-US" sz="1600" dirty="0">
                <a:latin typeface="Times New Roman" panose="02020603050405020304" pitchFamily="18" charset="0"/>
                <a:cs typeface="Times New Roman" panose="02020603050405020304" pitchFamily="18" charset="0"/>
              </a:rPr>
              <a:t> for instant testing.</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ExpoGo</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allows easy testing on both Android and iOS devices </a:t>
            </a:r>
            <a:r>
              <a:rPr lang="en-US" sz="1600" b="1" dirty="0">
                <a:latin typeface="Times New Roman" panose="02020603050405020304" pitchFamily="18" charset="0"/>
                <a:cs typeface="Times New Roman" panose="02020603050405020304" pitchFamily="18" charset="0"/>
              </a:rPr>
              <a:t>without</a:t>
            </a:r>
            <a:r>
              <a:rPr lang="en-US" sz="1600" dirty="0">
                <a:latin typeface="Times New Roman" panose="02020603050405020304" pitchFamily="18" charset="0"/>
                <a:cs typeface="Times New Roman" panose="02020603050405020304" pitchFamily="18" charset="0"/>
              </a:rPr>
              <a:t> the need </a:t>
            </a:r>
            <a:r>
              <a:rPr lang="en-US" sz="1600" b="1" dirty="0">
                <a:latin typeface="Times New Roman" panose="02020603050405020304" pitchFamily="18" charset="0"/>
                <a:cs typeface="Times New Roman" panose="02020603050405020304" pitchFamily="18" charset="0"/>
              </a:rPr>
              <a:t>for complex native setup </a:t>
            </a:r>
            <a:r>
              <a:rPr lang="en-US" sz="1600" dirty="0">
                <a:latin typeface="Times New Roman" panose="02020603050405020304" pitchFamily="18" charset="0"/>
                <a:cs typeface="Times New Roman" panose="02020603050405020304" pitchFamily="18" charset="0"/>
              </a:rPr>
              <a:t>or configuration.</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provides access to a wide range of </a:t>
            </a:r>
            <a:r>
              <a:rPr lang="en-US" sz="1600" b="1" dirty="0">
                <a:latin typeface="Times New Roman" panose="02020603050405020304" pitchFamily="18" charset="0"/>
                <a:cs typeface="Times New Roman" panose="02020603050405020304" pitchFamily="18" charset="0"/>
              </a:rPr>
              <a:t>built-in libraries and APIs</a:t>
            </a:r>
            <a:r>
              <a:rPr lang="en-US" sz="1600" dirty="0">
                <a:latin typeface="Times New Roman" panose="02020603050405020304" pitchFamily="18" charset="0"/>
                <a:cs typeface="Times New Roman" panose="02020603050405020304" pitchFamily="18" charset="0"/>
              </a:rPr>
              <a:t>, reducing the need for third-party dependencies.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Supports </a:t>
            </a:r>
            <a:r>
              <a:rPr lang="en-US" sz="1600" b="1" dirty="0">
                <a:latin typeface="Times New Roman" panose="02020603050405020304" pitchFamily="18" charset="0"/>
                <a:cs typeface="Times New Roman" panose="02020603050405020304" pitchFamily="18" charset="0"/>
              </a:rPr>
              <a:t>over-the-air updates</a:t>
            </a:r>
            <a:r>
              <a:rPr lang="en-US" sz="1600" dirty="0">
                <a:latin typeface="Times New Roman" panose="02020603050405020304" pitchFamily="18" charset="0"/>
                <a:cs typeface="Times New Roman" panose="02020603050405020304" pitchFamily="18" charset="0"/>
              </a:rPr>
              <a:t>, allowing for seamless app updates and bug fixes.</a:t>
            </a:r>
          </a:p>
        </p:txBody>
      </p:sp>
      <p:sp>
        <p:nvSpPr>
          <p:cNvPr id="4" name="Rectangle 3">
            <a:extLst>
              <a:ext uri="{FF2B5EF4-FFF2-40B4-BE49-F238E27FC236}">
                <a16:creationId xmlns:a16="http://schemas.microsoft.com/office/drawing/2014/main" id="{C20B6BB3-1C30-2D8E-54B2-CD8BC183425A}"/>
              </a:ext>
            </a:extLst>
          </p:cNvPr>
          <p:cNvSpPr/>
          <p:nvPr/>
        </p:nvSpPr>
        <p:spPr>
          <a:xfrm>
            <a:off x="572492" y="741722"/>
            <a:ext cx="6346353"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Testing with</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dirty="0" err="1">
                <a:ln w="0"/>
                <a:solidFill>
                  <a:schemeClr val="accent1"/>
                </a:solidFill>
                <a:effectLst>
                  <a:outerShdw blurRad="38100" dist="25400" dir="5400000" algn="ctr" rotWithShape="0">
                    <a:srgbClr val="6E747A">
                      <a:alpha val="43000"/>
                    </a:srgbClr>
                  </a:outerShdw>
                </a:effectLst>
              </a:rPr>
              <a:t>ExpoGo</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098" name="Picture 2" descr="Expo managed workflow in 2021. Part 1: The preset Expo runtime | by Brent  Vatne | Exposition">
            <a:extLst>
              <a:ext uri="{FF2B5EF4-FFF2-40B4-BE49-F238E27FC236}">
                <a16:creationId xmlns:a16="http://schemas.microsoft.com/office/drawing/2014/main" id="{10B58DEF-0BE0-3203-37F9-0AFF917AF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93" y="2815457"/>
            <a:ext cx="4383871" cy="27711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Light/Dark Mode Text Styling in Expo &amp; React Native">
            <a:extLst>
              <a:ext uri="{FF2B5EF4-FFF2-40B4-BE49-F238E27FC236}">
                <a16:creationId xmlns:a16="http://schemas.microsoft.com/office/drawing/2014/main" id="{8EA61803-BF86-0C5A-61EA-CF231ADA4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9741" y="960970"/>
            <a:ext cx="1636105" cy="65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84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354013" y="2027238"/>
            <a:ext cx="11271250" cy="4114800"/>
          </a:xfrm>
        </p:spPr>
        <p:txBody>
          <a:bodyPr anchor="t">
            <a:noAutofit/>
          </a:bodyPr>
          <a:lstStyle/>
          <a:p>
            <a:pPr marL="0" indent="0">
              <a:buNone/>
            </a:pPr>
            <a:r>
              <a:rPr lang="en-US" sz="1800" b="1" dirty="0">
                <a:latin typeface="Times New Roman" panose="02020603050405020304" pitchFamily="18" charset="0"/>
                <a:cs typeface="Times New Roman" panose="02020603050405020304" pitchFamily="18" charset="0"/>
              </a:rPr>
              <a:t>Seamless Integration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YogiFi</a:t>
            </a:r>
            <a:r>
              <a:rPr lang="en-US" sz="1800" dirty="0">
                <a:latin typeface="Times New Roman" panose="02020603050405020304" pitchFamily="18" charset="0"/>
                <a:cs typeface="Times New Roman" panose="02020603050405020304" pitchFamily="18" charset="0"/>
              </a:rPr>
              <a:t> seamlessly blends the wisdom of yoga with modern technology, providing users with guided postures and real-time feedback.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Cross-Platform Compatibility</a:t>
            </a:r>
            <a:r>
              <a:rPr lang="en-US" sz="1800" dirty="0">
                <a:latin typeface="Times New Roman" panose="02020603050405020304" pitchFamily="18" charset="0"/>
                <a:cs typeface="Times New Roman" panose="02020603050405020304" pitchFamily="18" charset="0"/>
              </a:rPr>
              <a:t>: The use of ReactJS for the website and React Native for the mobile app ensures a consistent user experience across different platforms.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AI Model Implementation</a:t>
            </a:r>
            <a:r>
              <a:rPr lang="en-US" sz="1800" dirty="0">
                <a:latin typeface="Times New Roman" panose="02020603050405020304" pitchFamily="18" charset="0"/>
                <a:cs typeface="Times New Roman" panose="02020603050405020304" pitchFamily="18" charset="0"/>
              </a:rPr>
              <a:t>: Integration of </a:t>
            </a:r>
            <a:r>
              <a:rPr lang="en-US" sz="1800" dirty="0" err="1">
                <a:latin typeface="Times New Roman" panose="02020603050405020304" pitchFamily="18" charset="0"/>
                <a:cs typeface="Times New Roman" panose="02020603050405020304" pitchFamily="18" charset="0"/>
              </a:rPr>
              <a:t>MoveNet</a:t>
            </a:r>
            <a:r>
              <a:rPr lang="en-US" sz="1800" dirty="0">
                <a:latin typeface="Times New Roman" panose="02020603050405020304" pitchFamily="18" charset="0"/>
                <a:cs typeface="Times New Roman" panose="02020603050405020304" pitchFamily="18" charset="0"/>
              </a:rPr>
              <a:t> for pose estimation enables accurate recognition of yoga postures, enhancing user feedback and guidance.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Performance Optimization</a:t>
            </a:r>
            <a:r>
              <a:rPr lang="en-US" sz="1800" dirty="0">
                <a:latin typeface="Times New Roman" panose="02020603050405020304" pitchFamily="18" charset="0"/>
                <a:cs typeface="Times New Roman" panose="02020603050405020304" pitchFamily="18" charset="0"/>
              </a:rPr>
              <a:t>: Leveraging </a:t>
            </a:r>
            <a:r>
              <a:rPr lang="en-US" sz="1800" dirty="0" err="1">
                <a:latin typeface="Times New Roman" panose="02020603050405020304" pitchFamily="18" charset="0"/>
                <a:cs typeface="Times New Roman" panose="02020603050405020304" pitchFamily="18" charset="0"/>
              </a:rPr>
              <a:t>React's</a:t>
            </a:r>
            <a:r>
              <a:rPr lang="en-US" sz="1800" dirty="0">
                <a:latin typeface="Times New Roman" panose="02020603050405020304" pitchFamily="18" charset="0"/>
                <a:cs typeface="Times New Roman" panose="02020603050405020304" pitchFamily="18" charset="0"/>
              </a:rPr>
              <a:t> virtual DOM and React Native's direct access to native APIs, </a:t>
            </a:r>
            <a:r>
              <a:rPr lang="en-US" sz="1800" dirty="0" err="1">
                <a:latin typeface="Times New Roman" panose="02020603050405020304" pitchFamily="18" charset="0"/>
                <a:cs typeface="Times New Roman" panose="02020603050405020304" pitchFamily="18" charset="0"/>
              </a:rPr>
              <a:t>YogiFi</a:t>
            </a:r>
            <a:r>
              <a:rPr lang="en-US" sz="1800" dirty="0">
                <a:latin typeface="Times New Roman" panose="02020603050405020304" pitchFamily="18" charset="0"/>
                <a:cs typeface="Times New Roman" panose="02020603050405020304" pitchFamily="18" charset="0"/>
              </a:rPr>
              <a:t> delivers superior performance and responsiveness.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Data-driven Approach</a:t>
            </a:r>
            <a:r>
              <a:rPr lang="en-US" sz="1800" dirty="0">
                <a:latin typeface="Times New Roman" panose="02020603050405020304" pitchFamily="18" charset="0"/>
                <a:cs typeface="Times New Roman" panose="02020603050405020304" pitchFamily="18" charset="0"/>
              </a:rPr>
              <a:t>: Continuous expansion of the dataset and retraining of the AI model have significantly improved its accuracy and performance over time.</a:t>
            </a:r>
          </a:p>
        </p:txBody>
      </p:sp>
      <p:sp>
        <p:nvSpPr>
          <p:cNvPr id="4" name="Rectangle 3">
            <a:extLst>
              <a:ext uri="{FF2B5EF4-FFF2-40B4-BE49-F238E27FC236}">
                <a16:creationId xmlns:a16="http://schemas.microsoft.com/office/drawing/2014/main" id="{C20B6BB3-1C30-2D8E-54B2-CD8BC183425A}"/>
              </a:ext>
            </a:extLst>
          </p:cNvPr>
          <p:cNvSpPr/>
          <p:nvPr/>
        </p:nvSpPr>
        <p:spPr>
          <a:xfrm>
            <a:off x="474296" y="741722"/>
            <a:ext cx="6542753"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Learnings </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cap="none" spc="0">
                <a:ln w="0"/>
                <a:solidFill>
                  <a:schemeClr val="accent1"/>
                </a:solidFill>
                <a:effectLst>
                  <a:outerShdw blurRad="38100" dist="25400" dir="5400000" algn="ctr" rotWithShape="0">
                    <a:srgbClr val="6E747A">
                      <a:alpha val="43000"/>
                    </a:srgbClr>
                  </a:outerShdw>
                </a:effectLst>
              </a:rPr>
              <a:t>Challenges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2058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572493" y="2084771"/>
            <a:ext cx="10972799" cy="4440616"/>
          </a:xfrm>
        </p:spPr>
        <p:txBody>
          <a:bodyPr anchor="t">
            <a:noAutofit/>
          </a:bodyPr>
          <a:lstStyle/>
          <a:p>
            <a:pPr marL="0" indent="0">
              <a:buNone/>
            </a:pPr>
            <a:r>
              <a:rPr lang="en-US" sz="1600" b="1" dirty="0">
                <a:latin typeface="Times New Roman" panose="02020603050405020304" pitchFamily="18" charset="0"/>
                <a:cs typeface="Times New Roman" panose="02020603050405020304" pitchFamily="18" charset="0"/>
              </a:rPr>
              <a:t>Enhanced User Experience</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Advanced Analytics</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Security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Community Engagement: </a:t>
            </a:r>
            <a:r>
              <a:rPr lang="en-US" sz="1600" dirty="0">
                <a:latin typeface="Times New Roman" panose="02020603050405020304" pitchFamily="18" charset="0"/>
                <a:cs typeface="Times New Roman" panose="02020603050405020304" pitchFamily="18" charset="0"/>
              </a:rPr>
              <a:t>Building a community around </a:t>
            </a:r>
            <a:r>
              <a:rPr lang="en-US" sz="1600" dirty="0" err="1">
                <a:latin typeface="Times New Roman" panose="02020603050405020304" pitchFamily="18" charset="0"/>
                <a:cs typeface="Times New Roman" panose="02020603050405020304" pitchFamily="18" charset="0"/>
              </a:rPr>
              <a:t>YogiFi</a:t>
            </a:r>
            <a:r>
              <a:rPr lang="en-US" sz="1600" dirty="0">
                <a:latin typeface="Times New Roman" panose="02020603050405020304" pitchFamily="18" charset="0"/>
                <a:cs typeface="Times New Roman" panose="02020603050405020304" pitchFamily="18" charset="0"/>
              </a:rPr>
              <a:t> to foster collaboration, support, and sharing of knowledge and experiences among users.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Accessibility:</a:t>
            </a:r>
            <a:r>
              <a:rPr lang="en-US" sz="1600" dirty="0">
                <a:latin typeface="Times New Roman" panose="02020603050405020304" pitchFamily="18" charset="0"/>
                <a:cs typeface="Times New Roman" panose="02020603050405020304" pitchFamily="18" charset="0"/>
              </a:rPr>
              <a:t> Ensuring that </a:t>
            </a:r>
            <a:r>
              <a:rPr lang="en-US" sz="1600" dirty="0" err="1">
                <a:latin typeface="Times New Roman" panose="02020603050405020304" pitchFamily="18" charset="0"/>
                <a:cs typeface="Times New Roman" panose="02020603050405020304" pitchFamily="18" charset="0"/>
              </a:rPr>
              <a:t>YogiFi</a:t>
            </a:r>
            <a:r>
              <a:rPr lang="en-US" sz="1600" dirty="0">
                <a:latin typeface="Times New Roman" panose="02020603050405020304" pitchFamily="18" charset="0"/>
                <a:cs typeface="Times New Roman" panose="02020603050405020304" pitchFamily="18" charset="0"/>
              </a:rPr>
              <a:t> is accessible to all users, including those with disabilities, by implementing accessibility features and optimizations.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Integration with Wearable Devices: </a:t>
            </a:r>
            <a:r>
              <a:rPr lang="en-US" sz="1600" dirty="0">
                <a:latin typeface="Times New Roman" panose="02020603050405020304" pitchFamily="18" charset="0"/>
                <a:cs typeface="Times New Roman" panose="02020603050405020304" pitchFamily="18" charset="0"/>
              </a:rPr>
              <a:t>Exploring integration with wearable devices to provide real-time feedback and monitoring during yoga sessions.</a:t>
            </a:r>
          </a:p>
        </p:txBody>
      </p:sp>
      <p:sp>
        <p:nvSpPr>
          <p:cNvPr id="4" name="Rectangle 3">
            <a:extLst>
              <a:ext uri="{FF2B5EF4-FFF2-40B4-BE49-F238E27FC236}">
                <a16:creationId xmlns:a16="http://schemas.microsoft.com/office/drawing/2014/main" id="{C20B6BB3-1C30-2D8E-54B2-CD8BC183425A}"/>
              </a:ext>
            </a:extLst>
          </p:cNvPr>
          <p:cNvSpPr/>
          <p:nvPr/>
        </p:nvSpPr>
        <p:spPr>
          <a:xfrm>
            <a:off x="493946" y="915732"/>
            <a:ext cx="4163577"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Future </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a:ln w="0"/>
                <a:solidFill>
                  <a:schemeClr val="accent1"/>
                </a:solidFill>
                <a:effectLst>
                  <a:outerShdw blurRad="38100" dist="25400" dir="5400000" algn="ctr" rotWithShape="0">
                    <a:srgbClr val="6E747A">
                      <a:alpha val="43000"/>
                    </a:srgbClr>
                  </a:outerShdw>
                </a:effectLst>
              </a:rPr>
              <a:t>Goals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8968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FE09D-F36E-BE38-56AF-0DEE0FDF83B3}"/>
              </a:ext>
            </a:extLst>
          </p:cNvPr>
          <p:cNvSpPr>
            <a:spLocks noGrp="1"/>
          </p:cNvSpPr>
          <p:nvPr>
            <p:ph type="title"/>
          </p:nvPr>
        </p:nvSpPr>
        <p:spPr>
          <a:xfrm>
            <a:off x="6513788" y="365125"/>
            <a:ext cx="4840010" cy="1807305"/>
          </a:xfrm>
        </p:spPr>
        <p:txBody>
          <a:bodyPr>
            <a:normAutofit/>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YogiFi</a:t>
            </a:r>
            <a:r>
              <a:rPr lang="en-US" dirty="0">
                <a:latin typeface="Times New Roman" panose="02020603050405020304" pitchFamily="18" charset="0"/>
                <a:cs typeface="Times New Roman" panose="02020603050405020304" pitchFamily="18" charset="0"/>
              </a:rPr>
              <a:t> ?</a:t>
            </a:r>
          </a:p>
        </p:txBody>
      </p:sp>
      <p:pic>
        <p:nvPicPr>
          <p:cNvPr id="14" name="Picture 13" descr="A Buddha figurine with a person sitting on the background holding a beaded necklace">
            <a:extLst>
              <a:ext uri="{FF2B5EF4-FFF2-40B4-BE49-F238E27FC236}">
                <a16:creationId xmlns:a16="http://schemas.microsoft.com/office/drawing/2014/main" id="{8102C551-2A1A-AD1E-70EA-7583EF6FA8AF}"/>
              </a:ext>
            </a:extLst>
          </p:cNvPr>
          <p:cNvPicPr>
            <a:picLocks noChangeAspect="1"/>
          </p:cNvPicPr>
          <p:nvPr/>
        </p:nvPicPr>
        <p:blipFill rotWithShape="1">
          <a:blip r:embed="rId2"/>
          <a:srcRect l="16554" r="1655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F10D767-6166-42ED-D6FA-12612534E1D7}"/>
              </a:ext>
            </a:extLst>
          </p:cNvPr>
          <p:cNvSpPr>
            <a:spLocks noGrp="1"/>
          </p:cNvSpPr>
          <p:nvPr>
            <p:ph idx="1"/>
          </p:nvPr>
        </p:nvSpPr>
        <p:spPr>
          <a:xfrm>
            <a:off x="6513788" y="2333297"/>
            <a:ext cx="4840010" cy="3843666"/>
          </a:xfrm>
        </p:spPr>
        <p:txBody>
          <a:bodyPr>
            <a:normAutofit/>
          </a:bodyPr>
          <a:lstStyle/>
          <a:p>
            <a:r>
              <a:rPr lang="en-US" sz="2000" dirty="0" err="1">
                <a:latin typeface="Times New Roman" panose="02020603050405020304" pitchFamily="18" charset="0"/>
                <a:cs typeface="Times New Roman" panose="02020603050405020304" pitchFamily="18" charset="0"/>
              </a:rPr>
              <a:t>YogiFi</a:t>
            </a:r>
            <a:r>
              <a:rPr lang="en-US" sz="2000" dirty="0">
                <a:latin typeface="Times New Roman" panose="02020603050405020304" pitchFamily="18" charset="0"/>
                <a:cs typeface="Times New Roman" panose="02020603050405020304" pitchFamily="18" charset="0"/>
              </a:rPr>
              <a:t> is a revolutionary app that seamlessly blends the wisdom of ancient </a:t>
            </a:r>
            <a:r>
              <a:rPr lang="en-US" sz="2000" b="1" dirty="0">
                <a:latin typeface="Times New Roman" panose="02020603050405020304" pitchFamily="18" charset="0"/>
                <a:cs typeface="Times New Roman" panose="02020603050405020304" pitchFamily="18" charset="0"/>
              </a:rPr>
              <a:t>Indian yoga </a:t>
            </a:r>
            <a:r>
              <a:rPr lang="en-US" sz="2000" dirty="0">
                <a:latin typeface="Times New Roman" panose="02020603050405020304" pitchFamily="18" charset="0"/>
                <a:cs typeface="Times New Roman" panose="02020603050405020304" pitchFamily="18" charset="0"/>
              </a:rPr>
              <a:t>with cutting-edge technology.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a:t>
            </a:r>
            <a:r>
              <a:rPr lang="en-US" sz="2000" dirty="0" err="1">
                <a:latin typeface="Times New Roman" panose="02020603050405020304" pitchFamily="18" charset="0"/>
                <a:cs typeface="Times New Roman" panose="02020603050405020304" pitchFamily="18" charset="0"/>
              </a:rPr>
              <a:t>YogiFi</a:t>
            </a:r>
            <a:r>
              <a:rPr lang="en-US" sz="2000" dirty="0">
                <a:latin typeface="Times New Roman" panose="02020603050405020304" pitchFamily="18" charset="0"/>
                <a:cs typeface="Times New Roman" panose="02020603050405020304" pitchFamily="18" charset="0"/>
              </a:rPr>
              <a:t>, users embark on a journey of </a:t>
            </a:r>
            <a:r>
              <a:rPr lang="en-US" sz="2000" b="1" dirty="0">
                <a:latin typeface="Times New Roman" panose="02020603050405020304" pitchFamily="18" charset="0"/>
                <a:cs typeface="Times New Roman" panose="02020603050405020304" pitchFamily="18" charset="0"/>
              </a:rPr>
              <a:t>self-discovery</a:t>
            </a:r>
            <a:r>
              <a:rPr lang="en-US" sz="2000" dirty="0">
                <a:latin typeface="Times New Roman" panose="02020603050405020304" pitchFamily="18" charset="0"/>
                <a:cs typeface="Times New Roman" panose="02020603050405020304" pitchFamily="18" charset="0"/>
              </a:rPr>
              <a:t> and improvement.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not only provide the users with guided </a:t>
            </a:r>
            <a:r>
              <a:rPr lang="en-US" sz="2000" b="1" dirty="0">
                <a:latin typeface="Times New Roman" panose="02020603050405020304" pitchFamily="18" charset="0"/>
                <a:cs typeface="Times New Roman" panose="02020603050405020304" pitchFamily="18" charset="0"/>
              </a:rPr>
              <a:t>yogic postures </a:t>
            </a:r>
            <a:r>
              <a:rPr lang="en-US" sz="2000" dirty="0">
                <a:latin typeface="Times New Roman" panose="02020603050405020304" pitchFamily="18" charset="0"/>
                <a:cs typeface="Times New Roman" panose="02020603050405020304" pitchFamily="18" charset="0"/>
              </a:rPr>
              <a:t>but in addition it also recognizes your posture during a particular posture and predicts its </a:t>
            </a:r>
            <a:r>
              <a:rPr lang="en-US" sz="2000" b="1" dirty="0">
                <a:latin typeface="Times New Roman" panose="02020603050405020304" pitchFamily="18" charset="0"/>
                <a:cs typeface="Times New Roman" panose="02020603050405020304" pitchFamily="18" charset="0"/>
              </a:rPr>
              <a:t>accuracy.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36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a:t>
            </a:r>
            <a:r>
              <a:rPr lang="en-US">
                <a:latin typeface="Times New Roman" panose="02020603050405020304" pitchFamily="18" charset="0"/>
                <a:cs typeface="Times New Roman" panose="02020603050405020304" pitchFamily="18" charset="0"/>
              </a:rPr>
              <a:t>Work 2</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41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Work 3 (Spring Break)</a:t>
            </a: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extLst>
              <p:ext uri="{D42A27DB-BD31-4B8C-83A1-F6EECF244321}">
                <p14:modId xmlns:p14="http://schemas.microsoft.com/office/powerpoint/2010/main" val="787194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30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Work 4</a:t>
            </a: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extLst>
              <p:ext uri="{D42A27DB-BD31-4B8C-83A1-F6EECF244321}">
                <p14:modId xmlns:p14="http://schemas.microsoft.com/office/powerpoint/2010/main" val="663501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6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D22D-13B9-3F68-2672-737647D003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Next Sprint</a:t>
            </a:r>
          </a:p>
        </p:txBody>
      </p:sp>
      <p:graphicFrame>
        <p:nvGraphicFramePr>
          <p:cNvPr id="5" name="Content Placeholder 2">
            <a:extLst>
              <a:ext uri="{FF2B5EF4-FFF2-40B4-BE49-F238E27FC236}">
                <a16:creationId xmlns:a16="http://schemas.microsoft.com/office/drawing/2014/main" id="{5BED216E-B332-8FBA-9AE9-48CD32C9A495}"/>
              </a:ext>
            </a:extLst>
          </p:cNvPr>
          <p:cNvGraphicFramePr>
            <a:graphicFrameLocks noGrp="1"/>
          </p:cNvGraphicFramePr>
          <p:nvPr>
            <p:ph idx="1"/>
            <p:extLst>
              <p:ext uri="{D42A27DB-BD31-4B8C-83A1-F6EECF244321}">
                <p14:modId xmlns:p14="http://schemas.microsoft.com/office/powerpoint/2010/main" val="3548205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4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We collected </a:t>
            </a:r>
            <a:r>
              <a:rPr lang="en-US" sz="1600" b="1" dirty="0">
                <a:latin typeface="Times New Roman" panose="02020603050405020304" pitchFamily="18" charset="0"/>
                <a:cs typeface="Times New Roman" panose="02020603050405020304" pitchFamily="18" charset="0"/>
              </a:rPr>
              <a:t>3D images and videos </a:t>
            </a:r>
            <a:r>
              <a:rPr lang="en-US" sz="1600" dirty="0">
                <a:latin typeface="Times New Roman" panose="02020603050405020304" pitchFamily="18" charset="0"/>
                <a:cs typeface="Times New Roman" panose="02020603050405020304" pitchFamily="18" charset="0"/>
              </a:rPr>
              <a:t>of various yoga poses to train our AI models. </a:t>
            </a:r>
          </a:p>
          <a:p>
            <a:pPr marL="0" indent="0">
              <a:buNone/>
            </a:pPr>
            <a:r>
              <a:rPr lang="en-US" sz="1600" dirty="0">
                <a:latin typeface="Times New Roman" panose="02020603050405020304" pitchFamily="18" charset="0"/>
                <a:cs typeface="Times New Roman" panose="02020603050405020304" pitchFamily="18" charset="0"/>
              </a:rPr>
              <a:t>These data were essential for training and testing the accuracy of our pose estimation algorithms.</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poses included Chair, Cobra, Dog, Shoulder Stand, Triangle, Tree, and Warrior.</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Multiple 3D photos were captured for each pose, and </a:t>
            </a:r>
            <a:r>
              <a:rPr lang="en-US" sz="1600" b="1" dirty="0">
                <a:latin typeface="Times New Roman" panose="02020603050405020304" pitchFamily="18" charset="0"/>
                <a:cs typeface="Times New Roman" panose="02020603050405020304" pitchFamily="18" charset="0"/>
              </a:rPr>
              <a:t>Photoshop</a:t>
            </a:r>
            <a:r>
              <a:rPr lang="en-US" sz="1600" dirty="0">
                <a:latin typeface="Times New Roman" panose="02020603050405020304" pitchFamily="18" charset="0"/>
                <a:cs typeface="Times New Roman" panose="02020603050405020304" pitchFamily="18" charset="0"/>
              </a:rPr>
              <a:t> was used to transform them into </a:t>
            </a:r>
            <a:r>
              <a:rPr lang="en-US" sz="1600" b="1" dirty="0">
                <a:latin typeface="Times New Roman" panose="02020603050405020304" pitchFamily="18" charset="0"/>
                <a:cs typeface="Times New Roman" panose="02020603050405020304" pitchFamily="18" charset="0"/>
              </a:rPr>
              <a:t>various angles</a:t>
            </a:r>
            <a:r>
              <a:rPr lang="en-US" sz="1600" dirty="0">
                <a:latin typeface="Times New Roman" panose="02020603050405020304" pitchFamily="18" charset="0"/>
                <a:cs typeface="Times New Roman" panose="02020603050405020304" pitchFamily="18" charset="0"/>
              </a:rPr>
              <a:t>.</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diverse dataset enabled </a:t>
            </a:r>
            <a:r>
              <a:rPr lang="en-US" sz="1600" b="1" dirty="0">
                <a:latin typeface="Times New Roman" panose="02020603050405020304" pitchFamily="18" charset="0"/>
                <a:cs typeface="Times New Roman" panose="02020603050405020304" pitchFamily="18" charset="0"/>
              </a:rPr>
              <a:t>accurate recognition </a:t>
            </a:r>
            <a:r>
              <a:rPr lang="en-US" sz="1600" dirty="0">
                <a:latin typeface="Times New Roman" panose="02020603050405020304" pitchFamily="18" charset="0"/>
                <a:cs typeface="Times New Roman" panose="02020603050405020304" pitchFamily="18" charset="0"/>
              </a:rPr>
              <a:t>of various pose perspectives. </a:t>
            </a: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572492" y="783910"/>
            <a:ext cx="486671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 </a:t>
            </a:r>
            <a:r>
              <a:rPr lang="en-US" sz="5400" dirty="0">
                <a:ln w="0"/>
                <a:solidFill>
                  <a:schemeClr val="accent1"/>
                </a:solidFill>
                <a:effectLst>
                  <a:outerShdw blurRad="38100" dist="25400" dir="5400000" algn="ctr" rotWithShape="0">
                    <a:srgbClr val="6E747A">
                      <a:alpha val="43000"/>
                    </a:srgbClr>
                  </a:outerShdw>
                </a:effectLst>
              </a:rPr>
              <a:t>Collection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122" name="Picture 2" descr="Development of a yoga posture coaching system using an interactive display  based on transfer learning | The Journal of Supercomputing">
            <a:extLst>
              <a:ext uri="{FF2B5EF4-FFF2-40B4-BE49-F238E27FC236}">
                <a16:creationId xmlns:a16="http://schemas.microsoft.com/office/drawing/2014/main" id="{8EC7D57E-0A5D-EBDF-A7A2-9F91070D1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94" y="2219698"/>
            <a:ext cx="3255539" cy="41762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Data-Collection Icons - Free SVG &amp; PNG ...">
            <a:extLst>
              <a:ext uri="{FF2B5EF4-FFF2-40B4-BE49-F238E27FC236}">
                <a16:creationId xmlns:a16="http://schemas.microsoft.com/office/drawing/2014/main" id="{443E45F7-00A0-1973-FFAD-15B24D394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26" y="75474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8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w To Hire a ReactJS Developer (Skill Assessment Test Included) |  DistantJob - Remote Recruitment Agency">
            <a:extLst>
              <a:ext uri="{FF2B5EF4-FFF2-40B4-BE49-F238E27FC236}">
                <a16:creationId xmlns:a16="http://schemas.microsoft.com/office/drawing/2014/main" id="{80B4EE7E-C462-33AB-C071-098590CA4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1" r="14777" b="-1"/>
          <a:stretch/>
        </p:blipFill>
        <p:spPr bwMode="auto">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Its a </a:t>
            </a:r>
            <a:r>
              <a:rPr lang="en-US" sz="1600" b="1" dirty="0">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library for building user interfaces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Why ReactJS?</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uses a </a:t>
            </a:r>
            <a:r>
              <a:rPr lang="en-US" sz="1600" b="1" dirty="0">
                <a:latin typeface="Times New Roman" panose="02020603050405020304" pitchFamily="18" charset="0"/>
                <a:cs typeface="Times New Roman" panose="02020603050405020304" pitchFamily="18" charset="0"/>
              </a:rPr>
              <a:t>component-based architecture</a:t>
            </a:r>
            <a:r>
              <a:rPr lang="en-US" sz="1600" dirty="0">
                <a:latin typeface="Times New Roman" panose="02020603050405020304" pitchFamily="18" charset="0"/>
                <a:cs typeface="Times New Roman" panose="02020603050405020304" pitchFamily="18" charset="0"/>
              </a:rPr>
              <a:t>, which promotes code reusability and modularity.</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Component-based architecture simplifies software development </a:t>
            </a:r>
            <a:r>
              <a:rPr lang="en-US" sz="1600" b="1" dirty="0">
                <a:latin typeface="Times New Roman" panose="02020603050405020304" pitchFamily="18" charset="0"/>
                <a:cs typeface="Times New Roman" panose="02020603050405020304" pitchFamily="18" charset="0"/>
              </a:rPr>
              <a:t>by breaking </a:t>
            </a:r>
            <a:r>
              <a:rPr lang="en-US" sz="1600" dirty="0">
                <a:latin typeface="Times New Roman" panose="02020603050405020304" pitchFamily="18" charset="0"/>
                <a:cs typeface="Times New Roman" panose="02020603050405020304" pitchFamily="18" charset="0"/>
              </a:rPr>
              <a:t>down applications into manageable units.</a:t>
            </a:r>
          </a:p>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ReactJS employs a </a:t>
            </a:r>
            <a:r>
              <a:rPr lang="en-US" sz="1600" b="1" dirty="0">
                <a:latin typeface="Times New Roman" panose="02020603050405020304" pitchFamily="18" charset="0"/>
                <a:cs typeface="Times New Roman" panose="02020603050405020304" pitchFamily="18" charset="0"/>
              </a:rPr>
              <a:t>virtual DOM (Document Object Model) , </a:t>
            </a:r>
            <a:r>
              <a:rPr lang="en-US" sz="1600" dirty="0">
                <a:latin typeface="Times New Roman" panose="02020603050405020304" pitchFamily="18" charset="0"/>
                <a:cs typeface="Times New Roman" panose="02020603050405020304" pitchFamily="18" charset="0"/>
              </a:rPr>
              <a:t>which optimizes performance by minimizing unnecessary re-renders.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uses a </a:t>
            </a:r>
            <a:r>
              <a:rPr lang="en-US" sz="1600" b="1" dirty="0">
                <a:latin typeface="Times New Roman" panose="02020603050405020304" pitchFamily="18" charset="0"/>
                <a:cs typeface="Times New Roman" panose="02020603050405020304" pitchFamily="18" charset="0"/>
              </a:rPr>
              <a:t>declarative syntax </a:t>
            </a:r>
            <a:r>
              <a:rPr lang="en-US" sz="1600" dirty="0">
                <a:latin typeface="Times New Roman" panose="02020603050405020304" pitchFamily="18" charset="0"/>
                <a:cs typeface="Times New Roman" panose="02020603050405020304" pitchFamily="18" charset="0"/>
              </a:rPr>
              <a:t>that allows approach of describing the desired outcome or result of a piece of code.</a:t>
            </a: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363769" y="741722"/>
            <a:ext cx="81714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Technologies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dirty="0">
                <a:ln w="0"/>
                <a:solidFill>
                  <a:schemeClr val="accent1"/>
                </a:solidFill>
                <a:effectLst>
                  <a:outerShdw blurRad="38100" dist="25400" dir="5400000" algn="ctr" rotWithShape="0">
                    <a:srgbClr val="6E747A">
                      <a:alpha val="43000"/>
                    </a:srgbClr>
                  </a:outerShdw>
                </a:effectLst>
              </a:rPr>
              <a:t>ReactJS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30" name="Picture 6" descr="Go to web Icon in trendy flat style isolated on white background. Website  pictogram. Internet symbol for your web site design, logo, app, UI. Vector  illustration Stock Vector | Adobe Stock">
            <a:extLst>
              <a:ext uri="{FF2B5EF4-FFF2-40B4-BE49-F238E27FC236}">
                <a16:creationId xmlns:a16="http://schemas.microsoft.com/office/drawing/2014/main" id="{57CB91CC-42D7-6732-FEC7-CB3A5AECD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089" y="741722"/>
            <a:ext cx="1007706" cy="100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5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It is a framework for building mobile applications using </a:t>
            </a:r>
            <a:r>
              <a:rPr lang="en-US" sz="1600" b="1" dirty="0">
                <a:latin typeface="Times New Roman" panose="02020603050405020304" pitchFamily="18" charset="0"/>
                <a:cs typeface="Times New Roman" panose="02020603050405020304" pitchFamily="18" charset="0"/>
              </a:rPr>
              <a:t>JavaScript and React.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Why </a:t>
            </a:r>
            <a:r>
              <a:rPr lang="en-US" sz="1600" dirty="0" err="1">
                <a:latin typeface="Times New Roman" panose="02020603050405020304" pitchFamily="18" charset="0"/>
                <a:cs typeface="Times New Roman" panose="02020603050405020304" pitchFamily="18" charset="0"/>
              </a:rPr>
              <a:t>ReactNative</a:t>
            </a:r>
            <a:r>
              <a:rPr lang="en-US" sz="1600" dirty="0">
                <a:latin typeface="Times New Roman" panose="02020603050405020304" pitchFamily="18" charset="0"/>
                <a:cs typeface="Times New Roman" panose="02020603050405020304" pitchFamily="18" charset="0"/>
              </a:rPr>
              <a:t>?</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allows for </a:t>
            </a:r>
            <a:r>
              <a:rPr lang="en-US" sz="1600" b="1" dirty="0">
                <a:latin typeface="Times New Roman" panose="02020603050405020304" pitchFamily="18" charset="0"/>
                <a:cs typeface="Times New Roman" panose="02020603050405020304" pitchFamily="18" charset="0"/>
              </a:rPr>
              <a:t>cross-platform development</a:t>
            </a:r>
            <a:r>
              <a:rPr lang="en-US" sz="1600" dirty="0">
                <a:latin typeface="Times New Roman" panose="02020603050405020304" pitchFamily="18" charset="0"/>
                <a:cs typeface="Times New Roman" panose="02020603050405020304" pitchFamily="18" charset="0"/>
              </a:rPr>
              <a:t>, enabling us to build apps for both Android and iOS simultaneously.</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React Native seamlessly maps built-in components to native counterparts, ensuring a smooth user experience. </a:t>
            </a:r>
          </a:p>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enables code and component reuse across platforms, leveraging </a:t>
            </a:r>
            <a:r>
              <a:rPr lang="en-US" sz="1600" dirty="0" err="1">
                <a:latin typeface="Times New Roman" panose="02020603050405020304" pitchFamily="18" charset="0"/>
                <a:cs typeface="Times New Roman" panose="02020603050405020304" pitchFamily="18" charset="0"/>
              </a:rPr>
              <a:t>React's</a:t>
            </a:r>
            <a:r>
              <a:rPr lang="en-US" sz="1600" dirty="0">
                <a:latin typeface="Times New Roman" panose="02020603050405020304" pitchFamily="18" charset="0"/>
                <a:cs typeface="Times New Roman" panose="02020603050405020304" pitchFamily="18" charset="0"/>
              </a:rPr>
              <a:t> power. </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With direct access to </a:t>
            </a:r>
            <a:r>
              <a:rPr lang="en-US" sz="1600" b="1" dirty="0">
                <a:latin typeface="Times New Roman" panose="02020603050405020304" pitchFamily="18" charset="0"/>
                <a:cs typeface="Times New Roman" panose="02020603050405020304" pitchFamily="18" charset="0"/>
              </a:rPr>
              <a:t>native APIs</a:t>
            </a:r>
            <a:r>
              <a:rPr lang="en-US" sz="1600" dirty="0">
                <a:latin typeface="Times New Roman" panose="02020603050405020304" pitchFamily="18" charset="0"/>
                <a:cs typeface="Times New Roman" panose="02020603050405020304" pitchFamily="18" charset="0"/>
              </a:rPr>
              <a:t>, React Native delivers superior performance over traditional hybrid approaches.</a:t>
            </a:r>
          </a:p>
        </p:txBody>
      </p:sp>
      <p:sp>
        <p:nvSpPr>
          <p:cNvPr id="4" name="Rectangle 3">
            <a:extLst>
              <a:ext uri="{FF2B5EF4-FFF2-40B4-BE49-F238E27FC236}">
                <a16:creationId xmlns:a16="http://schemas.microsoft.com/office/drawing/2014/main" id="{C20B6BB3-1C30-2D8E-54B2-CD8BC183425A}"/>
              </a:ext>
            </a:extLst>
          </p:cNvPr>
          <p:cNvSpPr/>
          <p:nvPr/>
        </p:nvSpPr>
        <p:spPr>
          <a:xfrm>
            <a:off x="450804" y="788475"/>
            <a:ext cx="9396931"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Technologies </a:t>
            </a: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a:ln w="0"/>
                <a:solidFill>
                  <a:schemeClr val="accent1"/>
                </a:solidFill>
                <a:effectLst>
                  <a:outerShdw blurRad="38100" dist="25400" dir="5400000" algn="ctr" rotWithShape="0">
                    <a:srgbClr val="6E747A">
                      <a:alpha val="43000"/>
                    </a:srgbClr>
                  </a:outerShdw>
                </a:effectLst>
              </a:rPr>
              <a:t>ReactNative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050" name="Picture 2" descr="Mobile app icon hi-res stock photography and images - Alamy">
            <a:extLst>
              <a:ext uri="{FF2B5EF4-FFF2-40B4-BE49-F238E27FC236}">
                <a16:creationId xmlns:a16="http://schemas.microsoft.com/office/drawing/2014/main" id="{A9CC9AB9-411D-B17D-FDFC-72A6C1B13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47735" y="855869"/>
            <a:ext cx="696230" cy="7444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ct Native: What is it? and, Why is it used? | by Thinkwik | Medium">
            <a:extLst>
              <a:ext uri="{FF2B5EF4-FFF2-40B4-BE49-F238E27FC236}">
                <a16:creationId xmlns:a16="http://schemas.microsoft.com/office/drawing/2014/main" id="{0C56DD28-AD80-F882-FABB-5FD8524DA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3" y="2636717"/>
            <a:ext cx="3664708" cy="3394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5075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0000"/>
      </a:dk2>
      <a:lt2>
        <a:srgbClr val="EBEBEB"/>
      </a:lt2>
      <a:accent1>
        <a:srgbClr val="FFC000"/>
      </a:accent1>
      <a:accent2>
        <a:srgbClr val="EBEBEB"/>
      </a:accent2>
      <a:accent3>
        <a:srgbClr val="FFC000"/>
      </a:accent3>
      <a:accent4>
        <a:srgbClr val="EBEBEB"/>
      </a:accent4>
      <a:accent5>
        <a:srgbClr val="FFFFFF"/>
      </a:accent5>
      <a:accent6>
        <a:srgbClr val="000000"/>
      </a:accent6>
      <a:hlink>
        <a:srgbClr val="EBEBEB"/>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1047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What is YogiFi ?</vt:lpstr>
      <vt:lpstr>Sprint Work 2</vt:lpstr>
      <vt:lpstr>Sprint Work 3 (Spring Break)</vt:lpstr>
      <vt:lpstr>Sprint Work 4</vt:lpstr>
      <vt:lpstr>Next 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Deepfakes: Safeguarding Humanity in the Age of Digital Deception</dc:title>
  <dc:creator>Shivam Gupta</dc:creator>
  <cp:lastModifiedBy>Shivam Gupta</cp:lastModifiedBy>
  <cp:revision>27</cp:revision>
  <dcterms:created xsi:type="dcterms:W3CDTF">2024-02-21T23:06:04Z</dcterms:created>
  <dcterms:modified xsi:type="dcterms:W3CDTF">2024-04-30T21:38:46Z</dcterms:modified>
</cp:coreProperties>
</file>