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7" r:id="rId6"/>
    <p:sldId id="268" r:id="rId7"/>
    <p:sldId id="270" r:id="rId8"/>
    <p:sldId id="271" r:id="rId9"/>
    <p:sldId id="269" r:id="rId10"/>
    <p:sldId id="272" r:id="rId11"/>
    <p:sldId id="274" r:id="rId12"/>
    <p:sldId id="275" r:id="rId13"/>
    <p:sldId id="276" r:id="rId14"/>
    <p:sldId id="262" r:id="rId15"/>
    <p:sldId id="277" r:id="rId16"/>
    <p:sldId id="26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06" autoAdjust="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sz="1600" b="1" i="0" u="none" strike="noStrike" cap="all" normalizeH="0" baseline="0">
                <a:solidFill>
                  <a:srgbClr val="7030A0"/>
                </a:solidFill>
              </a:rPr>
              <a:t>Depreciation Trend Over Time</a:t>
            </a:r>
            <a:endParaRPr lang="en-IN">
              <a:solidFill>
                <a:srgbClr val="7030A0"/>
              </a:solidFill>
            </a:endParaRP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strRef>
              <c:f>Sheet2!$D$3</c:f>
              <c:strCache>
                <c:ptCount val="1"/>
                <c:pt idx="0">
                  <c:v>Year</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Sheet2!$D$4:$D$13</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56F2-4794-8EA7-BFDF10C96E20}"/>
            </c:ext>
          </c:extLst>
        </c:ser>
        <c:ser>
          <c:idx val="1"/>
          <c:order val="1"/>
          <c:tx>
            <c:strRef>
              <c:f>Sheet2!$E$3</c:f>
              <c:strCache>
                <c:ptCount val="1"/>
                <c:pt idx="0">
                  <c:v>Straight-Line Book Value ($)</c:v>
                </c:pt>
              </c:strCache>
            </c:strRef>
          </c:tx>
          <c:spPr>
            <a:ln w="22225" cap="rnd">
              <a:solidFill>
                <a:schemeClr val="accent2"/>
              </a:solidFill>
              <a:round/>
            </a:ln>
            <a:effectLst/>
          </c:spPr>
          <c:marker>
            <c:symbol val="none"/>
          </c:marker>
          <c:dLbls>
            <c:delete val="1"/>
          </c:dLbls>
          <c:val>
            <c:numRef>
              <c:f>Sheet2!$E$4:$E$13</c:f>
              <c:numCache>
                <c:formatCode>#,##0</c:formatCode>
                <c:ptCount val="10"/>
                <c:pt idx="0">
                  <c:v>455000</c:v>
                </c:pt>
                <c:pt idx="1">
                  <c:v>410000</c:v>
                </c:pt>
                <c:pt idx="2">
                  <c:v>365000</c:v>
                </c:pt>
                <c:pt idx="3">
                  <c:v>320000</c:v>
                </c:pt>
                <c:pt idx="4">
                  <c:v>275000</c:v>
                </c:pt>
                <c:pt idx="5">
                  <c:v>230000</c:v>
                </c:pt>
                <c:pt idx="6">
                  <c:v>185000</c:v>
                </c:pt>
                <c:pt idx="7">
                  <c:v>140000</c:v>
                </c:pt>
                <c:pt idx="8">
                  <c:v>95000</c:v>
                </c:pt>
                <c:pt idx="9">
                  <c:v>50000</c:v>
                </c:pt>
              </c:numCache>
            </c:numRef>
          </c:val>
          <c:smooth val="0"/>
          <c:extLst>
            <c:ext xmlns:c16="http://schemas.microsoft.com/office/drawing/2014/chart" uri="{C3380CC4-5D6E-409C-BE32-E72D297353CC}">
              <c16:uniqueId val="{00000001-56F2-4794-8EA7-BFDF10C96E20}"/>
            </c:ext>
          </c:extLst>
        </c:ser>
        <c:ser>
          <c:idx val="2"/>
          <c:order val="2"/>
          <c:tx>
            <c:strRef>
              <c:f>Sheet2!$F$3</c:f>
              <c:strCache>
                <c:ptCount val="1"/>
                <c:pt idx="0">
                  <c:v>Diminishing Balance Book Value ($)</c:v>
                </c:pt>
              </c:strCache>
            </c:strRef>
          </c:tx>
          <c:spPr>
            <a:ln w="22225" cap="rnd">
              <a:solidFill>
                <a:schemeClr val="accent3"/>
              </a:solidFill>
              <a:round/>
            </a:ln>
            <a:effectLst/>
          </c:spPr>
          <c:marker>
            <c:symbol val="none"/>
          </c:marker>
          <c:dLbls>
            <c:delete val="1"/>
          </c:dLbls>
          <c:val>
            <c:numRef>
              <c:f>Sheet2!$F$4:$F$13</c:f>
              <c:numCache>
                <c:formatCode>#,##0.00</c:formatCode>
                <c:ptCount val="10"/>
                <c:pt idx="0">
                  <c:v>397164.12</c:v>
                </c:pt>
                <c:pt idx="1">
                  <c:v>315478.67</c:v>
                </c:pt>
                <c:pt idx="2">
                  <c:v>250593.62</c:v>
                </c:pt>
                <c:pt idx="3">
                  <c:v>199053.59</c:v>
                </c:pt>
                <c:pt idx="4">
                  <c:v>158113.88</c:v>
                </c:pt>
                <c:pt idx="5">
                  <c:v>125594.32</c:v>
                </c:pt>
                <c:pt idx="6">
                  <c:v>99763.12</c:v>
                </c:pt>
                <c:pt idx="7">
                  <c:v>79244.66</c:v>
                </c:pt>
                <c:pt idx="8">
                  <c:v>62946.27</c:v>
                </c:pt>
                <c:pt idx="9">
                  <c:v>50000</c:v>
                </c:pt>
              </c:numCache>
            </c:numRef>
          </c:val>
          <c:smooth val="0"/>
          <c:extLst>
            <c:ext xmlns:c16="http://schemas.microsoft.com/office/drawing/2014/chart" uri="{C3380CC4-5D6E-409C-BE32-E72D297353CC}">
              <c16:uniqueId val="{00000002-56F2-4794-8EA7-BFDF10C96E20}"/>
            </c:ext>
          </c:extLst>
        </c:ser>
        <c:dLbls>
          <c:dLblPos val="t"/>
          <c:showLegendKey val="0"/>
          <c:showVal val="1"/>
          <c:showCatName val="0"/>
          <c:showSerName val="0"/>
          <c:showPercent val="0"/>
          <c:showBubbleSize val="0"/>
        </c:dLbls>
        <c:smooth val="0"/>
        <c:axId val="1242957984"/>
        <c:axId val="1242951264"/>
      </c:lineChart>
      <c:catAx>
        <c:axId val="1242957984"/>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242951264"/>
        <c:crosses val="autoZero"/>
        <c:auto val="1"/>
        <c:lblAlgn val="ctr"/>
        <c:lblOffset val="100"/>
        <c:noMultiLvlLbl val="0"/>
      </c:catAx>
      <c:valAx>
        <c:axId val="124295126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29579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i="0" u="none" strike="noStrike" baseline="0">
                <a:solidFill>
                  <a:srgbClr val="002060"/>
                </a:solidFill>
              </a:rPr>
              <a:t>Yearly Depreciation Amount</a:t>
            </a:r>
            <a:endParaRPr lang="en-IN" sz="1600" b="1">
              <a:solidFill>
                <a:srgbClr val="002060"/>
              </a:solidFill>
            </a:endParaRPr>
          </a:p>
        </c:rich>
      </c:tx>
      <c:layout>
        <c:manualLayout>
          <c:xMode val="edge"/>
          <c:yMode val="edge"/>
          <c:x val="0.27342344706911637"/>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Sheet2!$D$18</c:f>
              <c:strCache>
                <c:ptCount val="1"/>
                <c:pt idx="0">
                  <c:v>Year</c:v>
                </c:pt>
              </c:strCache>
            </c:strRef>
          </c:tx>
          <c:spPr>
            <a:solidFill>
              <a:schemeClr val="accent1"/>
            </a:solidFill>
            <a:ln>
              <a:noFill/>
            </a:ln>
            <a:effectLst/>
          </c:spPr>
          <c:invertIfNegative val="0"/>
          <c:val>
            <c:numRef>
              <c:f>Sheet2!$D$19:$D$28</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1FFD-4E37-9B7F-FC8831704A1D}"/>
            </c:ext>
          </c:extLst>
        </c:ser>
        <c:ser>
          <c:idx val="1"/>
          <c:order val="1"/>
          <c:tx>
            <c:strRef>
              <c:f>Sheet2!$E$18</c:f>
              <c:strCache>
                <c:ptCount val="1"/>
                <c:pt idx="0">
                  <c:v>Straight-Line Book Depreciation ($)</c:v>
                </c:pt>
              </c:strCache>
            </c:strRef>
          </c:tx>
          <c:spPr>
            <a:solidFill>
              <a:schemeClr val="accent2"/>
            </a:solidFill>
            <a:ln>
              <a:noFill/>
            </a:ln>
            <a:effectLst/>
          </c:spPr>
          <c:invertIfNegative val="0"/>
          <c:val>
            <c:numRef>
              <c:f>Sheet2!$E$19:$E$28</c:f>
              <c:numCache>
                <c:formatCode>#,##0</c:formatCode>
                <c:ptCount val="10"/>
                <c:pt idx="0">
                  <c:v>450000</c:v>
                </c:pt>
                <c:pt idx="1">
                  <c:v>450000</c:v>
                </c:pt>
                <c:pt idx="2">
                  <c:v>450000</c:v>
                </c:pt>
                <c:pt idx="3">
                  <c:v>450000</c:v>
                </c:pt>
                <c:pt idx="4">
                  <c:v>450000</c:v>
                </c:pt>
                <c:pt idx="5">
                  <c:v>450000</c:v>
                </c:pt>
                <c:pt idx="6">
                  <c:v>450000</c:v>
                </c:pt>
                <c:pt idx="7">
                  <c:v>450000</c:v>
                </c:pt>
                <c:pt idx="8">
                  <c:v>450000</c:v>
                </c:pt>
                <c:pt idx="9">
                  <c:v>450000</c:v>
                </c:pt>
              </c:numCache>
            </c:numRef>
          </c:val>
          <c:extLst>
            <c:ext xmlns:c16="http://schemas.microsoft.com/office/drawing/2014/chart" uri="{C3380CC4-5D6E-409C-BE32-E72D297353CC}">
              <c16:uniqueId val="{00000001-1FFD-4E37-9B7F-FC8831704A1D}"/>
            </c:ext>
          </c:extLst>
        </c:ser>
        <c:ser>
          <c:idx val="2"/>
          <c:order val="2"/>
          <c:tx>
            <c:strRef>
              <c:f>Sheet2!$F$18</c:f>
              <c:strCache>
                <c:ptCount val="1"/>
                <c:pt idx="0">
                  <c:v>Diminishing Balance Book Depreciation ($)</c:v>
                </c:pt>
              </c:strCache>
            </c:strRef>
          </c:tx>
          <c:spPr>
            <a:solidFill>
              <a:schemeClr val="accent3"/>
            </a:solidFill>
            <a:ln>
              <a:noFill/>
            </a:ln>
            <a:effectLst/>
          </c:spPr>
          <c:invertIfNegative val="0"/>
          <c:val>
            <c:numRef>
              <c:f>Sheet2!$F$19:$F$28</c:f>
              <c:numCache>
                <c:formatCode>#,##0.00</c:formatCode>
                <c:ptCount val="10"/>
                <c:pt idx="0">
                  <c:v>102835.88</c:v>
                </c:pt>
                <c:pt idx="1">
                  <c:v>81685.45</c:v>
                </c:pt>
                <c:pt idx="2">
                  <c:v>64885.06</c:v>
                </c:pt>
                <c:pt idx="3">
                  <c:v>51540.03</c:v>
                </c:pt>
                <c:pt idx="4">
                  <c:v>40939.699999999997</c:v>
                </c:pt>
                <c:pt idx="5">
                  <c:v>32519.56</c:v>
                </c:pt>
                <c:pt idx="6">
                  <c:v>25831.21</c:v>
                </c:pt>
                <c:pt idx="7">
                  <c:v>20518.46</c:v>
                </c:pt>
                <c:pt idx="8">
                  <c:v>16298.39</c:v>
                </c:pt>
                <c:pt idx="9">
                  <c:v>12946.27</c:v>
                </c:pt>
              </c:numCache>
            </c:numRef>
          </c:val>
          <c:extLst>
            <c:ext xmlns:c16="http://schemas.microsoft.com/office/drawing/2014/chart" uri="{C3380CC4-5D6E-409C-BE32-E72D297353CC}">
              <c16:uniqueId val="{00000002-1FFD-4E37-9B7F-FC8831704A1D}"/>
            </c:ext>
          </c:extLst>
        </c:ser>
        <c:dLbls>
          <c:showLegendKey val="0"/>
          <c:showVal val="0"/>
          <c:showCatName val="0"/>
          <c:showSerName val="0"/>
          <c:showPercent val="0"/>
          <c:showBubbleSize val="0"/>
        </c:dLbls>
        <c:gapWidth val="219"/>
        <c:overlap val="-27"/>
        <c:axId val="1479953056"/>
        <c:axId val="1479953536"/>
      </c:barChart>
      <c:catAx>
        <c:axId val="14799530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953536"/>
        <c:crosses val="autoZero"/>
        <c:auto val="1"/>
        <c:lblAlgn val="ctr"/>
        <c:lblOffset val="100"/>
        <c:noMultiLvlLbl val="0"/>
      </c:catAx>
      <c:valAx>
        <c:axId val="147995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953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AE23-7DB6-06BE-B5B1-9ECB7DD5DD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865AEF-D302-04D0-81FA-4CB3CFA4F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8A05DD-F124-912F-6EED-F0B996D3995A}"/>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5" name="Footer Placeholder 4">
            <a:extLst>
              <a:ext uri="{FF2B5EF4-FFF2-40B4-BE49-F238E27FC236}">
                <a16:creationId xmlns:a16="http://schemas.microsoft.com/office/drawing/2014/main" id="{67A820C8-1E60-2A87-0026-AEDE3F80F9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9A0C2-CC91-FA1C-C689-32AB62BB73E3}"/>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335442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D3E5-2D0D-B8F6-EED8-7662615AA6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3216F2-3014-D69A-F0A7-F7628598B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60407-E09E-2964-28DB-133CBE7242B6}"/>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5" name="Footer Placeholder 4">
            <a:extLst>
              <a:ext uri="{FF2B5EF4-FFF2-40B4-BE49-F238E27FC236}">
                <a16:creationId xmlns:a16="http://schemas.microsoft.com/office/drawing/2014/main" id="{B2DF76FC-F3DC-54CE-1080-900D993A3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FD3AC-3C66-F44B-1BCE-1DDE179A8F75}"/>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221916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CAE0E4-09AD-78FE-8BE8-FCEDFD349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3D31AF-8AAB-0C95-224F-3164C63C2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4D026-1F0E-53CA-BBAB-7E49724CE662}"/>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5" name="Footer Placeholder 4">
            <a:extLst>
              <a:ext uri="{FF2B5EF4-FFF2-40B4-BE49-F238E27FC236}">
                <a16:creationId xmlns:a16="http://schemas.microsoft.com/office/drawing/2014/main" id="{60D41B50-1D16-7729-78D1-E7FF2A635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6BC79-33EB-1DDC-C734-763A3FBA9A2E}"/>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402811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DC21-17EE-7B9C-01F0-CD7174951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48F8C-F047-06E3-F424-997D20719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770419-C6CE-1B59-C30A-6C1A77847052}"/>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5" name="Footer Placeholder 4">
            <a:extLst>
              <a:ext uri="{FF2B5EF4-FFF2-40B4-BE49-F238E27FC236}">
                <a16:creationId xmlns:a16="http://schemas.microsoft.com/office/drawing/2014/main" id="{CB096741-F03D-85E1-0BB4-3F40A283C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71C9A-E155-FCEC-05E1-8D51498FA492}"/>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39166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C7D0-B4CA-F1C5-0009-61181BD3A2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B6D7C1-02E5-59FD-19FF-5C11114C4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6460D-D1F4-83DD-CF99-4A3EFBA64925}"/>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5" name="Footer Placeholder 4">
            <a:extLst>
              <a:ext uri="{FF2B5EF4-FFF2-40B4-BE49-F238E27FC236}">
                <a16:creationId xmlns:a16="http://schemas.microsoft.com/office/drawing/2014/main" id="{488E99B6-0F9C-BF76-053F-291ED738C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69E20-DC3E-B498-3CAF-370B381B457B}"/>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10994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2DC6-8E4B-A4A3-988E-FA40818195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1066FA-7392-3D01-2BEE-E0002E3B6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8056FD-D270-D56A-FD24-6FCD4AAFEC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9B8500-4AEE-6D9A-FEC8-F2E788D9E209}"/>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6" name="Footer Placeholder 5">
            <a:extLst>
              <a:ext uri="{FF2B5EF4-FFF2-40B4-BE49-F238E27FC236}">
                <a16:creationId xmlns:a16="http://schemas.microsoft.com/office/drawing/2014/main" id="{1DC5DC78-CA3C-58B8-7F99-52646C2DC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CC233-ED95-DF92-3165-5B9E72ED4C73}"/>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194161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BF7C-D70B-91A2-E1F5-3422E55961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736419-80C1-774C-19D5-BB647F2928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8FF60-D6B7-CDB4-D014-F25F1CAA2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026375-2D7B-A1FE-73AF-97A556E8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CDD12-E92C-4026-AFF3-95436DD495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8AB862-49E5-FB94-422F-C16860F8E770}"/>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8" name="Footer Placeholder 7">
            <a:extLst>
              <a:ext uri="{FF2B5EF4-FFF2-40B4-BE49-F238E27FC236}">
                <a16:creationId xmlns:a16="http://schemas.microsoft.com/office/drawing/2014/main" id="{25393E4A-BD93-76AB-3BFC-5C5E855432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433D12-B467-156B-4459-A8257AAA0EC6}"/>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96551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883C-6DC0-7F21-2285-069B54DA33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02E7CF-9AD4-B559-902E-24ADA0C75373}"/>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4" name="Footer Placeholder 3">
            <a:extLst>
              <a:ext uri="{FF2B5EF4-FFF2-40B4-BE49-F238E27FC236}">
                <a16:creationId xmlns:a16="http://schemas.microsoft.com/office/drawing/2014/main" id="{9DB67B3B-3DA2-41D2-DC11-8EEF054B1B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E8D764-3AB6-0F81-4DF8-4742A7484643}"/>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14772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4BDC0-52D1-D72A-9C24-E28483FBD305}"/>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3" name="Footer Placeholder 2">
            <a:extLst>
              <a:ext uri="{FF2B5EF4-FFF2-40B4-BE49-F238E27FC236}">
                <a16:creationId xmlns:a16="http://schemas.microsoft.com/office/drawing/2014/main" id="{2A69BCAE-72EE-6A4C-A728-CD8EACE214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C3170F-187A-ECE8-CBD2-EFB5534824D8}"/>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189494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B0C3-A397-65F4-9AB7-B1A050D96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A361DE-6C75-31A2-690C-98826B6F9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B1E1C4-471C-51D7-C8E0-5F85A4F6D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45ED0-7F4D-5733-963B-D8893018947F}"/>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6" name="Footer Placeholder 5">
            <a:extLst>
              <a:ext uri="{FF2B5EF4-FFF2-40B4-BE49-F238E27FC236}">
                <a16:creationId xmlns:a16="http://schemas.microsoft.com/office/drawing/2014/main" id="{0A31174C-AF32-5439-F258-A0F295D973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06A63-4612-88FE-2B88-37E889AB51EA}"/>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45993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2BEC-DB23-2696-2C71-0854D35EA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DDEA2A-EDEF-9AA8-C6B0-ABA836B1D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E33D92-6E6E-5B8A-D183-4B8DC0B57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70DDE-F13D-E01A-533E-43F8ADEC95BF}"/>
              </a:ext>
            </a:extLst>
          </p:cNvPr>
          <p:cNvSpPr>
            <a:spLocks noGrp="1"/>
          </p:cNvSpPr>
          <p:nvPr>
            <p:ph type="dt" sz="half" idx="10"/>
          </p:nvPr>
        </p:nvSpPr>
        <p:spPr/>
        <p:txBody>
          <a:bodyPr/>
          <a:lstStyle/>
          <a:p>
            <a:fld id="{38AEE4A0-5D24-486D-9263-B6FFA2AC50DF}" type="datetimeFigureOut">
              <a:rPr lang="en-IN" smtClean="0"/>
              <a:t>17-03-2025</a:t>
            </a:fld>
            <a:endParaRPr lang="en-IN"/>
          </a:p>
        </p:txBody>
      </p:sp>
      <p:sp>
        <p:nvSpPr>
          <p:cNvPr id="6" name="Footer Placeholder 5">
            <a:extLst>
              <a:ext uri="{FF2B5EF4-FFF2-40B4-BE49-F238E27FC236}">
                <a16:creationId xmlns:a16="http://schemas.microsoft.com/office/drawing/2014/main" id="{6FE24EF0-B7A8-C1EE-33E2-EF5FBF3F2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324C0-8F29-58A7-C237-F658346245A2}"/>
              </a:ext>
            </a:extLst>
          </p:cNvPr>
          <p:cNvSpPr>
            <a:spLocks noGrp="1"/>
          </p:cNvSpPr>
          <p:nvPr>
            <p:ph type="sldNum" sz="quarter" idx="12"/>
          </p:nvPr>
        </p:nvSpPr>
        <p:spPr/>
        <p:txBody>
          <a:bodyPr/>
          <a:lstStyle/>
          <a:p>
            <a:fld id="{346EE3C1-D324-435D-9807-C82FD85BACD7}" type="slidenum">
              <a:rPr lang="en-IN" smtClean="0"/>
              <a:t>‹#›</a:t>
            </a:fld>
            <a:endParaRPr lang="en-IN"/>
          </a:p>
        </p:txBody>
      </p:sp>
    </p:spTree>
    <p:extLst>
      <p:ext uri="{BB962C8B-B14F-4D97-AF65-F5344CB8AC3E}">
        <p14:creationId xmlns:p14="http://schemas.microsoft.com/office/powerpoint/2010/main" val="330018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3BE46-1DBF-6D06-6CAF-0358A5C5B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DF99FB-9715-8546-8653-92426906D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F16B9-7549-D481-AC7E-4186FB70B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EE4A0-5D24-486D-9263-B6FFA2AC50DF}" type="datetimeFigureOut">
              <a:rPr lang="en-IN" smtClean="0"/>
              <a:t>17-03-2025</a:t>
            </a:fld>
            <a:endParaRPr lang="en-IN"/>
          </a:p>
        </p:txBody>
      </p:sp>
      <p:sp>
        <p:nvSpPr>
          <p:cNvPr id="5" name="Footer Placeholder 4">
            <a:extLst>
              <a:ext uri="{FF2B5EF4-FFF2-40B4-BE49-F238E27FC236}">
                <a16:creationId xmlns:a16="http://schemas.microsoft.com/office/drawing/2014/main" id="{0F937DAD-C33E-6DC8-3640-1FEACE3FD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B4CC96-E944-5169-51F6-F32D0A56B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E3C1-D324-435D-9807-C82FD85BACD7}" type="slidenum">
              <a:rPr lang="en-IN" smtClean="0"/>
              <a:t>‹#›</a:t>
            </a:fld>
            <a:endParaRPr lang="en-IN"/>
          </a:p>
        </p:txBody>
      </p:sp>
    </p:spTree>
    <p:extLst>
      <p:ext uri="{BB962C8B-B14F-4D97-AF65-F5344CB8AC3E}">
        <p14:creationId xmlns:p14="http://schemas.microsoft.com/office/powerpoint/2010/main" val="331936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FF5A-7AB0-ACA9-152C-339D1A124ED2}"/>
              </a:ext>
            </a:extLst>
          </p:cNvPr>
          <p:cNvSpPr>
            <a:spLocks noGrp="1"/>
          </p:cNvSpPr>
          <p:nvPr>
            <p:ph type="ctrTitle"/>
          </p:nvPr>
        </p:nvSpPr>
        <p:spPr>
          <a:xfrm>
            <a:off x="1427284" y="812069"/>
            <a:ext cx="9533792" cy="3255962"/>
          </a:xfrm>
        </p:spPr>
        <p:txBody>
          <a:bodyPr>
            <a:normAutofit fontScale="90000"/>
          </a:bodyPr>
          <a:lstStyle/>
          <a:p>
            <a:r>
              <a:rPr lang="en-IN" sz="8000" b="1" dirty="0">
                <a:latin typeface="Times New Roman" panose="02020603050405020304" pitchFamily="18" charset="0"/>
                <a:cs typeface="Times New Roman" panose="02020603050405020304" pitchFamily="18" charset="0"/>
              </a:rPr>
              <a:t>Comparative Analysis Of Depreciation Methods</a:t>
            </a:r>
          </a:p>
        </p:txBody>
      </p:sp>
      <p:sp>
        <p:nvSpPr>
          <p:cNvPr id="3" name="Subtitle 2">
            <a:extLst>
              <a:ext uri="{FF2B5EF4-FFF2-40B4-BE49-F238E27FC236}">
                <a16:creationId xmlns:a16="http://schemas.microsoft.com/office/drawing/2014/main" id="{30041B45-43BF-24B7-784C-B487515B3CA4}"/>
              </a:ext>
            </a:extLst>
          </p:cNvPr>
          <p:cNvSpPr>
            <a:spLocks noGrp="1"/>
          </p:cNvSpPr>
          <p:nvPr>
            <p:ph type="subTitle" idx="1"/>
          </p:nvPr>
        </p:nvSpPr>
        <p:spPr>
          <a:xfrm>
            <a:off x="1726222" y="4261461"/>
            <a:ext cx="9144000" cy="1655762"/>
          </a:xfrm>
        </p:spPr>
        <p:txBody>
          <a:bodyPr>
            <a:normAutofit/>
          </a:bodyPr>
          <a:lstStyle/>
          <a:p>
            <a:r>
              <a:rPr lang="en-IN" sz="2800" dirty="0">
                <a:latin typeface="Times New Roman" panose="02020603050405020304" pitchFamily="18" charset="0"/>
                <a:cs typeface="Times New Roman" panose="02020603050405020304" pitchFamily="18" charset="0"/>
              </a:rPr>
              <a:t>Straight-Line vs. Diminishing Balance</a:t>
            </a:r>
          </a:p>
        </p:txBody>
      </p:sp>
      <p:sp>
        <p:nvSpPr>
          <p:cNvPr id="4" name="Rectangle 3">
            <a:extLst>
              <a:ext uri="{FF2B5EF4-FFF2-40B4-BE49-F238E27FC236}">
                <a16:creationId xmlns:a16="http://schemas.microsoft.com/office/drawing/2014/main" id="{A136D3D4-EBF2-CBEE-351F-1EB0C5ACDEA2}"/>
              </a:ext>
            </a:extLst>
          </p:cNvPr>
          <p:cNvSpPr/>
          <p:nvPr/>
        </p:nvSpPr>
        <p:spPr>
          <a:xfrm>
            <a:off x="9994084" y="6045931"/>
            <a:ext cx="2114026" cy="7633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n>
                  <a:solidFill>
                    <a:schemeClr val="tx1"/>
                  </a:solidFill>
                </a:ln>
              </a:rPr>
              <a:t>Bonam Pooja</a:t>
            </a:r>
          </a:p>
          <a:p>
            <a:pPr algn="ctr"/>
            <a:r>
              <a:rPr lang="en-IN" dirty="0">
                <a:ln>
                  <a:solidFill>
                    <a:schemeClr val="tx1"/>
                  </a:solidFill>
                </a:ln>
              </a:rPr>
              <a:t>Coachx Batch - 112</a:t>
            </a:r>
          </a:p>
        </p:txBody>
      </p:sp>
    </p:spTree>
    <p:extLst>
      <p:ext uri="{BB962C8B-B14F-4D97-AF65-F5344CB8AC3E}">
        <p14:creationId xmlns:p14="http://schemas.microsoft.com/office/powerpoint/2010/main" val="333413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1DB65-67A9-ED84-D248-FE08EC8C9BA2}"/>
              </a:ext>
            </a:extLst>
          </p:cNvPr>
          <p:cNvSpPr>
            <a:spLocks noGrp="1"/>
          </p:cNvSpPr>
          <p:nvPr>
            <p:ph idx="1"/>
          </p:nvPr>
        </p:nvSpPr>
        <p:spPr>
          <a:xfrm>
            <a:off x="76200" y="84667"/>
            <a:ext cx="12115799" cy="6702995"/>
          </a:xfrm>
        </p:spPr>
        <p:txBody>
          <a:bodyPr>
            <a:normAutofit fontScale="92500" lnSpcReduction="20000"/>
          </a:bodyPr>
          <a:lstStyle/>
          <a:p>
            <a:pPr algn="l">
              <a:spcAft>
                <a:spcPts val="1200"/>
              </a:spcAft>
            </a:pPr>
            <a:r>
              <a:rPr lang="en-US" u="sng" dirty="0">
                <a:latin typeface="Times New Roman" panose="02020603050405020304" pitchFamily="18" charset="0"/>
                <a:cs typeface="Times New Roman" panose="02020603050405020304" pitchFamily="18" charset="0"/>
              </a:rPr>
              <a:t>Diminishing Balance</a:t>
            </a:r>
            <a:r>
              <a:rPr lang="en-US" i="0" u="sng" dirty="0">
                <a:effectLst/>
                <a:latin typeface="Times New Roman" panose="02020603050405020304" pitchFamily="18" charset="0"/>
                <a:cs typeface="Times New Roman" panose="02020603050405020304" pitchFamily="18" charset="0"/>
              </a:rPr>
              <a:t> Method Formula:</a:t>
            </a:r>
          </a:p>
          <a:p>
            <a:pPr algn="l">
              <a:spcAft>
                <a:spcPts val="1200"/>
              </a:spcAft>
            </a:pPr>
            <a:endParaRPr lang="en-US" i="0" u="sng" dirty="0">
              <a:effectLst/>
              <a:latin typeface="Times New Roman" panose="02020603050405020304" pitchFamily="18" charset="0"/>
              <a:cs typeface="Times New Roman" panose="02020603050405020304" pitchFamily="18" charset="0"/>
            </a:endParaRPr>
          </a:p>
          <a:p>
            <a:pPr marL="0" indent="0" algn="l">
              <a:buNone/>
            </a:pPr>
            <a:r>
              <a:rPr lang="en-US" b="0" i="0" dirty="0">
                <a:solidFill>
                  <a:srgbClr val="374151"/>
                </a:solidFill>
                <a:effectLst/>
                <a:latin typeface="Inter"/>
              </a:rPr>
              <a:t> </a:t>
            </a:r>
            <a:r>
              <a:rPr lang="en-US" sz="2200" b="0" i="0" dirty="0">
                <a:effectLst/>
              </a:rPr>
              <a:t>The Diminishing balance method formula for an asset is as follows: </a:t>
            </a:r>
          </a:p>
          <a:p>
            <a:pPr marL="0" indent="0" algn="l">
              <a:buNone/>
            </a:pPr>
            <a:endParaRPr lang="en-US" sz="2400" dirty="0">
              <a:solidFill>
                <a:srgbClr val="374151"/>
              </a:solidFill>
              <a:latin typeface="Inter"/>
            </a:endParaRPr>
          </a:p>
          <a:p>
            <a:pPr marL="0" indent="0" algn="l">
              <a:buNone/>
            </a:pPr>
            <a:r>
              <a:rPr lang="en-US" sz="3600" b="1" i="0" dirty="0">
                <a:solidFill>
                  <a:srgbClr val="374151"/>
                </a:solidFill>
                <a:effectLst/>
                <a:latin typeface="Inter"/>
              </a:rPr>
              <a:t>        </a:t>
            </a:r>
            <a:r>
              <a:rPr lang="en-US" sz="2400" b="1" i="0" u="none" strike="noStrike" baseline="0" dirty="0">
                <a:solidFill>
                  <a:srgbClr val="000000"/>
                </a:solidFill>
                <a:latin typeface="Times New Roman" panose="02020603050405020304" pitchFamily="18" charset="0"/>
              </a:rPr>
              <a:t>Depreciation per year = Book Value at Beginning of Year * Depreciation Rate </a:t>
            </a:r>
            <a:endParaRPr lang="en-US" sz="3200" b="1" i="0" u="none" strike="noStrike" baseline="0" dirty="0">
              <a:solidFill>
                <a:srgbClr val="000000"/>
              </a:solidFill>
              <a:latin typeface="Times New Roman" panose="02020603050405020304" pitchFamily="18" charset="0"/>
            </a:endParaRPr>
          </a:p>
          <a:p>
            <a:pPr marL="0" indent="0" algn="l">
              <a:buNone/>
            </a:pPr>
            <a:endParaRPr lang="en-US" sz="3200" dirty="0">
              <a:solidFill>
                <a:srgbClr val="000000"/>
              </a:solidFill>
              <a:effectLst/>
              <a:latin typeface="Times New Roman" panose="02020603050405020304" pitchFamily="18" charset="0"/>
            </a:endParaRPr>
          </a:p>
          <a:p>
            <a:pPr marL="0" indent="0" algn="l">
              <a:buNone/>
            </a:pPr>
            <a:r>
              <a:rPr lang="en-US" sz="2200" i="0" u="sng" dirty="0">
                <a:solidFill>
                  <a:srgbClr val="000000"/>
                </a:solidFill>
                <a:latin typeface="Times New Roman" panose="02020603050405020304" pitchFamily="18" charset="0"/>
                <a:cs typeface="Times New Roman" panose="02020603050405020304" pitchFamily="18" charset="0"/>
              </a:rPr>
              <a:t>Step 1</a:t>
            </a:r>
            <a:r>
              <a:rPr lang="en-US" sz="2200" i="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rPr>
              <a:t>Calculate the depreciation expense using the following formula:</a:t>
            </a:r>
          </a:p>
          <a:p>
            <a:pPr marL="0" indent="0" algn="l">
              <a:buNone/>
            </a:pPr>
            <a:endParaRPr lang="en-US" sz="2200" b="0" i="0" dirty="0">
              <a:solidFill>
                <a:srgbClr val="000000"/>
              </a:solidFill>
            </a:endParaRPr>
          </a:p>
          <a:p>
            <a:pPr marL="0" indent="0" algn="l">
              <a:buNone/>
            </a:pPr>
            <a:endParaRPr lang="en-US" sz="2200" b="0" i="0" dirty="0">
              <a:solidFill>
                <a:srgbClr val="000000"/>
              </a:solidFill>
            </a:endParaRPr>
          </a:p>
          <a:p>
            <a:pPr marL="0" indent="0" algn="l">
              <a:buNone/>
            </a:pPr>
            <a:r>
              <a:rPr lang="en-US" sz="2200" b="0" i="0" dirty="0">
                <a:solidFill>
                  <a:srgbClr val="000000"/>
                </a:solidFill>
              </a:rPr>
              <a:t>Depreciation Value: (Net Book Value -  Scrap Value) * Depreciation Rate</a:t>
            </a:r>
          </a:p>
          <a:p>
            <a:pPr marL="0" indent="0" algn="l">
              <a:buNone/>
            </a:pPr>
            <a:endParaRPr lang="en-US" sz="2200" b="0" i="0" dirty="0">
              <a:solidFill>
                <a:srgbClr val="000000"/>
              </a:solidFill>
            </a:endParaRPr>
          </a:p>
          <a:p>
            <a:pPr marL="0" indent="0" algn="l">
              <a:buNone/>
            </a:pPr>
            <a:endParaRPr lang="en-US" sz="2200" b="0" i="0" dirty="0">
              <a:solidFill>
                <a:srgbClr val="000000"/>
              </a:solidFill>
            </a:endParaRPr>
          </a:p>
          <a:p>
            <a:pPr marL="0" indent="0" algn="l">
              <a:buNone/>
            </a:pPr>
            <a:r>
              <a:rPr lang="en-US" sz="2200" i="0" u="sng" dirty="0">
                <a:solidFill>
                  <a:srgbClr val="000000"/>
                </a:solidFill>
                <a:latin typeface="Times New Roman" panose="02020603050405020304" pitchFamily="18" charset="0"/>
                <a:cs typeface="Times New Roman" panose="02020603050405020304" pitchFamily="18" charset="0"/>
              </a:rPr>
              <a:t>Step 2</a:t>
            </a:r>
            <a:r>
              <a:rPr lang="en-US" sz="2200" i="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rPr>
              <a:t>Subtract the depreciation cost from the asset’s current book value to determine the remaining book </a:t>
            </a:r>
          </a:p>
          <a:p>
            <a:pPr marL="0" indent="0" algn="l">
              <a:buNone/>
            </a:pPr>
            <a:r>
              <a:rPr lang="en-US" sz="2200" dirty="0">
                <a:solidFill>
                  <a:srgbClr val="000000"/>
                </a:solidFill>
              </a:rPr>
              <a:t>              </a:t>
            </a:r>
            <a:r>
              <a:rPr lang="en-US" sz="2200" b="0" i="0" dirty="0">
                <a:solidFill>
                  <a:srgbClr val="000000"/>
                </a:solidFill>
              </a:rPr>
              <a:t>value of an asset.</a:t>
            </a:r>
          </a:p>
          <a:p>
            <a:pPr marL="0" indent="0" algn="l">
              <a:buNone/>
            </a:pPr>
            <a:endParaRPr lang="en-US" sz="2200" b="0" i="0" dirty="0">
              <a:solidFill>
                <a:srgbClr val="000000"/>
              </a:solidFill>
            </a:endParaRPr>
          </a:p>
          <a:p>
            <a:pPr marL="0" indent="0" algn="l">
              <a:buNone/>
            </a:pPr>
            <a:r>
              <a:rPr lang="en-US" sz="2200" b="0" i="0" dirty="0">
                <a:solidFill>
                  <a:srgbClr val="000000"/>
                </a:solidFill>
              </a:rPr>
              <a:t>These two steps are repeatedly used throughout the asset's useful life. In the final year of the asset's useful life, you should subtract the residual value from the current book value and record the amount of depreciation. </a:t>
            </a:r>
          </a:p>
          <a:p>
            <a:endParaRPr lang="en-IN" dirty="0"/>
          </a:p>
        </p:txBody>
      </p:sp>
    </p:spTree>
    <p:extLst>
      <p:ext uri="{BB962C8B-B14F-4D97-AF65-F5344CB8AC3E}">
        <p14:creationId xmlns:p14="http://schemas.microsoft.com/office/powerpoint/2010/main" val="304384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BDCB9-FA4D-DD62-FA84-8225EDFE1B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DACD11-AFBA-EAA6-91DF-1A716FD7C23B}"/>
              </a:ext>
            </a:extLst>
          </p:cNvPr>
          <p:cNvSpPr>
            <a:spLocks noGrp="1"/>
          </p:cNvSpPr>
          <p:nvPr>
            <p:ph type="title"/>
          </p:nvPr>
        </p:nvSpPr>
        <p:spPr>
          <a:xfrm>
            <a:off x="135467" y="118533"/>
            <a:ext cx="11319933" cy="795867"/>
          </a:xfrm>
        </p:spPr>
        <p:txBody>
          <a:bodyPr/>
          <a:lstStyle/>
          <a:p>
            <a:r>
              <a:rPr lang="en-IN" u="sng" dirty="0">
                <a:latin typeface="Times New Roman" panose="02020603050405020304" pitchFamily="18" charset="0"/>
                <a:cs typeface="Times New Roman" panose="02020603050405020304" pitchFamily="18" charset="0"/>
              </a:rPr>
              <a:t>Merits</a:t>
            </a:r>
          </a:p>
        </p:txBody>
      </p:sp>
      <p:sp>
        <p:nvSpPr>
          <p:cNvPr id="5" name="Content Placeholder 4">
            <a:extLst>
              <a:ext uri="{FF2B5EF4-FFF2-40B4-BE49-F238E27FC236}">
                <a16:creationId xmlns:a16="http://schemas.microsoft.com/office/drawing/2014/main" id="{7CCB976E-162B-7074-D503-31756D4EB98A}"/>
              </a:ext>
            </a:extLst>
          </p:cNvPr>
          <p:cNvSpPr>
            <a:spLocks noGrp="1"/>
          </p:cNvSpPr>
          <p:nvPr>
            <p:ph idx="1"/>
          </p:nvPr>
        </p:nvSpPr>
        <p:spPr>
          <a:xfrm>
            <a:off x="135467" y="1058333"/>
            <a:ext cx="11988800" cy="5681134"/>
          </a:xfrm>
        </p:spPr>
        <p:txBody>
          <a:bodyPr>
            <a:normAutofit lnSpcReduction="10000"/>
          </a:bodyPr>
          <a:lstStyle/>
          <a:p>
            <a:pPr marL="0" indent="0">
              <a:buNone/>
            </a:pPr>
            <a:r>
              <a:rPr lang="en-US" dirty="0"/>
              <a:t>The merits of using the Diminishing balance Method to calculate depreciation are as follows:</a:t>
            </a:r>
          </a:p>
          <a:p>
            <a:endParaRPr lang="en-US" dirty="0"/>
          </a:p>
          <a:p>
            <a:pPr algn="just" fontAlgn="base">
              <a:spcAft>
                <a:spcPts val="1000"/>
              </a:spcAft>
            </a:pPr>
            <a:r>
              <a:rPr lang="en-US" sz="2000" b="0" i="0" dirty="0">
                <a:solidFill>
                  <a:srgbClr val="000000"/>
                </a:solidFill>
                <a:effectLst/>
              </a:rPr>
              <a:t>The calculation of depreciation amount using the diminishing balance method is quite easy. It does not require any special knowledge to calculate the depreciation expense using this method. </a:t>
            </a:r>
          </a:p>
          <a:p>
            <a:pPr algn="just" fontAlgn="base">
              <a:spcAft>
                <a:spcPts val="1000"/>
              </a:spcAft>
            </a:pPr>
            <a:r>
              <a:rPr lang="en-US" sz="2000" b="0" i="0" dirty="0">
                <a:solidFill>
                  <a:srgbClr val="000000"/>
                </a:solidFill>
                <a:effectLst/>
              </a:rPr>
              <a:t>This method of calculating depreciation is applicable for valuable assets like buildings, plants and machinery, equipment, etc. having a long life.</a:t>
            </a:r>
          </a:p>
          <a:p>
            <a:pPr algn="just" fontAlgn="base">
              <a:spcAft>
                <a:spcPts val="1000"/>
              </a:spcAft>
            </a:pPr>
            <a:r>
              <a:rPr lang="en-US" sz="2000" b="0" i="0" dirty="0">
                <a:solidFill>
                  <a:srgbClr val="000000"/>
                </a:solidFill>
                <a:effectLst/>
              </a:rPr>
              <a:t>In this method, a higher amount of depreciation is deducted in the initial years. So, it helps to minimize the impact of obsolescence of assets.</a:t>
            </a:r>
          </a:p>
          <a:p>
            <a:pPr algn="just" fontAlgn="base">
              <a:spcAft>
                <a:spcPts val="1000"/>
              </a:spcAft>
            </a:pPr>
            <a:r>
              <a:rPr lang="en-US" sz="2000" b="0" i="0" dirty="0">
                <a:solidFill>
                  <a:srgbClr val="000000"/>
                </a:solidFill>
                <a:effectLst/>
              </a:rPr>
              <a:t>The diminishing balance method of depreciation is acceptable by tax authorities. Hence, it provides tax benefits to the company. </a:t>
            </a:r>
          </a:p>
          <a:p>
            <a:pPr algn="just" fontAlgn="base"/>
            <a:r>
              <a:rPr lang="en-US" sz="2000" b="0" i="0" dirty="0">
                <a:solidFill>
                  <a:srgbClr val="000000"/>
                </a:solidFill>
                <a:effectLst/>
              </a:rPr>
              <a:t>Diminishing balance method balances the yearly burden on the profit and loss account in terms of both depreciation and repairs. The depreciation amount continues to decline while the expenses on repairs continues to increase. Hence the  total expense against revenue over different years remains more or less the same.</a:t>
            </a:r>
          </a:p>
        </p:txBody>
      </p:sp>
    </p:spTree>
    <p:extLst>
      <p:ext uri="{BB962C8B-B14F-4D97-AF65-F5344CB8AC3E}">
        <p14:creationId xmlns:p14="http://schemas.microsoft.com/office/powerpoint/2010/main" val="248593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E8312-BADA-EC80-2FDF-D6D15E6F7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50C08-7012-6511-0E55-A1C93824FD65}"/>
              </a:ext>
            </a:extLst>
          </p:cNvPr>
          <p:cNvSpPr>
            <a:spLocks noGrp="1"/>
          </p:cNvSpPr>
          <p:nvPr>
            <p:ph type="title"/>
          </p:nvPr>
        </p:nvSpPr>
        <p:spPr>
          <a:xfrm>
            <a:off x="59268" y="59268"/>
            <a:ext cx="11226800" cy="846666"/>
          </a:xfrm>
        </p:spPr>
        <p:txBody>
          <a:bodyPr/>
          <a:lstStyle/>
          <a:p>
            <a:r>
              <a:rPr lang="en-IN" u="sng" dirty="0">
                <a:latin typeface="Times New Roman" panose="02020603050405020304" pitchFamily="18" charset="0"/>
                <a:cs typeface="Times New Roman" panose="02020603050405020304" pitchFamily="18" charset="0"/>
              </a:rPr>
              <a:t>Demerits</a:t>
            </a:r>
          </a:p>
        </p:txBody>
      </p:sp>
      <p:sp>
        <p:nvSpPr>
          <p:cNvPr id="3" name="Content Placeholder 2">
            <a:extLst>
              <a:ext uri="{FF2B5EF4-FFF2-40B4-BE49-F238E27FC236}">
                <a16:creationId xmlns:a16="http://schemas.microsoft.com/office/drawing/2014/main" id="{128873F0-46B9-4D58-9BDB-35F73669C7DB}"/>
              </a:ext>
            </a:extLst>
          </p:cNvPr>
          <p:cNvSpPr>
            <a:spLocks noGrp="1"/>
          </p:cNvSpPr>
          <p:nvPr>
            <p:ph idx="1"/>
          </p:nvPr>
        </p:nvSpPr>
        <p:spPr>
          <a:xfrm>
            <a:off x="59268" y="1032933"/>
            <a:ext cx="12048064" cy="5765799"/>
          </a:xfrm>
        </p:spPr>
        <p:txBody>
          <a:bodyPr>
            <a:normAutofit lnSpcReduction="10000"/>
          </a:bodyPr>
          <a:lstStyle/>
          <a:p>
            <a:pPr marL="0" indent="0">
              <a:buNone/>
            </a:pPr>
            <a:r>
              <a:rPr lang="en-US" dirty="0"/>
              <a:t>The demerits of using the Diminishing balance Method to calculate depreciation are as follows:</a:t>
            </a:r>
          </a:p>
          <a:p>
            <a:pPr marL="0" indent="0">
              <a:buNone/>
            </a:pPr>
            <a:endParaRPr lang="en-US" dirty="0"/>
          </a:p>
          <a:p>
            <a:r>
              <a:rPr lang="en-US" sz="2200" dirty="0"/>
              <a:t>It is quite tedious to estimate the appropriate rate of depreciation.</a:t>
            </a:r>
          </a:p>
          <a:p>
            <a:endParaRPr lang="en-US" sz="2200" dirty="0"/>
          </a:p>
          <a:p>
            <a:r>
              <a:rPr lang="en-US" sz="2200" dirty="0"/>
              <a:t>The asset value cannot be brought down to zero.</a:t>
            </a:r>
          </a:p>
          <a:p>
            <a:endParaRPr lang="en-US" sz="2200" dirty="0"/>
          </a:p>
          <a:p>
            <a:r>
              <a:rPr lang="en-US" sz="2200" dirty="0"/>
              <a:t>As depreciation cost is high initially, it results in lower net income during the initial period.</a:t>
            </a:r>
          </a:p>
          <a:p>
            <a:endParaRPr lang="en-US" sz="2200" dirty="0"/>
          </a:p>
          <a:p>
            <a:r>
              <a:rPr lang="en-US" sz="2200" dirty="0"/>
              <a:t>Depreciation is neither based on the asset value nor evenly distributed throughout the useful life of an asset.</a:t>
            </a:r>
          </a:p>
          <a:p>
            <a:endParaRPr lang="en-US" sz="2200" dirty="0"/>
          </a:p>
          <a:p>
            <a:r>
              <a:rPr lang="en-US" sz="2200" dirty="0"/>
              <a:t>It is not an ideal method for the assets like Plant and Machinery as these assets do not lose their value easily.</a:t>
            </a:r>
            <a:endParaRPr lang="en-IN" sz="2200" dirty="0"/>
          </a:p>
        </p:txBody>
      </p:sp>
    </p:spTree>
    <p:extLst>
      <p:ext uri="{BB962C8B-B14F-4D97-AF65-F5344CB8AC3E}">
        <p14:creationId xmlns:p14="http://schemas.microsoft.com/office/powerpoint/2010/main" val="258409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AD23F6C-D462-0C60-1B0B-206D9791D1A2}"/>
              </a:ext>
            </a:extLst>
          </p:cNvPr>
          <p:cNvGraphicFramePr>
            <a:graphicFrameLocks noGrp="1"/>
          </p:cNvGraphicFramePr>
          <p:nvPr>
            <p:extLst>
              <p:ext uri="{D42A27DB-BD31-4B8C-83A1-F6EECF244321}">
                <p14:modId xmlns:p14="http://schemas.microsoft.com/office/powerpoint/2010/main" val="3281635463"/>
              </p:ext>
            </p:extLst>
          </p:nvPr>
        </p:nvGraphicFramePr>
        <p:xfrm>
          <a:off x="58723" y="1149293"/>
          <a:ext cx="12080147" cy="5570290"/>
        </p:xfrm>
        <a:graphic>
          <a:graphicData uri="http://schemas.openxmlformats.org/drawingml/2006/table">
            <a:tbl>
              <a:tblPr firstRow="1" bandRow="1">
                <a:tableStyleId>{69CF1AB2-1976-4502-BF36-3FF5EA218861}</a:tableStyleId>
              </a:tblPr>
              <a:tblGrid>
                <a:gridCol w="2110032">
                  <a:extLst>
                    <a:ext uri="{9D8B030D-6E8A-4147-A177-3AD203B41FA5}">
                      <a16:colId xmlns:a16="http://schemas.microsoft.com/office/drawing/2014/main" val="1306109668"/>
                    </a:ext>
                  </a:extLst>
                </a:gridCol>
                <a:gridCol w="4953498">
                  <a:extLst>
                    <a:ext uri="{9D8B030D-6E8A-4147-A177-3AD203B41FA5}">
                      <a16:colId xmlns:a16="http://schemas.microsoft.com/office/drawing/2014/main" val="2537315765"/>
                    </a:ext>
                  </a:extLst>
                </a:gridCol>
                <a:gridCol w="5016617">
                  <a:extLst>
                    <a:ext uri="{9D8B030D-6E8A-4147-A177-3AD203B41FA5}">
                      <a16:colId xmlns:a16="http://schemas.microsoft.com/office/drawing/2014/main" val="3880093830"/>
                    </a:ext>
                  </a:extLst>
                </a:gridCol>
              </a:tblGrid>
              <a:tr h="679737">
                <a:tc>
                  <a:txBody>
                    <a:bodyPr/>
                    <a:lstStyle/>
                    <a:p>
                      <a:pPr algn="ctr"/>
                      <a:r>
                        <a:rPr lang="en-IN" b="1" dirty="0"/>
                        <a:t>Basis</a:t>
                      </a:r>
                      <a:endParaRPr lang="en-IN" dirty="0"/>
                    </a:p>
                  </a:txBody>
                  <a:tcPr anchor="ctr"/>
                </a:tc>
                <a:tc>
                  <a:txBody>
                    <a:bodyPr/>
                    <a:lstStyle/>
                    <a:p>
                      <a:pPr algn="ctr"/>
                      <a:r>
                        <a:rPr lang="en-IN" dirty="0"/>
                        <a:t>Straight Line Method</a:t>
                      </a:r>
                    </a:p>
                  </a:txBody>
                  <a:tcPr anchor="ctr"/>
                </a:tc>
                <a:tc>
                  <a:txBody>
                    <a:bodyPr/>
                    <a:lstStyle/>
                    <a:p>
                      <a:pPr algn="ctr"/>
                      <a:r>
                        <a:rPr lang="en-IN" dirty="0"/>
                        <a:t>Diminishing Balance Method</a:t>
                      </a:r>
                    </a:p>
                  </a:txBody>
                  <a:tcPr anchor="ctr"/>
                </a:tc>
                <a:extLst>
                  <a:ext uri="{0D108BD9-81ED-4DB2-BD59-A6C34878D82A}">
                    <a16:rowId xmlns:a16="http://schemas.microsoft.com/office/drawing/2014/main" val="3959712422"/>
                  </a:ext>
                </a:extLst>
              </a:tr>
              <a:tr h="935585">
                <a:tc>
                  <a:txBody>
                    <a:bodyPr/>
                    <a:lstStyle/>
                    <a:p>
                      <a:r>
                        <a:rPr lang="en-IN" dirty="0"/>
                        <a:t>Meaning</a:t>
                      </a:r>
                    </a:p>
                  </a:txBody>
                  <a:tcPr anchor="ctr"/>
                </a:tc>
                <a:tc>
                  <a:txBody>
                    <a:bodyPr/>
                    <a:lstStyle/>
                    <a:p>
                      <a:r>
                        <a:rPr lang="en-US" sz="1400" dirty="0"/>
                        <a:t>Under this method of charging depreciation, the amount charged as depreciation for any asset is fixed and equal for every year.</a:t>
                      </a:r>
                      <a:endParaRPr lang="en-IN" sz="1400" dirty="0"/>
                    </a:p>
                  </a:txBody>
                  <a:tcPr anchor="ctr"/>
                </a:tc>
                <a:tc>
                  <a:txBody>
                    <a:bodyPr/>
                    <a:lstStyle/>
                    <a:p>
                      <a:r>
                        <a:rPr lang="en-US" sz="1400" dirty="0"/>
                        <a:t>Under this method of charging depreciation, the amount charged as depreciation for any asset is charged at a fixed rate but on the reducing value of the asset every year.</a:t>
                      </a:r>
                      <a:endParaRPr lang="en-IN" sz="1400" dirty="0"/>
                    </a:p>
                  </a:txBody>
                  <a:tcPr anchor="ctr"/>
                </a:tc>
                <a:extLst>
                  <a:ext uri="{0D108BD9-81ED-4DB2-BD59-A6C34878D82A}">
                    <a16:rowId xmlns:a16="http://schemas.microsoft.com/office/drawing/2014/main" val="1149548733"/>
                  </a:ext>
                </a:extLst>
              </a:tr>
              <a:tr h="679737">
                <a:tc>
                  <a:txBody>
                    <a:bodyPr/>
                    <a:lstStyle/>
                    <a:p>
                      <a:r>
                        <a:rPr lang="en-IN" dirty="0"/>
                        <a:t>Depreciation Charged</a:t>
                      </a:r>
                    </a:p>
                  </a:txBody>
                  <a:tcPr anchor="ctr"/>
                </a:tc>
                <a:tc>
                  <a:txBody>
                    <a:bodyPr/>
                    <a:lstStyle/>
                    <a:p>
                      <a:r>
                        <a:rPr lang="en-US" sz="1400" dirty="0"/>
                        <a:t>Depreciation is calculated on the original cost of the asset.</a:t>
                      </a:r>
                      <a:endParaRPr lang="en-IN" sz="1400" dirty="0"/>
                    </a:p>
                  </a:txBody>
                  <a:tcPr anchor="ctr"/>
                </a:tc>
                <a:tc>
                  <a:txBody>
                    <a:bodyPr/>
                    <a:lstStyle/>
                    <a:p>
                      <a:r>
                        <a:rPr lang="en-US" sz="1400" dirty="0"/>
                        <a:t>Depreciation is calculated on the written-down value of the asset.</a:t>
                      </a:r>
                      <a:endParaRPr lang="en-IN" sz="1400" dirty="0"/>
                    </a:p>
                  </a:txBody>
                  <a:tcPr anchor="ctr"/>
                </a:tc>
                <a:extLst>
                  <a:ext uri="{0D108BD9-81ED-4DB2-BD59-A6C34878D82A}">
                    <a16:rowId xmlns:a16="http://schemas.microsoft.com/office/drawing/2014/main" val="3577940977"/>
                  </a:ext>
                </a:extLst>
              </a:tr>
              <a:tr h="724324">
                <a:tc>
                  <a:txBody>
                    <a:bodyPr/>
                    <a:lstStyle/>
                    <a:p>
                      <a:r>
                        <a:rPr lang="en-IN" dirty="0"/>
                        <a:t>Amount of Depreciation</a:t>
                      </a:r>
                    </a:p>
                  </a:txBody>
                  <a:tcPr anchor="ctr"/>
                </a:tc>
                <a:tc>
                  <a:txBody>
                    <a:bodyPr/>
                    <a:lstStyle/>
                    <a:p>
                      <a:r>
                        <a:rPr lang="en-US" sz="1400" dirty="0"/>
                        <a:t>The amount of depreciation charged is the same for every year.</a:t>
                      </a:r>
                      <a:endParaRPr lang="en-IN" sz="1400" dirty="0"/>
                    </a:p>
                  </a:txBody>
                  <a:tcPr anchor="ctr"/>
                </a:tc>
                <a:tc>
                  <a:txBody>
                    <a:bodyPr/>
                    <a:lstStyle/>
                    <a:p>
                      <a:r>
                        <a:rPr lang="en-US" sz="1400" dirty="0"/>
                        <a:t>The amount of depreciation charged is different for every year. It is higher in the initial year and gradually decreases.</a:t>
                      </a:r>
                      <a:endParaRPr lang="en-IN" sz="1400" dirty="0"/>
                    </a:p>
                  </a:txBody>
                  <a:tcPr anchor="ctr"/>
                </a:tc>
                <a:extLst>
                  <a:ext uri="{0D108BD9-81ED-4DB2-BD59-A6C34878D82A}">
                    <a16:rowId xmlns:a16="http://schemas.microsoft.com/office/drawing/2014/main" val="3802985185"/>
                  </a:ext>
                </a:extLst>
              </a:tr>
              <a:tr h="679737">
                <a:tc>
                  <a:txBody>
                    <a:bodyPr/>
                    <a:lstStyle/>
                    <a:p>
                      <a:r>
                        <a:rPr lang="en-IN" b="0" dirty="0"/>
                        <a:t>Value of Asset</a:t>
                      </a:r>
                    </a:p>
                  </a:txBody>
                  <a:tcPr anchor="ctr"/>
                </a:tc>
                <a:tc>
                  <a:txBody>
                    <a:bodyPr/>
                    <a:lstStyle/>
                    <a:p>
                      <a:r>
                        <a:rPr lang="en-US" sz="1400" dirty="0"/>
                        <a:t>The value of an asset under this method is completely written off.</a:t>
                      </a:r>
                      <a:endParaRPr lang="en-IN" sz="1400" dirty="0"/>
                    </a:p>
                  </a:txBody>
                  <a:tcPr anchor="ctr"/>
                </a:tc>
                <a:tc>
                  <a:txBody>
                    <a:bodyPr/>
                    <a:lstStyle/>
                    <a:p>
                      <a:r>
                        <a:rPr lang="en-US" sz="1400" dirty="0"/>
                        <a:t>The value of an asset under this method is not completely written off.</a:t>
                      </a:r>
                      <a:endParaRPr lang="en-IN" sz="1400" dirty="0"/>
                    </a:p>
                  </a:txBody>
                  <a:tcPr anchor="ctr"/>
                </a:tc>
                <a:extLst>
                  <a:ext uri="{0D108BD9-81ED-4DB2-BD59-A6C34878D82A}">
                    <a16:rowId xmlns:a16="http://schemas.microsoft.com/office/drawing/2014/main" val="2830721173"/>
                  </a:ext>
                </a:extLst>
              </a:tr>
              <a:tr h="1146846">
                <a:tc>
                  <a:txBody>
                    <a:bodyPr/>
                    <a:lstStyle/>
                    <a:p>
                      <a:r>
                        <a:rPr lang="en-IN" dirty="0"/>
                        <a:t>Burden</a:t>
                      </a:r>
                    </a:p>
                  </a:txBody>
                  <a:tcPr anchor="ctr"/>
                </a:tc>
                <a:tc>
                  <a:txBody>
                    <a:bodyPr/>
                    <a:lstStyle/>
                    <a:p>
                      <a:r>
                        <a:rPr lang="en-US" sz="1400" dirty="0"/>
                        <a:t>Under this method, the cost of maintenance increases year by year, adding to the increased burden on the company as depreciation is also fixed for every year.</a:t>
                      </a:r>
                      <a:endParaRPr lang="en-IN" sz="1400" dirty="0"/>
                    </a:p>
                  </a:txBody>
                  <a:tcPr anchor="ctr"/>
                </a:tc>
                <a:tc>
                  <a:txBody>
                    <a:bodyPr/>
                    <a:lstStyle/>
                    <a:p>
                      <a:r>
                        <a:rPr lang="en-US" sz="1400" dirty="0"/>
                        <a:t>Under this method, the cost of maintenance increases year by year, but depreciation decreases in later years. Because of this, the burden on the company is more or less the same throughout the year.</a:t>
                      </a:r>
                      <a:endParaRPr lang="en-IN" sz="1400" dirty="0"/>
                    </a:p>
                  </a:txBody>
                  <a:tcPr anchor="ctr"/>
                </a:tc>
                <a:extLst>
                  <a:ext uri="{0D108BD9-81ED-4DB2-BD59-A6C34878D82A}">
                    <a16:rowId xmlns:a16="http://schemas.microsoft.com/office/drawing/2014/main" val="2413040566"/>
                  </a:ext>
                </a:extLst>
              </a:tr>
              <a:tr h="724324">
                <a:tc>
                  <a:txBody>
                    <a:bodyPr/>
                    <a:lstStyle/>
                    <a:p>
                      <a:r>
                        <a:rPr lang="en-IN" dirty="0"/>
                        <a:t>Tax Purpose</a:t>
                      </a:r>
                    </a:p>
                  </a:txBody>
                  <a:tcPr anchor="ctr"/>
                </a:tc>
                <a:tc>
                  <a:txBody>
                    <a:bodyPr/>
                    <a:lstStyle/>
                    <a:p>
                      <a:r>
                        <a:rPr lang="en-US" sz="1400" dirty="0"/>
                        <a:t>This method is not recognized by the Income Tax Department, and therefore, it is not applicable for Income Tax purposes.</a:t>
                      </a:r>
                      <a:endParaRPr lang="en-IN" sz="1400" dirty="0"/>
                    </a:p>
                  </a:txBody>
                  <a:tcPr anchor="ctr"/>
                </a:tc>
                <a:tc>
                  <a:txBody>
                    <a:bodyPr/>
                    <a:lstStyle/>
                    <a:p>
                      <a:r>
                        <a:rPr lang="en-US" sz="1400" dirty="0"/>
                        <a:t>This method is recognized by the Income Tax Department, and therefore, it is applicable for Income Tax purposes.</a:t>
                      </a:r>
                      <a:endParaRPr lang="en-IN" sz="1400" dirty="0"/>
                    </a:p>
                  </a:txBody>
                  <a:tcPr anchor="ctr"/>
                </a:tc>
                <a:extLst>
                  <a:ext uri="{0D108BD9-81ED-4DB2-BD59-A6C34878D82A}">
                    <a16:rowId xmlns:a16="http://schemas.microsoft.com/office/drawing/2014/main" val="1879575291"/>
                  </a:ext>
                </a:extLst>
              </a:tr>
            </a:tbl>
          </a:graphicData>
        </a:graphic>
      </p:graphicFrame>
      <p:sp>
        <p:nvSpPr>
          <p:cNvPr id="7" name="Title 6">
            <a:extLst>
              <a:ext uri="{FF2B5EF4-FFF2-40B4-BE49-F238E27FC236}">
                <a16:creationId xmlns:a16="http://schemas.microsoft.com/office/drawing/2014/main" id="{306945C6-EC42-18CF-7967-895E87854BFF}"/>
              </a:ext>
            </a:extLst>
          </p:cNvPr>
          <p:cNvSpPr>
            <a:spLocks noGrp="1"/>
          </p:cNvSpPr>
          <p:nvPr>
            <p:ph type="title"/>
          </p:nvPr>
        </p:nvSpPr>
        <p:spPr>
          <a:xfrm>
            <a:off x="-1" y="1"/>
            <a:ext cx="11526473" cy="1208014"/>
          </a:xfrm>
        </p:spPr>
        <p:txBody>
          <a:bodyPr>
            <a:normAutofit fontScale="90000"/>
          </a:bodyPr>
          <a:lstStyle/>
          <a:p>
            <a:r>
              <a:rPr lang="en-US" dirty="0">
                <a:latin typeface="Times New Roman" panose="02020603050405020304" pitchFamily="18" charset="0"/>
                <a:cs typeface="Times New Roman" panose="02020603050405020304" pitchFamily="18" charset="0"/>
              </a:rPr>
              <a:t>Difference Between Straight Line and Diminishing Balance Method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40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CF117-E338-3240-8A5B-41C94BA7CF16}"/>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87FC717E-D263-F800-D5AC-4B03CB7C5285}"/>
              </a:ext>
            </a:extLst>
          </p:cNvPr>
          <p:cNvSpPr>
            <a:spLocks noGrp="1"/>
          </p:cNvSpPr>
          <p:nvPr>
            <p:ph type="subTitle" idx="1"/>
          </p:nvPr>
        </p:nvSpPr>
        <p:spPr>
          <a:xfrm>
            <a:off x="58722" y="67111"/>
            <a:ext cx="12063369" cy="6686027"/>
          </a:xfrm>
        </p:spPr>
        <p:txBody>
          <a:bodyPr/>
          <a:lstStyle/>
          <a:p>
            <a:pPr algn="l"/>
            <a:r>
              <a:rPr lang="en-US" sz="2800" b="1" i="0" u="sng" strike="noStrike" baseline="0" dirty="0">
                <a:latin typeface="Times New Roman" panose="02020603050405020304" pitchFamily="18" charset="0"/>
              </a:rPr>
              <a:t>Straight-Line Method </a:t>
            </a:r>
          </a:p>
          <a:p>
            <a:pPr algn="l"/>
            <a:endParaRPr lang="en-US" sz="180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Example Calculation</a:t>
            </a:r>
            <a:r>
              <a:rPr lang="en-US" sz="1800" b="0" i="0" u="none" strike="noStrike" baseline="0" dirty="0">
                <a:solidFill>
                  <a:srgbClr val="000000"/>
                </a:solidFill>
                <a:latin typeface="Times New Roman" panose="02020603050405020304" pitchFamily="18" charset="0"/>
              </a:rPr>
              <a:t>: </a:t>
            </a:r>
            <a:endParaRPr lang="en-US" sz="1800" dirty="0">
              <a:solidFill>
                <a:srgbClr val="000000"/>
              </a:solidFill>
              <a:latin typeface="Times New Roman" panose="02020603050405020304" pitchFamily="18" charset="0"/>
            </a:endParaRPr>
          </a:p>
          <a:p>
            <a:pPr algn="l"/>
            <a:r>
              <a:rPr lang="en-US" sz="1800" b="0" i="0" u="none" strike="noStrike" baseline="0" dirty="0">
                <a:solidFill>
                  <a:srgbClr val="000000"/>
                </a:solidFill>
              </a:rPr>
              <a:t>Suppose an asset costs $5,00,000 with a scrap value of $50,000 and an estimated life span of 10 years. The annual depreciation would be ($5,00,000 - $50,000) / 10 = $45,000</a:t>
            </a:r>
            <a:r>
              <a:rPr lang="en-US" sz="1800" b="0" i="0" u="none" strike="noStrike" baseline="0" dirty="0">
                <a:solidFill>
                  <a:srgbClr val="000000"/>
                </a:solidFill>
                <a:latin typeface="Times New Roman" panose="02020603050405020304" pitchFamily="18" charset="0"/>
              </a:rPr>
              <a:t>. </a:t>
            </a:r>
          </a:p>
          <a:p>
            <a:pPr algn="l"/>
            <a:endParaRPr lang="en-US" sz="1800" dirty="0">
              <a:solidFill>
                <a:srgbClr val="000000"/>
              </a:solidFill>
              <a:latin typeface="Times New Roman" panose="02020603050405020304" pitchFamily="18" charset="0"/>
            </a:endParaRPr>
          </a:p>
          <a:p>
            <a:pPr algn="l"/>
            <a:endParaRPr lang="en-US" sz="1800" dirty="0">
              <a:solidFill>
                <a:srgbClr val="000000"/>
              </a:solidFill>
              <a:latin typeface="Times New Roman" panose="02020603050405020304" pitchFamily="18" charset="0"/>
            </a:endParaRPr>
          </a:p>
        </p:txBody>
      </p:sp>
      <p:pic>
        <p:nvPicPr>
          <p:cNvPr id="8" name="Picture 7">
            <a:extLst>
              <a:ext uri="{FF2B5EF4-FFF2-40B4-BE49-F238E27FC236}">
                <a16:creationId xmlns:a16="http://schemas.microsoft.com/office/drawing/2014/main" id="{933A63D8-BDBA-CA5D-5059-452D0ACCD524}"/>
              </a:ext>
            </a:extLst>
          </p:cNvPr>
          <p:cNvPicPr>
            <a:picLocks noChangeAspect="1"/>
          </p:cNvPicPr>
          <p:nvPr/>
        </p:nvPicPr>
        <p:blipFill>
          <a:blip r:embed="rId2"/>
          <a:stretch>
            <a:fillRect/>
          </a:stretch>
        </p:blipFill>
        <p:spPr>
          <a:xfrm>
            <a:off x="7256478" y="2411164"/>
            <a:ext cx="4152550" cy="3911554"/>
          </a:xfrm>
          <a:prstGeom prst="rect">
            <a:avLst/>
          </a:prstGeom>
        </p:spPr>
      </p:pic>
      <p:pic>
        <p:nvPicPr>
          <p:cNvPr id="10" name="Picture 9">
            <a:extLst>
              <a:ext uri="{FF2B5EF4-FFF2-40B4-BE49-F238E27FC236}">
                <a16:creationId xmlns:a16="http://schemas.microsoft.com/office/drawing/2014/main" id="{8C496D21-29B0-CBCD-EBFB-4820CC21F6A4}"/>
              </a:ext>
            </a:extLst>
          </p:cNvPr>
          <p:cNvPicPr>
            <a:picLocks noChangeAspect="1"/>
          </p:cNvPicPr>
          <p:nvPr/>
        </p:nvPicPr>
        <p:blipFill>
          <a:blip r:embed="rId3"/>
          <a:stretch>
            <a:fillRect/>
          </a:stretch>
        </p:blipFill>
        <p:spPr>
          <a:xfrm>
            <a:off x="151003" y="2492474"/>
            <a:ext cx="6732975" cy="3748935"/>
          </a:xfrm>
          <a:prstGeom prst="rect">
            <a:avLst/>
          </a:prstGeom>
        </p:spPr>
      </p:pic>
    </p:spTree>
    <p:extLst>
      <p:ext uri="{BB962C8B-B14F-4D97-AF65-F5344CB8AC3E}">
        <p14:creationId xmlns:p14="http://schemas.microsoft.com/office/powerpoint/2010/main" val="408089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946C5-A479-5459-CE71-60044D1DD6AC}"/>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70A1089A-52FD-8F46-C4F0-C837ECFAA89F}"/>
              </a:ext>
            </a:extLst>
          </p:cNvPr>
          <p:cNvSpPr>
            <a:spLocks noGrp="1"/>
          </p:cNvSpPr>
          <p:nvPr>
            <p:ph type="subTitle" idx="1"/>
          </p:nvPr>
        </p:nvSpPr>
        <p:spPr>
          <a:xfrm>
            <a:off x="58722" y="67111"/>
            <a:ext cx="12063369" cy="6686027"/>
          </a:xfrm>
        </p:spPr>
        <p:txBody>
          <a:bodyPr/>
          <a:lstStyle/>
          <a:p>
            <a:pPr algn="l"/>
            <a:r>
              <a:rPr lang="en-US" sz="2800" b="1" i="0" u="sng" strike="noStrike" baseline="0" dirty="0">
                <a:latin typeface="Times New Roman" panose="02020603050405020304" pitchFamily="18" charset="0"/>
              </a:rPr>
              <a:t>Diminishing balance method</a:t>
            </a:r>
          </a:p>
          <a:p>
            <a:pPr algn="l"/>
            <a:endParaRPr lang="en-US" sz="180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Example Calculation</a:t>
            </a:r>
            <a:r>
              <a:rPr lang="en-US" sz="1800" b="0" i="0" u="none" strike="noStrike" baseline="0" dirty="0">
                <a:solidFill>
                  <a:srgbClr val="000000"/>
                </a:solidFill>
                <a:latin typeface="Times New Roman" panose="02020603050405020304" pitchFamily="18" charset="0"/>
              </a:rPr>
              <a:t>: </a:t>
            </a:r>
            <a:endParaRPr lang="en-US" sz="1800" dirty="0">
              <a:solidFill>
                <a:srgbClr val="000000"/>
              </a:solidFill>
              <a:latin typeface="Times New Roman" panose="02020603050405020304" pitchFamily="18" charset="0"/>
            </a:endParaRPr>
          </a:p>
          <a:p>
            <a:pPr algn="l"/>
            <a:r>
              <a:rPr lang="en-US" sz="1800" b="0" i="0" u="none" strike="noStrike" baseline="0" dirty="0">
                <a:solidFill>
                  <a:srgbClr val="000000"/>
                </a:solidFill>
              </a:rPr>
              <a:t>Suppose an asset costs $5,00,000 with a depreciation rate of 20.57%. The first year's depreciation would be $5,00,000 * 20.57 = $1,02,835.88, and the book value at the end of the first year would be $5,00,000 - $1,02,835.88 = $3,97,164.12. The second year's depreciation would be $3,97,164.12 * 20.57 = $81,685.45, and so on. </a:t>
            </a:r>
            <a:endParaRPr lang="en-US" sz="1800" dirty="0">
              <a:solidFill>
                <a:srgbClr val="000000"/>
              </a:solidFill>
            </a:endParaRPr>
          </a:p>
          <a:p>
            <a:pPr algn="l"/>
            <a:endParaRPr lang="en-US" sz="1800" dirty="0">
              <a:solidFill>
                <a:srgbClr val="000000"/>
              </a:solidFill>
              <a:latin typeface="Times New Roman" panose="02020603050405020304" pitchFamily="18" charset="0"/>
            </a:endParaRPr>
          </a:p>
        </p:txBody>
      </p:sp>
      <p:pic>
        <p:nvPicPr>
          <p:cNvPr id="3" name="Picture 2">
            <a:extLst>
              <a:ext uri="{FF2B5EF4-FFF2-40B4-BE49-F238E27FC236}">
                <a16:creationId xmlns:a16="http://schemas.microsoft.com/office/drawing/2014/main" id="{A467596E-6245-5D63-70DD-48C307B94AFF}"/>
              </a:ext>
            </a:extLst>
          </p:cNvPr>
          <p:cNvPicPr>
            <a:picLocks noChangeAspect="1"/>
          </p:cNvPicPr>
          <p:nvPr/>
        </p:nvPicPr>
        <p:blipFill>
          <a:blip r:embed="rId2"/>
          <a:stretch>
            <a:fillRect/>
          </a:stretch>
        </p:blipFill>
        <p:spPr>
          <a:xfrm>
            <a:off x="2600587" y="2198570"/>
            <a:ext cx="7290033" cy="4432927"/>
          </a:xfrm>
          <a:prstGeom prst="rect">
            <a:avLst/>
          </a:prstGeom>
        </p:spPr>
      </p:pic>
    </p:spTree>
    <p:extLst>
      <p:ext uri="{BB962C8B-B14F-4D97-AF65-F5344CB8AC3E}">
        <p14:creationId xmlns:p14="http://schemas.microsoft.com/office/powerpoint/2010/main" val="94118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E7701-0196-A418-B33F-B6F804B675F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18D1CD-29D0-C487-2F0B-F41D0DD7C233}"/>
              </a:ext>
            </a:extLst>
          </p:cNvPr>
          <p:cNvSpPr>
            <a:spLocks noGrp="1"/>
          </p:cNvSpPr>
          <p:nvPr>
            <p:ph type="subTitle" idx="1"/>
          </p:nvPr>
        </p:nvSpPr>
        <p:spPr>
          <a:xfrm>
            <a:off x="101600" y="67733"/>
            <a:ext cx="12090400" cy="6790267"/>
          </a:xfrm>
        </p:spPr>
        <p:txBody>
          <a:bodyPr/>
          <a:lstStyle/>
          <a:p>
            <a:pPr algn="l"/>
            <a:r>
              <a:rPr lang="en-US" sz="2800" b="1" i="0" u="sng" strike="noStrike" baseline="0" dirty="0">
                <a:latin typeface="Times New Roman" panose="02020603050405020304" pitchFamily="18" charset="0"/>
              </a:rPr>
              <a:t>Comparative Analysis of Both Methods: </a:t>
            </a:r>
          </a:p>
          <a:p>
            <a:pPr algn="l"/>
            <a:r>
              <a:rPr lang="en-US" sz="1800" b="0" i="0" u="none" strike="noStrike" baseline="0" dirty="0">
                <a:solidFill>
                  <a:srgbClr val="000000"/>
                </a:solidFill>
              </a:rPr>
              <a:t>The Straight-Line method provides a consistent annual depreciation expense, which is simple to calculate and understand. It is suitable for assets that provide consistent utility over time. </a:t>
            </a:r>
            <a:endParaRPr lang="en-US" sz="1800" dirty="0">
              <a:solidFill>
                <a:srgbClr val="000000"/>
              </a:solidFill>
            </a:endParaRPr>
          </a:p>
          <a:p>
            <a:pPr algn="l"/>
            <a:r>
              <a:rPr lang="en-US" sz="1800" b="0" i="0" u="none" strike="noStrike" baseline="0" dirty="0">
                <a:solidFill>
                  <a:srgbClr val="000000"/>
                </a:solidFill>
              </a:rPr>
              <a:t>The Diminishing Balance method provides higher depreciation expense in the earlier years and lower expense in the later years. It is suitable for assets that lose value quickly or become obsolete faster. </a:t>
            </a:r>
          </a:p>
          <a:p>
            <a:pPr algn="l"/>
            <a:endParaRPr lang="en-US" sz="1800" dirty="0">
              <a:solidFill>
                <a:srgbClr val="000000"/>
              </a:solidFill>
              <a:latin typeface="Times New Roman" panose="02020603050405020304" pitchFamily="18" charset="0"/>
            </a:endParaRPr>
          </a:p>
          <a:p>
            <a:pPr algn="l"/>
            <a:endParaRPr lang="en-IN" dirty="0"/>
          </a:p>
        </p:txBody>
      </p:sp>
      <p:graphicFrame>
        <p:nvGraphicFramePr>
          <p:cNvPr id="5" name="Chart 4">
            <a:extLst>
              <a:ext uri="{FF2B5EF4-FFF2-40B4-BE49-F238E27FC236}">
                <a16:creationId xmlns:a16="http://schemas.microsoft.com/office/drawing/2014/main" id="{90B70615-8366-2CE7-466F-7D9C372DCC63}"/>
              </a:ext>
            </a:extLst>
          </p:cNvPr>
          <p:cNvGraphicFramePr>
            <a:graphicFrameLocks/>
          </p:cNvGraphicFramePr>
          <p:nvPr>
            <p:extLst>
              <p:ext uri="{D42A27DB-BD31-4B8C-83A1-F6EECF244321}">
                <p14:modId xmlns:p14="http://schemas.microsoft.com/office/powerpoint/2010/main" val="2326158162"/>
              </p:ext>
            </p:extLst>
          </p:nvPr>
        </p:nvGraphicFramePr>
        <p:xfrm>
          <a:off x="243105" y="2489188"/>
          <a:ext cx="5151016" cy="38948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EA3E4D6-0A17-66E4-295C-E24852DF3234}"/>
              </a:ext>
            </a:extLst>
          </p:cNvPr>
          <p:cNvGraphicFramePr>
            <a:graphicFrameLocks/>
          </p:cNvGraphicFramePr>
          <p:nvPr>
            <p:extLst>
              <p:ext uri="{D42A27DB-BD31-4B8C-83A1-F6EECF244321}">
                <p14:modId xmlns:p14="http://schemas.microsoft.com/office/powerpoint/2010/main" val="702620566"/>
              </p:ext>
            </p:extLst>
          </p:nvPr>
        </p:nvGraphicFramePr>
        <p:xfrm>
          <a:off x="6255220" y="2424419"/>
          <a:ext cx="4882566" cy="39596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141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5F33-6AC2-74A0-432B-D245C959935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0F5332C-9131-0F7F-8152-8EEBB5C27D5C}"/>
              </a:ext>
            </a:extLst>
          </p:cNvPr>
          <p:cNvSpPr>
            <a:spLocks noGrp="1"/>
          </p:cNvSpPr>
          <p:nvPr>
            <p:ph type="subTitle" idx="1"/>
          </p:nvPr>
        </p:nvSpPr>
        <p:spPr>
          <a:xfrm>
            <a:off x="101600" y="67733"/>
            <a:ext cx="12090400" cy="6790267"/>
          </a:xfrm>
        </p:spPr>
        <p:txBody>
          <a:bodyPr/>
          <a:lstStyle/>
          <a:p>
            <a:pPr algn="l"/>
            <a:r>
              <a:rPr lang="en-US" sz="3200" b="1" i="0" u="none" strike="noStrike" baseline="0" dirty="0">
                <a:latin typeface="Times New Roman" panose="02020603050405020304" pitchFamily="18" charset="0"/>
              </a:rPr>
              <a:t>Conclusion </a:t>
            </a:r>
          </a:p>
          <a:p>
            <a:pPr algn="l"/>
            <a:endParaRPr lang="en-US" sz="1800" b="1" dirty="0">
              <a:solidFill>
                <a:srgbClr val="5F4879"/>
              </a:solidFill>
              <a:latin typeface="Times New Roman" panose="02020603050405020304" pitchFamily="18" charset="0"/>
            </a:endParaRPr>
          </a:p>
          <a:p>
            <a:pPr algn="l"/>
            <a:r>
              <a:rPr lang="en-US" i="0" u="sng" strike="noStrike" baseline="0" dirty="0">
                <a:solidFill>
                  <a:srgbClr val="000000"/>
                </a:solidFill>
                <a:latin typeface="Times New Roman" panose="02020603050405020304" pitchFamily="18" charset="0"/>
              </a:rPr>
              <a:t>Summary of Findings</a:t>
            </a:r>
            <a:r>
              <a:rPr lang="en-US" b="0" i="0" strike="noStrike" baseline="0" dirty="0">
                <a:solidFill>
                  <a:srgbClr val="000000"/>
                </a:solidFill>
                <a:latin typeface="Times New Roman" panose="02020603050405020304" pitchFamily="18" charset="0"/>
              </a:rPr>
              <a:t>: </a:t>
            </a:r>
          </a:p>
          <a:p>
            <a:pPr algn="l"/>
            <a:endParaRPr lang="en-US" sz="1800" b="0" i="0" u="none" strike="noStrike" baseline="0" dirty="0">
              <a:solidFill>
                <a:srgbClr val="000000"/>
              </a:solidFill>
              <a:latin typeface="Times New Roman" panose="02020603050405020304" pitchFamily="18" charset="0"/>
            </a:endParaRPr>
          </a:p>
          <a:p>
            <a:pPr algn="l"/>
            <a:r>
              <a:rPr lang="en-US" b="0" i="0" u="none" strike="noStrike" baseline="0" dirty="0">
                <a:solidFill>
                  <a:srgbClr val="000000"/>
                </a:solidFill>
              </a:rPr>
              <a:t>Both methods have their own merits and are suitable for different types of assets and business scenarios. The choice of method depends on the nature of the asset and the business's financial strategy. </a:t>
            </a:r>
          </a:p>
          <a:p>
            <a:pPr algn="l"/>
            <a:endParaRPr lang="en-US" sz="1800" dirty="0">
              <a:solidFill>
                <a:srgbClr val="000000"/>
              </a:solidFill>
              <a:latin typeface="Times New Roman" panose="02020603050405020304" pitchFamily="18" charset="0"/>
            </a:endParaRPr>
          </a:p>
          <a:p>
            <a:pPr algn="l"/>
            <a:endParaRPr lang="en-US" sz="1800" b="1" i="0" u="none" strike="noStrike" baseline="0" dirty="0">
              <a:solidFill>
                <a:srgbClr val="000000"/>
              </a:solidFill>
              <a:latin typeface="Times New Roman" panose="02020603050405020304" pitchFamily="18" charset="0"/>
            </a:endParaRPr>
          </a:p>
          <a:p>
            <a:pPr algn="l"/>
            <a:r>
              <a:rPr lang="en-US" i="0" u="sng" strike="noStrike" baseline="0" dirty="0">
                <a:solidFill>
                  <a:srgbClr val="000000"/>
                </a:solidFill>
                <a:latin typeface="Times New Roman" panose="02020603050405020304" pitchFamily="18" charset="0"/>
              </a:rPr>
              <a:t>Recommendations</a:t>
            </a:r>
            <a:r>
              <a:rPr lang="en-US" i="0" u="none" strike="noStrike" baseline="0" dirty="0">
                <a:solidFill>
                  <a:srgbClr val="000000"/>
                </a:solidFill>
                <a:latin typeface="Times New Roman" panose="02020603050405020304" pitchFamily="18" charset="0"/>
              </a:rPr>
              <a:t>: </a:t>
            </a:r>
          </a:p>
          <a:p>
            <a:pPr algn="l"/>
            <a:endParaRPr lang="en-US" sz="1800" dirty="0">
              <a:solidFill>
                <a:srgbClr val="000000"/>
              </a:solidFill>
              <a:latin typeface="Times New Roman" panose="02020603050405020304" pitchFamily="18" charset="0"/>
            </a:endParaRPr>
          </a:p>
          <a:p>
            <a:pPr algn="l"/>
            <a:r>
              <a:rPr lang="en-US" b="0" i="0" u="none" strike="noStrike" baseline="0" dirty="0">
                <a:solidFill>
                  <a:srgbClr val="000000"/>
                </a:solidFill>
              </a:rPr>
              <a:t>For assets that provide consistent utility over time, the Straight- Line method is recommended due to its simplicity and uniform expense allocation. For assets that lose value quickly or become obsolete faster, the Diminishing Balance method is recommended to better match expense with asset usage. </a:t>
            </a:r>
            <a:endParaRPr lang="en-IN" sz="3200" dirty="0"/>
          </a:p>
        </p:txBody>
      </p:sp>
    </p:spTree>
    <p:extLst>
      <p:ext uri="{BB962C8B-B14F-4D97-AF65-F5344CB8AC3E}">
        <p14:creationId xmlns:p14="http://schemas.microsoft.com/office/powerpoint/2010/main" val="155729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9076-84FD-64D9-68E1-88130D1ECC30}"/>
              </a:ext>
            </a:extLst>
          </p:cNvPr>
          <p:cNvSpPr>
            <a:spLocks noGrp="1"/>
          </p:cNvSpPr>
          <p:nvPr>
            <p:ph type="title"/>
          </p:nvPr>
        </p:nvSpPr>
        <p:spPr>
          <a:xfrm>
            <a:off x="96715" y="0"/>
            <a:ext cx="5372099" cy="1916723"/>
          </a:xfrm>
        </p:spPr>
        <p:txBody>
          <a:bodyPr>
            <a:normAutofit/>
          </a:bodyPr>
          <a:lstStyle/>
          <a:p>
            <a:r>
              <a:rPr lang="en-IN"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Text Placeholder 2">
            <a:extLst>
              <a:ext uri="{FF2B5EF4-FFF2-40B4-BE49-F238E27FC236}">
                <a16:creationId xmlns:a16="http://schemas.microsoft.com/office/drawing/2014/main" id="{0D84F744-FDEA-9064-A909-F81660E2CD50}"/>
              </a:ext>
            </a:extLst>
          </p:cNvPr>
          <p:cNvSpPr>
            <a:spLocks noGrp="1"/>
          </p:cNvSpPr>
          <p:nvPr>
            <p:ph type="body" idx="1"/>
          </p:nvPr>
        </p:nvSpPr>
        <p:spPr>
          <a:xfrm>
            <a:off x="167054" y="1107831"/>
            <a:ext cx="11852031" cy="5750169"/>
          </a:xfrm>
        </p:spPr>
        <p:txBody>
          <a:bodyPr/>
          <a:lstStyle/>
          <a:p>
            <a:endParaRPr lang="en-IN" dirty="0"/>
          </a:p>
          <a:p>
            <a:r>
              <a:rPr lang="en-IN" dirty="0">
                <a:solidFill>
                  <a:schemeClr val="tx1"/>
                </a:solidFill>
                <a:latin typeface="Times New Roman" panose="02020603050405020304" pitchFamily="18" charset="0"/>
                <a:cs typeface="Times New Roman" panose="02020603050405020304" pitchFamily="18" charset="0"/>
              </a:rPr>
              <a:t>What is Depreciation ?</a:t>
            </a:r>
          </a:p>
          <a:p>
            <a:endParaRPr lang="en-IN" dirty="0">
              <a:solidFill>
                <a:schemeClr val="tx1"/>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rPr>
              <a:t>Depreciation is the systematic allocation of the cost of a tangible asset over its useful life. It reflects the reduction in value of an asset as it is used over time. </a:t>
            </a:r>
          </a:p>
          <a:p>
            <a:endParaRPr lang="en-US" sz="1800" dirty="0">
              <a:solidFill>
                <a:srgbClr val="000000"/>
              </a:solidFill>
              <a:latin typeface="Times New Roman" panose="02020603050405020304" pitchFamily="18" charset="0"/>
            </a:endParaRPr>
          </a:p>
          <a:p>
            <a:r>
              <a:rPr lang="en-US" b="0" i="0" strike="noStrike" baseline="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Scope</a:t>
            </a:r>
          </a:p>
          <a:p>
            <a:endParaRPr lang="en-US" sz="1800" dirty="0">
              <a:solidFill>
                <a:srgbClr val="000000"/>
              </a:solidFill>
              <a:latin typeface="Times New Roman" panose="02020603050405020304" pitchFamily="18" charset="0"/>
            </a:endParaRPr>
          </a:p>
          <a:p>
            <a:r>
              <a:rPr lang="en-US" sz="1800" b="0" i="0" u="none" strike="noStrike" baseline="0" dirty="0">
                <a:solidFill>
                  <a:srgbClr val="000000"/>
                </a:solidFill>
              </a:rPr>
              <a:t>The scope of this comparative analysis includes understanding the key differences between the Straight-Line and Diminishing Balance methods of depreciation. This analysis will help determine which method is more suitable under different circumstances, considering factors like asset cost, additional costs, asset lifespan, and salvage value. </a:t>
            </a:r>
            <a:endParaRPr lang="en-IN" sz="2000" dirty="0"/>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87907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F26D-2756-9577-4E15-B17F5F972327}"/>
              </a:ext>
            </a:extLst>
          </p:cNvPr>
          <p:cNvSpPr>
            <a:spLocks noGrp="1"/>
          </p:cNvSpPr>
          <p:nvPr>
            <p:ph type="title"/>
          </p:nvPr>
        </p:nvSpPr>
        <p:spPr>
          <a:xfrm>
            <a:off x="0" y="-298937"/>
            <a:ext cx="11353800" cy="1459522"/>
          </a:xfrm>
        </p:spPr>
        <p:txBody>
          <a:bodyPr>
            <a:normAutofit/>
          </a:bodyPr>
          <a:lstStyle/>
          <a:p>
            <a:r>
              <a:rPr lang="en-US" sz="2800" b="1" i="0" u="none" strike="noStrike" baseline="0" dirty="0">
                <a:solidFill>
                  <a:srgbClr val="000000"/>
                </a:solidFill>
                <a:latin typeface="Times New Roman" panose="02020603050405020304" pitchFamily="18" charset="0"/>
              </a:rPr>
              <a:t>Importance of Depreciation in Accounting</a:t>
            </a:r>
            <a:r>
              <a:rPr lang="en-US" sz="2800" b="0" i="0" u="none" strike="noStrike" baseline="0" dirty="0">
                <a:solidFill>
                  <a:srgbClr val="000000"/>
                </a:solidFill>
                <a:latin typeface="Times New Roman" panose="02020603050405020304" pitchFamily="18" charset="0"/>
              </a:rPr>
              <a:t>: </a:t>
            </a:r>
            <a:endParaRPr lang="en-IN" sz="6000" dirty="0"/>
          </a:p>
        </p:txBody>
      </p:sp>
      <p:sp>
        <p:nvSpPr>
          <p:cNvPr id="3" name="Content Placeholder 2">
            <a:extLst>
              <a:ext uri="{FF2B5EF4-FFF2-40B4-BE49-F238E27FC236}">
                <a16:creationId xmlns:a16="http://schemas.microsoft.com/office/drawing/2014/main" id="{93CE4796-B20A-BEC5-B45F-2EC8865EB9D4}"/>
              </a:ext>
            </a:extLst>
          </p:cNvPr>
          <p:cNvSpPr>
            <a:spLocks noGrp="1"/>
          </p:cNvSpPr>
          <p:nvPr>
            <p:ph idx="1"/>
          </p:nvPr>
        </p:nvSpPr>
        <p:spPr>
          <a:xfrm>
            <a:off x="79131" y="835268"/>
            <a:ext cx="12112869" cy="6022731"/>
          </a:xfrm>
        </p:spPr>
        <p:txBody>
          <a:bodyPr/>
          <a:lstStyle/>
          <a:p>
            <a:r>
              <a:rPr lang="en-US" sz="1800" b="0" i="0" u="none" strike="noStrike" baseline="0" dirty="0">
                <a:solidFill>
                  <a:srgbClr val="000000"/>
                </a:solidFill>
              </a:rPr>
              <a:t>Depreciation helps in matching the cost of the asset with the revenue it generates. It provides a method to allocate the cost of the asset over its useful life, impacting both the income statement and the balance sheet. Depreciation also helps in tax deduction, as it is considered an expense. </a:t>
            </a:r>
          </a:p>
          <a:p>
            <a:endParaRPr lang="en-US" sz="1800" dirty="0">
              <a:solidFill>
                <a:srgbClr val="000000"/>
              </a:solidFill>
              <a:latin typeface="Times New Roman" panose="02020603050405020304" pitchFamily="18" charset="0"/>
            </a:endParaRPr>
          </a:p>
          <a:p>
            <a:pPr marL="0" indent="0">
              <a:buNone/>
            </a:pPr>
            <a:r>
              <a:rPr lang="en-IN" b="1" i="0" u="none" strike="noStrike" baseline="0" dirty="0">
                <a:latin typeface="Times New Roman" panose="02020603050405020304" pitchFamily="18" charset="0"/>
              </a:rPr>
              <a:t>Terminologies </a:t>
            </a:r>
          </a:p>
          <a:p>
            <a:endParaRPr lang="en-IN" sz="1800" b="1" dirty="0">
              <a:solidFill>
                <a:srgbClr val="5F4879"/>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Asset Cost</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initial cost of the asset.</a:t>
            </a:r>
          </a:p>
          <a:p>
            <a:pPr marL="0" indent="0">
              <a:buNone/>
            </a:pPr>
            <a:r>
              <a:rPr lang="en-US" sz="1800" b="0" i="0" u="none" strike="noStrike" baseline="0" dirty="0">
                <a:solidFill>
                  <a:srgbClr val="000000"/>
                </a:solidFill>
              </a:rPr>
              <a:t> </a:t>
            </a:r>
          </a:p>
          <a:p>
            <a:r>
              <a:rPr lang="en-US" sz="1800" b="1" i="0" u="none" strike="noStrike" baseline="0" dirty="0">
                <a:solidFill>
                  <a:srgbClr val="000000"/>
                </a:solidFill>
                <a:latin typeface="Times New Roman" panose="02020603050405020304" pitchFamily="18" charset="0"/>
              </a:rPr>
              <a:t>Additional Asset Cost</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Any additional costs incurred in acquiring the asset, such as transportation, installation, and setup costs. </a:t>
            </a:r>
          </a:p>
          <a:p>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Asset Price</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total cost of the asset, including any additional costs. </a:t>
            </a:r>
          </a:p>
          <a:p>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Scrap Value</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estimated residual or salvage value of the asset at the end of its useful life. </a:t>
            </a:r>
          </a:p>
          <a:p>
            <a:endParaRPr lang="en-US"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Estimated Life Span (Years)</a:t>
            </a:r>
            <a:r>
              <a:rPr lang="en-IN" sz="1800" b="0" i="0" u="none" strike="noStrike" baseline="0"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 </a:t>
            </a:r>
            <a:r>
              <a:rPr lang="en-US" sz="1800" b="0" i="0" u="none" strike="noStrike" baseline="0" dirty="0">
                <a:solidFill>
                  <a:srgbClr val="000000"/>
                </a:solidFill>
              </a:rPr>
              <a:t>The expected number of years over which the asset will be depreciated. </a:t>
            </a:r>
            <a:endParaRPr lang="en-US" sz="1800" dirty="0">
              <a:solidFill>
                <a:srgbClr val="000000"/>
              </a:solidFill>
            </a:endParaRPr>
          </a:p>
          <a:p>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8024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52B226B-E43B-E087-ABA8-A6F4405D55E3}"/>
              </a:ext>
            </a:extLst>
          </p:cNvPr>
          <p:cNvSpPr>
            <a:spLocks noGrp="1"/>
          </p:cNvSpPr>
          <p:nvPr>
            <p:ph type="subTitle" idx="1"/>
          </p:nvPr>
        </p:nvSpPr>
        <p:spPr>
          <a:xfrm>
            <a:off x="0" y="219808"/>
            <a:ext cx="12192000" cy="6840415"/>
          </a:xfrm>
        </p:spPr>
        <p:txBody>
          <a:bodyPr/>
          <a:lstStyle/>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Depreciation/Year as per Straight Line Method</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amount of depreciation allocated to each year of the asset's useful life, calculated as (Asset Price - Scrap Value) / Estimated Life Span.</a:t>
            </a:r>
            <a:r>
              <a:rPr lang="en-US" sz="1800" b="0" i="0" u="none" strike="noStrike" baseline="0" dirty="0">
                <a:solidFill>
                  <a:srgbClr val="000000"/>
                </a:solidFill>
                <a:latin typeface="Times New Roman" panose="02020603050405020304" pitchFamily="18" charset="0"/>
              </a:rPr>
              <a:t> </a:t>
            </a:r>
          </a:p>
          <a:p>
            <a:pPr marL="285750" indent="-285750" algn="l">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Depreciation Percentage</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annual depreciation rate, calculated as (Depreciation/Year as per Straight Line Method) / Asset Price. </a:t>
            </a:r>
          </a:p>
          <a:p>
            <a:pPr marL="285750" indent="-285750" algn="l">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Total Depreciation For Its Life Span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total depreciation expense over the asset's entire useful life, calculated as (Depreciation/Year as per Straight Line Method) * Estimated Life Span.</a:t>
            </a:r>
          </a:p>
          <a:p>
            <a:pPr algn="l"/>
            <a:r>
              <a:rPr lang="en-US" sz="1800" b="0" i="0" u="none" strike="noStrike" baseline="0" dirty="0">
                <a:solidFill>
                  <a:srgbClr val="000000"/>
                </a:solidFill>
                <a:latin typeface="Times New Roman" panose="02020603050405020304" pitchFamily="18" charset="0"/>
              </a:rPr>
              <a:t> </a:t>
            </a: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Depreciated Book Value After Its Life Span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value of the asset after it has been fully depreciated, equal to the scrap value. </a:t>
            </a:r>
          </a:p>
          <a:p>
            <a:pPr marL="285750" indent="-285750" algn="l">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Balance Amount</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Any remaining balance after fully depreciating the asset, which should ideally be zero. </a:t>
            </a:r>
          </a:p>
          <a:p>
            <a:pPr marL="285750" indent="-285750" algn="l">
              <a:buFont typeface="Arial" panose="020B0604020202020204" pitchFamily="34" charset="0"/>
              <a:buChar char="•"/>
            </a:pPr>
            <a:endParaRPr lang="en-US" sz="1800" b="0" i="0" u="none" strike="noStrike" baseline="0" dirty="0">
              <a:solidFill>
                <a:srgbClr val="000000"/>
              </a:solidFill>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Rate of Depreciation as per Diminishing Balance Method</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The annual depreciation rate calculated based on the diminishing balance method. </a:t>
            </a:r>
          </a:p>
          <a:p>
            <a:pPr marL="285750" indent="-285750" algn="l">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Depreciation Schedule</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rPr>
              <a:t>A table showing the year-by-year depreciation amounts and the corresponding book values of the asset. </a:t>
            </a:r>
            <a:endParaRPr lang="en-IN" dirty="0"/>
          </a:p>
        </p:txBody>
      </p:sp>
    </p:spTree>
    <p:extLst>
      <p:ext uri="{BB962C8B-B14F-4D97-AF65-F5344CB8AC3E}">
        <p14:creationId xmlns:p14="http://schemas.microsoft.com/office/powerpoint/2010/main" val="130351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3073-4F40-19C1-CB39-12A5788420BD}"/>
              </a:ext>
            </a:extLst>
          </p:cNvPr>
          <p:cNvSpPr>
            <a:spLocks noGrp="1"/>
          </p:cNvSpPr>
          <p:nvPr>
            <p:ph type="title"/>
          </p:nvPr>
        </p:nvSpPr>
        <p:spPr>
          <a:xfrm>
            <a:off x="111370" y="258219"/>
            <a:ext cx="11353800" cy="1227666"/>
          </a:xfrm>
        </p:spPr>
        <p:txBody>
          <a:bodyPr>
            <a:normAutofit fontScale="90000"/>
          </a:bodyPr>
          <a:lstStyle/>
          <a:p>
            <a:r>
              <a:rPr lang="en-US" sz="4900" i="0" dirty="0">
                <a:effectLst/>
                <a:latin typeface="Times New Roman" panose="02020603050405020304" pitchFamily="18" charset="0"/>
                <a:cs typeface="Times New Roman" panose="02020603050405020304" pitchFamily="18" charset="0"/>
              </a:rPr>
              <a:t>What is Straight Line Depreciation?</a:t>
            </a:r>
            <a:br>
              <a:rPr lang="en-US" b="1" i="0" dirty="0">
                <a:solidFill>
                  <a:srgbClr val="000C3F"/>
                </a:solidFill>
                <a:effectLst/>
                <a:latin typeface="Utopia Std"/>
              </a:rPr>
            </a:br>
            <a:r>
              <a:rPr lang="en-US" sz="4400" b="0" i="0" u="none" strike="noStrike" baseline="0" dirty="0">
                <a:solidFill>
                  <a:srgbClr val="000000"/>
                </a:solidFill>
                <a:latin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9F93295E-BD6C-3316-96A1-C7C2DC815123}"/>
              </a:ext>
            </a:extLst>
          </p:cNvPr>
          <p:cNvSpPr>
            <a:spLocks noGrp="1"/>
          </p:cNvSpPr>
          <p:nvPr>
            <p:ph idx="1"/>
          </p:nvPr>
        </p:nvSpPr>
        <p:spPr>
          <a:xfrm>
            <a:off x="70337" y="1227667"/>
            <a:ext cx="12010293" cy="5630332"/>
          </a:xfrm>
        </p:spPr>
        <p:txBody>
          <a:bodyPr/>
          <a:lstStyle/>
          <a:p>
            <a:r>
              <a:rPr lang="en-US" sz="2000" dirty="0"/>
              <a:t>With the straight-line depreciation method, the value of an asset is reduced uniformly over each period until it reaches its salvage value. Straight line depreciation is the most commonly used and straightforward depreciation method for allocating the cost of a capital asset. </a:t>
            </a:r>
          </a:p>
          <a:p>
            <a:r>
              <a:rPr lang="en-US" sz="2000" dirty="0"/>
              <a:t>It is calculated by simply dividing the cost of an asset, less its salvage value, by the useful life of the asset.</a:t>
            </a:r>
          </a:p>
          <a:p>
            <a:endParaRPr lang="en-IN" dirty="0"/>
          </a:p>
        </p:txBody>
      </p:sp>
      <p:sp>
        <p:nvSpPr>
          <p:cNvPr id="5" name="AutoShape 4" descr="A graph demonstrating straight-line depreciation">
            <a:extLst>
              <a:ext uri="{FF2B5EF4-FFF2-40B4-BE49-F238E27FC236}">
                <a16:creationId xmlns:a16="http://schemas.microsoft.com/office/drawing/2014/main" id="{E3D41A1B-FD8F-4913-3403-B2CBC4D2539E}"/>
              </a:ext>
            </a:extLst>
          </p:cNvPr>
          <p:cNvSpPr>
            <a:spLocks noChangeAspect="1" noChangeArrowheads="1"/>
          </p:cNvSpPr>
          <p:nvPr/>
        </p:nvSpPr>
        <p:spPr bwMode="auto">
          <a:xfrm>
            <a:off x="5943599" y="3276599"/>
            <a:ext cx="1845733" cy="18457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A graph demonstrating straight-line depreciation">
            <a:extLst>
              <a:ext uri="{FF2B5EF4-FFF2-40B4-BE49-F238E27FC236}">
                <a16:creationId xmlns:a16="http://schemas.microsoft.com/office/drawing/2014/main" id="{25FDE127-35E4-6CD7-B7F4-48A43CEF2B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CD597298-9234-5389-C8AF-50C9B9429CFC}"/>
              </a:ext>
            </a:extLst>
          </p:cNvPr>
          <p:cNvPicPr>
            <a:picLocks noChangeAspect="1"/>
          </p:cNvPicPr>
          <p:nvPr/>
        </p:nvPicPr>
        <p:blipFill>
          <a:blip r:embed="rId2"/>
          <a:stretch>
            <a:fillRect/>
          </a:stretch>
        </p:blipFill>
        <p:spPr>
          <a:xfrm>
            <a:off x="3016085" y="2503197"/>
            <a:ext cx="4773247" cy="4166052"/>
          </a:xfrm>
          <a:prstGeom prst="rect">
            <a:avLst/>
          </a:prstGeom>
        </p:spPr>
      </p:pic>
    </p:spTree>
    <p:extLst>
      <p:ext uri="{BB962C8B-B14F-4D97-AF65-F5344CB8AC3E}">
        <p14:creationId xmlns:p14="http://schemas.microsoft.com/office/powerpoint/2010/main" val="254776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5EDDF1-857C-30E6-353E-CA5838F642EA}"/>
              </a:ext>
            </a:extLst>
          </p:cNvPr>
          <p:cNvSpPr>
            <a:spLocks noGrp="1"/>
          </p:cNvSpPr>
          <p:nvPr>
            <p:ph idx="1"/>
          </p:nvPr>
        </p:nvSpPr>
        <p:spPr>
          <a:xfrm>
            <a:off x="76199" y="84666"/>
            <a:ext cx="12022667" cy="6697133"/>
          </a:xfrm>
        </p:spPr>
        <p:txBody>
          <a:bodyPr>
            <a:normAutofit/>
          </a:bodyPr>
          <a:lstStyle/>
          <a:p>
            <a:pPr algn="l">
              <a:spcAft>
                <a:spcPts val="1200"/>
              </a:spcAft>
            </a:pPr>
            <a:r>
              <a:rPr lang="en-US" b="1" i="0" u="sng" dirty="0">
                <a:effectLst/>
                <a:latin typeface="Times New Roman" panose="02020603050405020304" pitchFamily="18" charset="0"/>
                <a:cs typeface="Times New Roman" panose="02020603050405020304" pitchFamily="18" charset="0"/>
              </a:rPr>
              <a:t>Straight Line Depreciation Formula</a:t>
            </a:r>
          </a:p>
          <a:p>
            <a:pPr marL="0" indent="0" algn="l">
              <a:buNone/>
            </a:pPr>
            <a:endParaRPr lang="en-US" b="1" dirty="0">
              <a:solidFill>
                <a:srgbClr val="000C3F"/>
              </a:solidFill>
              <a:latin typeface="Utopia Std"/>
            </a:endParaRPr>
          </a:p>
          <a:p>
            <a:pPr marL="0" indent="0" algn="l">
              <a:buNone/>
            </a:pPr>
            <a:r>
              <a:rPr lang="en-US" sz="2400" b="0" i="0" dirty="0">
                <a:solidFill>
                  <a:srgbClr val="374151"/>
                </a:solidFill>
                <a:effectLst/>
              </a:rPr>
              <a:t>The straight-line depreciation formula for an asset is as follows:  </a:t>
            </a:r>
          </a:p>
          <a:p>
            <a:pPr marL="0" indent="0" algn="l">
              <a:buNone/>
            </a:pPr>
            <a:r>
              <a:rPr lang="en-US" sz="2400" dirty="0">
                <a:solidFill>
                  <a:srgbClr val="374151"/>
                </a:solidFill>
              </a:rPr>
              <a:t>   </a:t>
            </a:r>
          </a:p>
          <a:p>
            <a:pPr marL="0" indent="0" algn="l">
              <a:buNone/>
            </a:pPr>
            <a:r>
              <a:rPr lang="en-US" b="1" i="0" dirty="0">
                <a:solidFill>
                  <a:srgbClr val="374151"/>
                </a:solidFill>
                <a:effectLst/>
                <a:latin typeface="Inter"/>
              </a:rPr>
              <a:t>                   </a:t>
            </a:r>
            <a:r>
              <a:rPr lang="en-US" sz="2400" b="1" i="0" u="none" strike="noStrike" baseline="0" dirty="0">
                <a:solidFill>
                  <a:srgbClr val="000000"/>
                </a:solidFill>
                <a:latin typeface="Times New Roman" panose="02020603050405020304" pitchFamily="18" charset="0"/>
              </a:rPr>
              <a:t>Depreciation per year = (Asset Price - Scrap Value) / Estimated Life Span. </a:t>
            </a:r>
          </a:p>
          <a:p>
            <a:pPr marL="0" indent="0" algn="l">
              <a:buNone/>
            </a:pPr>
            <a:endParaRPr lang="en-US" sz="1800" dirty="0">
              <a:solidFill>
                <a:srgbClr val="000000"/>
              </a:solidFill>
              <a:effectLst/>
              <a:latin typeface="Times New Roman" panose="02020603050405020304" pitchFamily="18" charset="0"/>
            </a:endParaRPr>
          </a:p>
          <a:p>
            <a:pPr marL="0" indent="0" algn="l">
              <a:buNone/>
            </a:pPr>
            <a:r>
              <a:rPr lang="en-US" sz="2400" b="0" i="0" dirty="0">
                <a:effectLst/>
              </a:rPr>
              <a:t>Where:</a:t>
            </a:r>
          </a:p>
          <a:p>
            <a:pPr marL="0" indent="0" algn="l">
              <a:buNone/>
            </a:pPr>
            <a:endParaRPr lang="en-US" sz="2400" b="0" i="0" dirty="0">
              <a:effectLst/>
            </a:endParaRPr>
          </a:p>
          <a:p>
            <a:pPr algn="l"/>
            <a:r>
              <a:rPr lang="en-US" sz="2400" b="1" i="0" dirty="0">
                <a:effectLst/>
                <a:latin typeface="Times New Roman" panose="02020603050405020304" pitchFamily="18" charset="0"/>
                <a:cs typeface="Times New Roman" panose="02020603050405020304" pitchFamily="18" charset="0"/>
              </a:rPr>
              <a:t>Asset Price </a:t>
            </a:r>
            <a:r>
              <a:rPr lang="en-US" sz="2400" b="0" i="0" dirty="0">
                <a:effectLst/>
              </a:rPr>
              <a:t>is the purchase price of the asset</a:t>
            </a:r>
          </a:p>
          <a:p>
            <a:pPr algn="l"/>
            <a:endParaRPr lang="en-US" sz="2400" b="0" i="0" dirty="0">
              <a:effectLst/>
            </a:endParaRPr>
          </a:p>
          <a:p>
            <a:pPr algn="l"/>
            <a:r>
              <a:rPr lang="en-US" sz="2400" b="1" i="0" dirty="0">
                <a:effectLst/>
                <a:latin typeface="Times New Roman" panose="02020603050405020304" pitchFamily="18" charset="0"/>
                <a:cs typeface="Times New Roman" panose="02020603050405020304" pitchFamily="18" charset="0"/>
              </a:rPr>
              <a:t>Scrap Value </a:t>
            </a:r>
            <a:r>
              <a:rPr lang="en-US" sz="2400" b="0" i="0" dirty="0">
                <a:effectLst/>
              </a:rPr>
              <a:t>is the value of the asset at the end of its useful life</a:t>
            </a:r>
          </a:p>
          <a:p>
            <a:pPr algn="l"/>
            <a:endParaRPr lang="en-US" sz="2400" b="0" i="0" dirty="0">
              <a:effectLst/>
            </a:endParaRPr>
          </a:p>
          <a:p>
            <a:pPr algn="l"/>
            <a:r>
              <a:rPr lang="en-US" sz="2400" b="1" i="0" dirty="0">
                <a:effectLst/>
                <a:latin typeface="Times New Roman" panose="02020603050405020304" pitchFamily="18" charset="0"/>
                <a:cs typeface="Times New Roman" panose="02020603050405020304" pitchFamily="18" charset="0"/>
              </a:rPr>
              <a:t>Estimated life span </a:t>
            </a:r>
            <a:r>
              <a:rPr lang="en-US" sz="2400" b="0" i="0" dirty="0">
                <a:effectLst/>
              </a:rPr>
              <a:t>represents the number of periods/years in which the asset is expected to be used by the company</a:t>
            </a:r>
          </a:p>
          <a:p>
            <a:pPr marL="0" indent="0" algn="l">
              <a:buNone/>
            </a:pPr>
            <a:endParaRPr lang="en-US" b="0" i="0" dirty="0">
              <a:solidFill>
                <a:srgbClr val="374151"/>
              </a:solidFill>
              <a:effectLst/>
              <a:latin typeface="Inter"/>
            </a:endParaRPr>
          </a:p>
          <a:p>
            <a:pPr marL="0" indent="0">
              <a:buNone/>
            </a:pPr>
            <a:endParaRPr lang="en-IN" dirty="0"/>
          </a:p>
        </p:txBody>
      </p:sp>
    </p:spTree>
    <p:extLst>
      <p:ext uri="{BB962C8B-B14F-4D97-AF65-F5344CB8AC3E}">
        <p14:creationId xmlns:p14="http://schemas.microsoft.com/office/powerpoint/2010/main" val="361922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572D85-D595-EA14-FA66-21F09BD369C8}"/>
              </a:ext>
            </a:extLst>
          </p:cNvPr>
          <p:cNvSpPr>
            <a:spLocks noGrp="1"/>
          </p:cNvSpPr>
          <p:nvPr>
            <p:ph type="title"/>
          </p:nvPr>
        </p:nvSpPr>
        <p:spPr>
          <a:xfrm>
            <a:off x="135467" y="118533"/>
            <a:ext cx="11319933" cy="795867"/>
          </a:xfrm>
        </p:spPr>
        <p:txBody>
          <a:bodyPr/>
          <a:lstStyle/>
          <a:p>
            <a:r>
              <a:rPr lang="en-IN" u="sng" dirty="0">
                <a:latin typeface="Times New Roman" panose="02020603050405020304" pitchFamily="18" charset="0"/>
                <a:cs typeface="Times New Roman" panose="02020603050405020304" pitchFamily="18" charset="0"/>
              </a:rPr>
              <a:t>Merits</a:t>
            </a:r>
          </a:p>
        </p:txBody>
      </p:sp>
      <p:sp>
        <p:nvSpPr>
          <p:cNvPr id="5" name="Content Placeholder 4">
            <a:extLst>
              <a:ext uri="{FF2B5EF4-FFF2-40B4-BE49-F238E27FC236}">
                <a16:creationId xmlns:a16="http://schemas.microsoft.com/office/drawing/2014/main" id="{AD2BED98-284B-959B-3A42-347EAD44A0B9}"/>
              </a:ext>
            </a:extLst>
          </p:cNvPr>
          <p:cNvSpPr>
            <a:spLocks noGrp="1"/>
          </p:cNvSpPr>
          <p:nvPr>
            <p:ph idx="1"/>
          </p:nvPr>
        </p:nvSpPr>
        <p:spPr>
          <a:xfrm>
            <a:off x="135467" y="1058333"/>
            <a:ext cx="11988800" cy="5681134"/>
          </a:xfrm>
        </p:spPr>
        <p:txBody>
          <a:bodyPr>
            <a:normAutofit lnSpcReduction="10000"/>
          </a:bodyPr>
          <a:lstStyle/>
          <a:p>
            <a:pPr marL="0" indent="0">
              <a:buNone/>
            </a:pPr>
            <a:r>
              <a:rPr lang="en-US" sz="2400" dirty="0"/>
              <a:t>The merits of using the Straight-Line Method to calculate depreciation are as follows:</a:t>
            </a:r>
          </a:p>
          <a:p>
            <a:endParaRPr lang="en-US" dirty="0"/>
          </a:p>
          <a:p>
            <a:r>
              <a:rPr lang="en-US" sz="2400" dirty="0"/>
              <a:t>It is the easiest method to compute the depreciation of an asset.</a:t>
            </a:r>
          </a:p>
          <a:p>
            <a:r>
              <a:rPr lang="en-US" sz="2400" dirty="0"/>
              <a:t>The Straight-Line Method can reduce the Asset value to Zero or Net Scrap Value by following this method.</a:t>
            </a:r>
          </a:p>
          <a:p>
            <a:r>
              <a:rPr lang="en-US" sz="2400" dirty="0"/>
              <a:t>The total amount to be charged under this expense is easy to calculate by multiplying the yearly depreciation by the number of years of the asset’s usage.</a:t>
            </a:r>
          </a:p>
          <a:p>
            <a:r>
              <a:rPr lang="en-US" sz="2400" dirty="0"/>
              <a:t>There is uniformity in terms of the depreciation amount. This amount gets reduced from the Profit and Loss Account on an annual basis.</a:t>
            </a:r>
          </a:p>
          <a:p>
            <a:r>
              <a:rPr lang="en-US" sz="2400" dirty="0"/>
              <a:t>This method is helpful for assets of smaller value.</a:t>
            </a:r>
          </a:p>
          <a:p>
            <a:r>
              <a:rPr lang="en-US" sz="2400" dirty="0"/>
              <a:t>Comparison of profits between years becomes more straightforward because the depreciation amount charged remains the same every year.</a:t>
            </a:r>
          </a:p>
          <a:p>
            <a:r>
              <a:rPr lang="en-US" sz="2400" dirty="0"/>
              <a:t>This method of calculating depreciation is best for assets under regular use to determine their expected life.</a:t>
            </a:r>
            <a:endParaRPr lang="en-IN" sz="2400" dirty="0"/>
          </a:p>
        </p:txBody>
      </p:sp>
    </p:spTree>
    <p:extLst>
      <p:ext uri="{BB962C8B-B14F-4D97-AF65-F5344CB8AC3E}">
        <p14:creationId xmlns:p14="http://schemas.microsoft.com/office/powerpoint/2010/main" val="1788562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5632-92B7-34E2-ACEC-BE9B5CC09707}"/>
              </a:ext>
            </a:extLst>
          </p:cNvPr>
          <p:cNvSpPr>
            <a:spLocks noGrp="1"/>
          </p:cNvSpPr>
          <p:nvPr>
            <p:ph type="title"/>
          </p:nvPr>
        </p:nvSpPr>
        <p:spPr>
          <a:xfrm>
            <a:off x="59268" y="59268"/>
            <a:ext cx="11226800" cy="846666"/>
          </a:xfrm>
        </p:spPr>
        <p:txBody>
          <a:bodyPr/>
          <a:lstStyle/>
          <a:p>
            <a:r>
              <a:rPr lang="en-IN" u="sng" dirty="0">
                <a:latin typeface="Times New Roman" panose="02020603050405020304" pitchFamily="18" charset="0"/>
                <a:cs typeface="Times New Roman" panose="02020603050405020304" pitchFamily="18" charset="0"/>
              </a:rPr>
              <a:t>Demerits</a:t>
            </a:r>
          </a:p>
        </p:txBody>
      </p:sp>
      <p:sp>
        <p:nvSpPr>
          <p:cNvPr id="3" name="Content Placeholder 2">
            <a:extLst>
              <a:ext uri="{FF2B5EF4-FFF2-40B4-BE49-F238E27FC236}">
                <a16:creationId xmlns:a16="http://schemas.microsoft.com/office/drawing/2014/main" id="{4402FAD1-FF85-CBD3-E88F-E69540836AD2}"/>
              </a:ext>
            </a:extLst>
          </p:cNvPr>
          <p:cNvSpPr>
            <a:spLocks noGrp="1"/>
          </p:cNvSpPr>
          <p:nvPr>
            <p:ph idx="1"/>
          </p:nvPr>
        </p:nvSpPr>
        <p:spPr>
          <a:xfrm>
            <a:off x="59268" y="1032933"/>
            <a:ext cx="12048064" cy="5765799"/>
          </a:xfrm>
        </p:spPr>
        <p:txBody>
          <a:bodyPr>
            <a:normAutofit lnSpcReduction="10000"/>
          </a:bodyPr>
          <a:lstStyle/>
          <a:p>
            <a:pPr marL="0" indent="0">
              <a:buNone/>
            </a:pPr>
            <a:r>
              <a:rPr lang="en-US" sz="2400" dirty="0"/>
              <a:t>The demerits of using the Straight-Line Method to calculate depreciation are as follows:</a:t>
            </a:r>
          </a:p>
          <a:p>
            <a:pPr marL="0" indent="0">
              <a:buNone/>
            </a:pPr>
            <a:endParaRPr lang="en-US" dirty="0"/>
          </a:p>
          <a:p>
            <a:r>
              <a:rPr lang="en-US" sz="2400" dirty="0"/>
              <a:t>The asset bears more repairs and maintenance charges in the final years of its life than the initial years. But since the depreciation charge is equal for all years, it puts undue pressure on the asset.</a:t>
            </a:r>
          </a:p>
          <a:p>
            <a:endParaRPr lang="en-US" sz="2400" dirty="0"/>
          </a:p>
          <a:p>
            <a:r>
              <a:rPr lang="en-US" sz="2400" dirty="0"/>
              <a:t>There is no provision to replace the asset under the Straight-Line Method and it is up to the firm to arrange funds for that purpose.</a:t>
            </a:r>
          </a:p>
          <a:p>
            <a:endParaRPr lang="en-US" sz="2400" dirty="0"/>
          </a:p>
          <a:p>
            <a:r>
              <a:rPr lang="en-US" sz="2400" dirty="0"/>
              <a:t>The decision to depreciate the asset on its original cost is not prudent when its value declines every year.</a:t>
            </a:r>
          </a:p>
          <a:p>
            <a:endParaRPr lang="en-US" sz="2400" dirty="0"/>
          </a:p>
          <a:p>
            <a:r>
              <a:rPr lang="en-US" sz="2400" dirty="0"/>
              <a:t>This method is not helpful for assets where additions and expansions like plants, machinery, or buildings are possible.</a:t>
            </a:r>
            <a:endParaRPr lang="en-IN" sz="2400" dirty="0"/>
          </a:p>
        </p:txBody>
      </p:sp>
    </p:spTree>
    <p:extLst>
      <p:ext uri="{BB962C8B-B14F-4D97-AF65-F5344CB8AC3E}">
        <p14:creationId xmlns:p14="http://schemas.microsoft.com/office/powerpoint/2010/main" val="22472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E602-420F-D4D6-26CA-B665784AB154}"/>
              </a:ext>
            </a:extLst>
          </p:cNvPr>
          <p:cNvSpPr>
            <a:spLocks noGrp="1"/>
          </p:cNvSpPr>
          <p:nvPr>
            <p:ph type="ctrTitle"/>
          </p:nvPr>
        </p:nvSpPr>
        <p:spPr>
          <a:xfrm>
            <a:off x="96716" y="104386"/>
            <a:ext cx="11113802" cy="828105"/>
          </a:xfrm>
        </p:spPr>
        <p:txBody>
          <a:bodyPr>
            <a:normAutofit/>
          </a:bodyPr>
          <a:lstStyle/>
          <a:p>
            <a:pPr algn="l"/>
            <a:r>
              <a:rPr lang="en-IN" sz="4400" dirty="0">
                <a:latin typeface="Times New Roman" panose="02020603050405020304" pitchFamily="18" charset="0"/>
                <a:cs typeface="Times New Roman" panose="02020603050405020304" pitchFamily="18" charset="0"/>
              </a:rPr>
              <a:t>What is Diminishing balance method ?</a:t>
            </a:r>
          </a:p>
        </p:txBody>
      </p:sp>
      <p:sp>
        <p:nvSpPr>
          <p:cNvPr id="3" name="Subtitle 2">
            <a:extLst>
              <a:ext uri="{FF2B5EF4-FFF2-40B4-BE49-F238E27FC236}">
                <a16:creationId xmlns:a16="http://schemas.microsoft.com/office/drawing/2014/main" id="{17EF22EE-4077-6693-209B-24B46ACC68EE}"/>
              </a:ext>
            </a:extLst>
          </p:cNvPr>
          <p:cNvSpPr>
            <a:spLocks noGrp="1"/>
          </p:cNvSpPr>
          <p:nvPr>
            <p:ph type="subTitle" idx="1"/>
          </p:nvPr>
        </p:nvSpPr>
        <p:spPr>
          <a:xfrm>
            <a:off x="186267" y="1219200"/>
            <a:ext cx="11827933" cy="2631831"/>
          </a:xfrm>
        </p:spPr>
        <p:txBody>
          <a:bodyPr/>
          <a:lstStyle/>
          <a:p>
            <a:pPr algn="l"/>
            <a:r>
              <a:rPr lang="en-US" sz="2000" dirty="0"/>
              <a:t>According to the Diminishing Balance Method, depreciation is charged at a fixed percentage on the book value of the asset. As the book value reduces every year, it is also known as the Reducing Balance Method or Written-down Value Method. Since the book value reduces every year, hence the amount of depreciation also reduces every year. Under this method, the value of the asset never reduces to zero.</a:t>
            </a:r>
          </a:p>
          <a:p>
            <a:pPr algn="l"/>
            <a:endParaRPr lang="en-US" sz="2000" dirty="0"/>
          </a:p>
          <a:p>
            <a:pPr algn="l"/>
            <a:r>
              <a:rPr lang="en-US" sz="2000" dirty="0"/>
              <a:t>When the amount of depreciation charged under this method and the corresponding period are plotted on a graph it results in a line moving downwards.</a:t>
            </a:r>
          </a:p>
          <a:p>
            <a:pPr algn="l"/>
            <a:endParaRPr lang="en-IN" dirty="0"/>
          </a:p>
        </p:txBody>
      </p:sp>
      <p:pic>
        <p:nvPicPr>
          <p:cNvPr id="5" name="Picture 4">
            <a:extLst>
              <a:ext uri="{FF2B5EF4-FFF2-40B4-BE49-F238E27FC236}">
                <a16:creationId xmlns:a16="http://schemas.microsoft.com/office/drawing/2014/main" id="{99FDE8A2-355C-BD57-5680-32B63B8DADC4}"/>
              </a:ext>
            </a:extLst>
          </p:cNvPr>
          <p:cNvPicPr>
            <a:picLocks noChangeAspect="1"/>
          </p:cNvPicPr>
          <p:nvPr/>
        </p:nvPicPr>
        <p:blipFill>
          <a:blip r:embed="rId2"/>
          <a:stretch>
            <a:fillRect/>
          </a:stretch>
        </p:blipFill>
        <p:spPr>
          <a:xfrm>
            <a:off x="3615266" y="3727938"/>
            <a:ext cx="4421155" cy="3025676"/>
          </a:xfrm>
          <a:prstGeom prst="rect">
            <a:avLst/>
          </a:prstGeom>
        </p:spPr>
      </p:pic>
    </p:spTree>
    <p:extLst>
      <p:ext uri="{BB962C8B-B14F-4D97-AF65-F5344CB8AC3E}">
        <p14:creationId xmlns:p14="http://schemas.microsoft.com/office/powerpoint/2010/main" val="4052344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1931</Words>
  <Application>Microsoft Office PowerPoint</Application>
  <PresentationFormat>Widescreen</PresentationFormat>
  <Paragraphs>162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Inter</vt:lpstr>
      <vt:lpstr>Times New Roman</vt:lpstr>
      <vt:lpstr>Utopia Std</vt:lpstr>
      <vt:lpstr>Office Theme</vt:lpstr>
      <vt:lpstr>Comparative Analysis Of Depreciation Methods</vt:lpstr>
      <vt:lpstr>Introduction </vt:lpstr>
      <vt:lpstr>Importance of Depreciation in Accounting: </vt:lpstr>
      <vt:lpstr>PowerPoint Presentation</vt:lpstr>
      <vt:lpstr>What is Straight Line Depreciation?  </vt:lpstr>
      <vt:lpstr>PowerPoint Presentation</vt:lpstr>
      <vt:lpstr>Merits</vt:lpstr>
      <vt:lpstr>Demerits</vt:lpstr>
      <vt:lpstr>What is Diminishing balance method ?</vt:lpstr>
      <vt:lpstr>PowerPoint Presentation</vt:lpstr>
      <vt:lpstr>Merits</vt:lpstr>
      <vt:lpstr>Demerits</vt:lpstr>
      <vt:lpstr>Difference Between Straight Line and Diminishing Balance Method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Bonam</dc:creator>
  <cp:lastModifiedBy>Pooja Bonam</cp:lastModifiedBy>
  <cp:revision>7</cp:revision>
  <dcterms:created xsi:type="dcterms:W3CDTF">2025-03-06T11:50:03Z</dcterms:created>
  <dcterms:modified xsi:type="dcterms:W3CDTF">2025-03-17T09:43:34Z</dcterms:modified>
</cp:coreProperties>
</file>