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'Qs)Part-3'!$B$14</c:f>
              <c:strCache>
                <c:ptCount val="1"/>
                <c:pt idx="0">
                  <c:v>Average scores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'Qs)Part-3'!$A$15:$A$18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'Qs)Part-3'!$B$15:$B$18</c:f>
              <c:numCache>
                <c:formatCode>0.00%</c:formatCode>
                <c:ptCount val="4"/>
                <c:pt idx="0">
                  <c:v>0.14285714285714285</c:v>
                </c:pt>
                <c:pt idx="1">
                  <c:v>0.47368421052631576</c:v>
                </c:pt>
                <c:pt idx="2">
                  <c:v>0.3888888888888889</c:v>
                </c:pt>
                <c:pt idx="3">
                  <c:v>0.58823529411764708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0-487E-8E40-8137A3389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0040223"/>
        <c:axId val="430034463"/>
      </c:barChart>
      <c:catAx>
        <c:axId val="43004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034463"/>
        <c:crosses val="autoZero"/>
        <c:auto val="1"/>
        <c:lblAlgn val="ctr"/>
        <c:lblOffset val="100"/>
        <c:noMultiLvlLbl val="0"/>
      </c:catAx>
      <c:valAx>
        <c:axId val="430034463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04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'Qs)Part-3'!$B$32</c:f>
              <c:strCache>
                <c:ptCount val="1"/>
                <c:pt idx="0">
                  <c:v>High performer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8C-40CA-A265-D41D91D2CBC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C-40CA-A265-D41D91D2CBC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C-40CA-A265-D41D91D2CBC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8C-40CA-A265-D41D91D2CB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E8C-40CA-A265-D41D91D2CB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'Qs)Part-3'!$A$33:$A$36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'Qs)Part-3'!$B$33:$B$36</c:f>
              <c:numCache>
                <c:formatCode>0.00%</c:formatCode>
                <c:ptCount val="4"/>
                <c:pt idx="0">
                  <c:v>0.2857142857142857</c:v>
                </c:pt>
                <c:pt idx="1">
                  <c:v>0.21052631578947367</c:v>
                </c:pt>
                <c:pt idx="2">
                  <c:v>0.1111111111111111</c:v>
                </c:pt>
                <c:pt idx="3">
                  <c:v>0.11764705882352941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8C-40CA-A265-D41D91D2CBC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33092738407699"/>
          <c:y val="0.83854111986001745"/>
          <c:w val="0.42200481189851269"/>
          <c:h val="0.133681102362204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Evaluation_Score!$B$1</c:f>
              <c:strCache>
                <c:ptCount val="1"/>
                <c:pt idx="0">
                  <c:v>Evaluation_Score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Evaluation_Score!$A$2:$A$62</c:f>
              <c:strCache>
                <c:ptCount val="61"/>
                <c:pt idx="0">
                  <c:v>2022-10-01</c:v>
                </c:pt>
                <c:pt idx="1">
                  <c:v>2022-10-06</c:v>
                </c:pt>
                <c:pt idx="2">
                  <c:v>2022-10-06</c:v>
                </c:pt>
                <c:pt idx="3">
                  <c:v>2022-10-06</c:v>
                </c:pt>
                <c:pt idx="4">
                  <c:v>2022-10-06</c:v>
                </c:pt>
                <c:pt idx="5">
                  <c:v>2022-10-07</c:v>
                </c:pt>
                <c:pt idx="6">
                  <c:v>2022-10-07</c:v>
                </c:pt>
                <c:pt idx="7">
                  <c:v>2022-10-07</c:v>
                </c:pt>
                <c:pt idx="8">
                  <c:v>2022-10-08</c:v>
                </c:pt>
                <c:pt idx="9">
                  <c:v>2022-10-08</c:v>
                </c:pt>
                <c:pt idx="10">
                  <c:v>2022-10-08</c:v>
                </c:pt>
                <c:pt idx="11">
                  <c:v>2022-10-08</c:v>
                </c:pt>
                <c:pt idx="12">
                  <c:v>2022-10-08</c:v>
                </c:pt>
                <c:pt idx="13">
                  <c:v>2022-10-08</c:v>
                </c:pt>
                <c:pt idx="14">
                  <c:v>2022-10-08</c:v>
                </c:pt>
                <c:pt idx="15">
                  <c:v>2022-10-08</c:v>
                </c:pt>
                <c:pt idx="16">
                  <c:v>2022-10-08</c:v>
                </c:pt>
                <c:pt idx="17">
                  <c:v>2022-10-08</c:v>
                </c:pt>
                <c:pt idx="18">
                  <c:v>2022-10-08</c:v>
                </c:pt>
                <c:pt idx="19">
                  <c:v>2022-10-08</c:v>
                </c:pt>
                <c:pt idx="20">
                  <c:v>2022-10-10</c:v>
                </c:pt>
                <c:pt idx="21">
                  <c:v>2022-10-10</c:v>
                </c:pt>
                <c:pt idx="22">
                  <c:v>2022-10-10</c:v>
                </c:pt>
                <c:pt idx="23">
                  <c:v>2022-10-11</c:v>
                </c:pt>
                <c:pt idx="24">
                  <c:v>2022-10-11</c:v>
                </c:pt>
                <c:pt idx="25">
                  <c:v>2022-10-11</c:v>
                </c:pt>
                <c:pt idx="26">
                  <c:v>2022-10-11</c:v>
                </c:pt>
                <c:pt idx="27">
                  <c:v>2022-10-11</c:v>
                </c:pt>
                <c:pt idx="28">
                  <c:v>2022-10-12</c:v>
                </c:pt>
                <c:pt idx="29">
                  <c:v>2022-10-12</c:v>
                </c:pt>
                <c:pt idx="30">
                  <c:v>2022-10-12</c:v>
                </c:pt>
                <c:pt idx="31">
                  <c:v>2022-10-13</c:v>
                </c:pt>
                <c:pt idx="32">
                  <c:v>2022-10-13</c:v>
                </c:pt>
                <c:pt idx="33">
                  <c:v>2022-10-14</c:v>
                </c:pt>
                <c:pt idx="34">
                  <c:v>2022-10-15</c:v>
                </c:pt>
                <c:pt idx="35">
                  <c:v>2022-10-15</c:v>
                </c:pt>
                <c:pt idx="36">
                  <c:v>2022-10-15</c:v>
                </c:pt>
                <c:pt idx="37">
                  <c:v>2022-10-15</c:v>
                </c:pt>
                <c:pt idx="38">
                  <c:v>2022-10-16</c:v>
                </c:pt>
                <c:pt idx="39">
                  <c:v>2022-10-16</c:v>
                </c:pt>
                <c:pt idx="40">
                  <c:v>2022-10-17</c:v>
                </c:pt>
                <c:pt idx="41">
                  <c:v>2022-10-18</c:v>
                </c:pt>
                <c:pt idx="42">
                  <c:v>2022-10-18</c:v>
                </c:pt>
                <c:pt idx="43">
                  <c:v>2022-10-18</c:v>
                </c:pt>
                <c:pt idx="44">
                  <c:v>2022-10-18</c:v>
                </c:pt>
                <c:pt idx="45">
                  <c:v>2022-10-18</c:v>
                </c:pt>
                <c:pt idx="46">
                  <c:v>2022-10-18</c:v>
                </c:pt>
                <c:pt idx="47">
                  <c:v>2022-10-19</c:v>
                </c:pt>
                <c:pt idx="48">
                  <c:v>2022-10-20</c:v>
                </c:pt>
                <c:pt idx="49">
                  <c:v>2022-10-20</c:v>
                </c:pt>
                <c:pt idx="50">
                  <c:v>2022-10-20</c:v>
                </c:pt>
                <c:pt idx="51">
                  <c:v>2022-10-21</c:v>
                </c:pt>
                <c:pt idx="52">
                  <c:v>2022-10-22</c:v>
                </c:pt>
                <c:pt idx="53">
                  <c:v>2022-10-23</c:v>
                </c:pt>
                <c:pt idx="54">
                  <c:v>2022-10-27</c:v>
                </c:pt>
                <c:pt idx="55">
                  <c:v>2022-10-28</c:v>
                </c:pt>
                <c:pt idx="56">
                  <c:v>2022-10-28</c:v>
                </c:pt>
                <c:pt idx="57">
                  <c:v>2022-10-29</c:v>
                </c:pt>
                <c:pt idx="58">
                  <c:v>2022-10-30</c:v>
                </c:pt>
                <c:pt idx="59">
                  <c:v>2022-10-30</c:v>
                </c:pt>
                <c:pt idx="60">
                  <c:v>2022-10-30</c:v>
                </c:pt>
              </c:strCache>
            </c:strRef>
          </c:cat>
          <c:val>
            <c:numRef>
              <c:f>Evaluation_Score!$B$2:$B$62</c:f>
              <c:numCache>
                <c:formatCode>General</c:formatCode>
                <c:ptCount val="61"/>
                <c:pt idx="0">
                  <c:v>58</c:v>
                </c:pt>
                <c:pt idx="1">
                  <c:v>84</c:v>
                </c:pt>
                <c:pt idx="2">
                  <c:v>36</c:v>
                </c:pt>
                <c:pt idx="3">
                  <c:v>78</c:v>
                </c:pt>
                <c:pt idx="4">
                  <c:v>76</c:v>
                </c:pt>
                <c:pt idx="5">
                  <c:v>83</c:v>
                </c:pt>
                <c:pt idx="6">
                  <c:v>94</c:v>
                </c:pt>
                <c:pt idx="7">
                  <c:v>80</c:v>
                </c:pt>
                <c:pt idx="8">
                  <c:v>86</c:v>
                </c:pt>
                <c:pt idx="9">
                  <c:v>74</c:v>
                </c:pt>
                <c:pt idx="10">
                  <c:v>84</c:v>
                </c:pt>
                <c:pt idx="11">
                  <c:v>61</c:v>
                </c:pt>
                <c:pt idx="12">
                  <c:v>71</c:v>
                </c:pt>
                <c:pt idx="13">
                  <c:v>67</c:v>
                </c:pt>
                <c:pt idx="14">
                  <c:v>60</c:v>
                </c:pt>
                <c:pt idx="15">
                  <c:v>81</c:v>
                </c:pt>
                <c:pt idx="16">
                  <c:v>92</c:v>
                </c:pt>
                <c:pt idx="17">
                  <c:v>59</c:v>
                </c:pt>
                <c:pt idx="18">
                  <c:v>33</c:v>
                </c:pt>
                <c:pt idx="19">
                  <c:v>100</c:v>
                </c:pt>
                <c:pt idx="20">
                  <c:v>82</c:v>
                </c:pt>
                <c:pt idx="21">
                  <c:v>88</c:v>
                </c:pt>
                <c:pt idx="22">
                  <c:v>64</c:v>
                </c:pt>
                <c:pt idx="23">
                  <c:v>34</c:v>
                </c:pt>
                <c:pt idx="24">
                  <c:v>70</c:v>
                </c:pt>
                <c:pt idx="25">
                  <c:v>89</c:v>
                </c:pt>
                <c:pt idx="26">
                  <c:v>78</c:v>
                </c:pt>
                <c:pt idx="27">
                  <c:v>94</c:v>
                </c:pt>
                <c:pt idx="28">
                  <c:v>90</c:v>
                </c:pt>
                <c:pt idx="29">
                  <c:v>74</c:v>
                </c:pt>
                <c:pt idx="30">
                  <c:v>86</c:v>
                </c:pt>
                <c:pt idx="31">
                  <c:v>65</c:v>
                </c:pt>
                <c:pt idx="32">
                  <c:v>62</c:v>
                </c:pt>
                <c:pt idx="33">
                  <c:v>72</c:v>
                </c:pt>
                <c:pt idx="34">
                  <c:v>78</c:v>
                </c:pt>
                <c:pt idx="35">
                  <c:v>84</c:v>
                </c:pt>
                <c:pt idx="36">
                  <c:v>41</c:v>
                </c:pt>
                <c:pt idx="37">
                  <c:v>61</c:v>
                </c:pt>
                <c:pt idx="38">
                  <c:v>69</c:v>
                </c:pt>
                <c:pt idx="39">
                  <c:v>69</c:v>
                </c:pt>
                <c:pt idx="40">
                  <c:v>86</c:v>
                </c:pt>
                <c:pt idx="41">
                  <c:v>84</c:v>
                </c:pt>
                <c:pt idx="42">
                  <c:v>73</c:v>
                </c:pt>
                <c:pt idx="43">
                  <c:v>39</c:v>
                </c:pt>
                <c:pt idx="44">
                  <c:v>94</c:v>
                </c:pt>
                <c:pt idx="45">
                  <c:v>92</c:v>
                </c:pt>
                <c:pt idx="46">
                  <c:v>34</c:v>
                </c:pt>
                <c:pt idx="47">
                  <c:v>52</c:v>
                </c:pt>
                <c:pt idx="48">
                  <c:v>82</c:v>
                </c:pt>
                <c:pt idx="49">
                  <c:v>94</c:v>
                </c:pt>
                <c:pt idx="50">
                  <c:v>96</c:v>
                </c:pt>
                <c:pt idx="51">
                  <c:v>71</c:v>
                </c:pt>
                <c:pt idx="52">
                  <c:v>69</c:v>
                </c:pt>
                <c:pt idx="53">
                  <c:v>53</c:v>
                </c:pt>
                <c:pt idx="54">
                  <c:v>94</c:v>
                </c:pt>
                <c:pt idx="55">
                  <c:v>61</c:v>
                </c:pt>
                <c:pt idx="56">
                  <c:v>88</c:v>
                </c:pt>
                <c:pt idx="57">
                  <c:v>65</c:v>
                </c:pt>
                <c:pt idx="58">
                  <c:v>77</c:v>
                </c:pt>
                <c:pt idx="59">
                  <c:v>33</c:v>
                </c:pt>
                <c:pt idx="60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01-4134-9C01-51814D40B1D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26952351"/>
        <c:axId val="626959551"/>
      </c:lineChart>
      <c:catAx>
        <c:axId val="62695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59551"/>
        <c:crosses val="autoZero"/>
        <c:auto val="1"/>
        <c:lblAlgn val="ctr"/>
        <c:lblOffset val="100"/>
        <c:noMultiLvlLbl val="0"/>
      </c:catAx>
      <c:valAx>
        <c:axId val="62695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5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[Project-3(Bare International Analysis).xlsx]high_low_chart!PivotTable2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Comparison of High vs. Low Performers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plus"/>
          <c:size val="6"/>
          <c:spPr>
            <a:noFill/>
            <a:ln w="9525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16685201058358"/>
          <c:y val="9.4313669020417643E-2"/>
          <c:w val="0.56997339580981732"/>
          <c:h val="0.8794416975562432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high_low_chart!$C$3</c:f>
              <c:strCache>
                <c:ptCount val="1"/>
                <c:pt idx="0">
                  <c:v>Average of STORE AMBIANCE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high_low_chart!$B$4:$B$6</c:f>
              <c:strCache>
                <c:ptCount val="2"/>
                <c:pt idx="0">
                  <c:v>High Performer</c:v>
                </c:pt>
                <c:pt idx="1">
                  <c:v>Low Performer</c:v>
                </c:pt>
              </c:strCache>
            </c:strRef>
          </c:cat>
          <c:val>
            <c:numRef>
              <c:f>high_low_chart!$C$4:$C$6</c:f>
              <c:numCache>
                <c:formatCode>General</c:formatCode>
                <c:ptCount val="2"/>
                <c:pt idx="0">
                  <c:v>96.7</c:v>
                </c:pt>
                <c:pt idx="1">
                  <c:v>88.3125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5A-40F2-84EE-CE6A609B4353}"/>
            </c:ext>
          </c:extLst>
        </c:ser>
        <c:ser>
          <c:idx val="1"/>
          <c:order val="1"/>
          <c:tx>
            <c:strRef>
              <c:f>high_low_chart!$D$3</c:f>
              <c:strCache>
                <c:ptCount val="1"/>
                <c:pt idx="0">
                  <c:v>Average of FIRST IMPRESSIONS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high_low_chart!$B$4:$B$6</c:f>
              <c:strCache>
                <c:ptCount val="2"/>
                <c:pt idx="0">
                  <c:v>High Performer</c:v>
                </c:pt>
                <c:pt idx="1">
                  <c:v>Low Performer</c:v>
                </c:pt>
              </c:strCache>
            </c:strRef>
          </c:cat>
          <c:val>
            <c:numRef>
              <c:f>high_low_chart!$D$4:$D$6</c:f>
              <c:numCache>
                <c:formatCode>General</c:formatCode>
                <c:ptCount val="2"/>
                <c:pt idx="0">
                  <c:v>97.9</c:v>
                </c:pt>
                <c:pt idx="1">
                  <c:v>73.375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5A-40F2-84EE-CE6A609B4353}"/>
            </c:ext>
          </c:extLst>
        </c:ser>
        <c:ser>
          <c:idx val="2"/>
          <c:order val="2"/>
          <c:tx>
            <c:strRef>
              <c:f>high_low_chart!$E$3</c:f>
              <c:strCache>
                <c:ptCount val="1"/>
                <c:pt idx="0">
                  <c:v>Average of CLOSURE &amp; CARE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high_low_chart!$B$4:$B$6</c:f>
              <c:strCache>
                <c:ptCount val="2"/>
                <c:pt idx="0">
                  <c:v>High Performer</c:v>
                </c:pt>
                <c:pt idx="1">
                  <c:v>Low Performer</c:v>
                </c:pt>
              </c:strCache>
            </c:strRef>
          </c:cat>
          <c:val>
            <c:numRef>
              <c:f>high_low_chart!$E$4:$E$6</c:f>
              <c:numCache>
                <c:formatCode>General</c:formatCode>
                <c:ptCount val="2"/>
                <c:pt idx="0">
                  <c:v>80.2</c:v>
                </c:pt>
                <c:pt idx="1">
                  <c:v>46.625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5A-40F2-84EE-CE6A609B4353}"/>
            </c:ext>
          </c:extLst>
        </c:ser>
        <c:ser>
          <c:idx val="3"/>
          <c:order val="3"/>
          <c:tx>
            <c:strRef>
              <c:f>high_low_chart!$F$3</c:f>
              <c:strCache>
                <c:ptCount val="1"/>
                <c:pt idx="0">
                  <c:v>Average of DISCOVERY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high_low_chart!$B$4:$B$6</c:f>
              <c:strCache>
                <c:ptCount val="2"/>
                <c:pt idx="0">
                  <c:v>High Performer</c:v>
                </c:pt>
                <c:pt idx="1">
                  <c:v>Low Performer</c:v>
                </c:pt>
              </c:strCache>
            </c:strRef>
          </c:cat>
          <c:val>
            <c:numRef>
              <c:f>high_low_chart!$F$4:$F$6</c:f>
              <c:numCache>
                <c:formatCode>General</c:formatCode>
                <c:ptCount val="2"/>
                <c:pt idx="0">
                  <c:v>98</c:v>
                </c:pt>
                <c:pt idx="1">
                  <c:v>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5A-40F2-84EE-CE6A609B4353}"/>
            </c:ext>
          </c:extLst>
        </c:ser>
        <c:ser>
          <c:idx val="4"/>
          <c:order val="4"/>
          <c:tx>
            <c:strRef>
              <c:f>high_low_chart!$G$3</c:f>
              <c:strCache>
                <c:ptCount val="1"/>
                <c:pt idx="0">
                  <c:v>Average of RECOMMENDATIONS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high_low_chart!$B$4:$B$6</c:f>
              <c:strCache>
                <c:ptCount val="2"/>
                <c:pt idx="0">
                  <c:v>High Performer</c:v>
                </c:pt>
                <c:pt idx="1">
                  <c:v>Low Performer</c:v>
                </c:pt>
              </c:strCache>
            </c:strRef>
          </c:cat>
          <c:val>
            <c:numRef>
              <c:f>high_low_chart!$G$4:$G$6</c:f>
              <c:numCache>
                <c:formatCode>General</c:formatCode>
                <c:ptCount val="2"/>
                <c:pt idx="0">
                  <c:v>91.6</c:v>
                </c:pt>
                <c:pt idx="1">
                  <c:v>52.0625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5A-40F2-84EE-CE6A609B4353}"/>
            </c:ext>
          </c:extLst>
        </c:ser>
        <c:ser>
          <c:idx val="5"/>
          <c:order val="5"/>
          <c:tx>
            <c:strRef>
              <c:f>high_low_chart!$H$3</c:f>
              <c:strCache>
                <c:ptCount val="1"/>
                <c:pt idx="0">
                  <c:v>Average of OBJECTION HANDLING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high_low_chart!$B$4:$B$6</c:f>
              <c:strCache>
                <c:ptCount val="2"/>
                <c:pt idx="0">
                  <c:v>High Performer</c:v>
                </c:pt>
                <c:pt idx="1">
                  <c:v>Low Performer</c:v>
                </c:pt>
              </c:strCache>
            </c:strRef>
          </c:cat>
          <c:val>
            <c:numRef>
              <c:f>high_low_chart!$H$4:$H$6</c:f>
              <c:numCache>
                <c:formatCode>General</c:formatCode>
                <c:ptCount val="2"/>
                <c:pt idx="0">
                  <c:v>100</c:v>
                </c:pt>
                <c:pt idx="1">
                  <c:v>58.375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5A-40F2-84EE-CE6A609B4353}"/>
            </c:ext>
          </c:extLst>
        </c:ser>
        <c:ser>
          <c:idx val="6"/>
          <c:order val="6"/>
          <c:tx>
            <c:strRef>
              <c:f>high_low_chart!$I$3</c:f>
              <c:strCache>
                <c:ptCount val="1"/>
                <c:pt idx="0">
                  <c:v>Average of TRIAL EXPERIENCE &amp; UPSELL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high_low_chart!$B$4:$B$6</c:f>
              <c:strCache>
                <c:ptCount val="2"/>
                <c:pt idx="0">
                  <c:v>High Performer</c:v>
                </c:pt>
                <c:pt idx="1">
                  <c:v>Low Performer</c:v>
                </c:pt>
              </c:strCache>
            </c:strRef>
          </c:cat>
          <c:val>
            <c:numRef>
              <c:f>high_low_chart!$I$4:$I$6</c:f>
              <c:numCache>
                <c:formatCode>General</c:formatCode>
                <c:ptCount val="2"/>
                <c:pt idx="0">
                  <c:v>96.3</c:v>
                </c:pt>
                <c:pt idx="1">
                  <c:v>48.75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5A-40F2-84EE-CE6A609B435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136192735"/>
        <c:axId val="1228975247"/>
      </c:barChart>
      <c:catAx>
        <c:axId val="113619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975247"/>
        <c:crosses val="autoZero"/>
        <c:auto val="1"/>
        <c:lblAlgn val="ctr"/>
        <c:lblOffset val="100"/>
        <c:noMultiLvlLbl val="0"/>
      </c:catAx>
      <c:valAx>
        <c:axId val="122897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3619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068824475346603"/>
          <c:y val="0.10955603360740847"/>
          <c:w val="0.29204230961336686"/>
          <c:h val="0.848956780518027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8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10CE-0650-9B44-8F5A-C6D8A2B5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4E33E-7CD1-3B64-A6B4-EE4F36101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BA3C-4E07-701A-F44C-FFB6CF16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E3F7-D67E-75A4-8983-93EFF41B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6FAC-F33B-9B7B-80A1-C11B796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0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4879-676C-4295-7828-0DF0C367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0B1F-B6C8-E92A-8C04-FBA6454B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DDD4F-9FA4-0BF5-ABA5-84CC6A83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CB9E-0E4C-FC49-751E-C2179744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3776-31A7-B219-47E2-110D2930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2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9B4F5-5735-30B1-4318-07FA7AEE5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828F3-CB25-6016-BDFD-37F4F53B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8B51-FFF9-9460-C56D-49F0ADF0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A275-2F63-3DD4-B193-782FCA37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37F9-C3B9-5D6E-1332-B8C17C2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0BAF-3AF7-9CF7-565B-8D6FEE19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E01E-A689-95C2-72E8-1B3663C7C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CEE8-C831-12C4-6BF5-531642A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9742-552D-3A4B-F222-04B73AC5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24B3-DBF3-AFB6-D645-4AF88256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51B9-CA95-5FB0-A09A-B6D7ACD9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0DDC-0F33-8C77-1ABB-72B5B139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BFF7-59FF-4CC8-9CCE-589D227C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39C-C3EC-7EB7-68FB-D932A63B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AA19-B66C-A38C-71B9-96481297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2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55FC-FB38-E361-816C-DEB3A5F6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C6EA-37BA-DC98-FCCC-FB937012E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CCBD-8575-2D69-2458-8665EE91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FFC05-97DE-E29B-FFB7-C740DD4F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37F5-22C7-6DE2-6AE5-E9964E56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64819-01D4-9872-1C86-AB335F7F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7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6FE5-CFCE-7335-C974-C3667506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CBA5B-6E99-BA3E-5AF8-1E0AD5F4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EC221-347D-824B-26BB-183E5A0B0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11F25-F35E-9405-257A-6339271F0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789A5-9258-14A1-F118-3B92DB2E6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69EF6-C931-D52E-2600-6B8009EB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FD06D-9B3E-67AD-39FD-B5856043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12DB0-E551-E14D-9012-C94771D2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1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E7B0-E9C8-41AE-3051-73709BF9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07343-E135-4E3D-9ECE-B05D1E46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8D96-5456-9EB6-B278-D3123D0D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FE564-8E3C-DB60-01B7-BF09D720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2EE95-809B-77C2-8214-80C9EAEE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3FF03-EA91-0E2E-D8C2-0F9362D1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A52A8-8E6B-D076-D354-6FC86069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1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0C3B-235A-9DDC-6A11-09AB5B82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4778-BC3E-AA7E-CE62-B5F041BD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6C9F8-615B-EA53-F482-0D8791ED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2E397-1AA4-4BA0-2125-9801762B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F3E03-45C3-B20B-939E-AF4390E3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BEA03-78D8-188E-A280-BB98EA21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7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8A1C-987E-64A1-1E3D-FCE74498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C5944-5204-B6C3-BA50-870D9CA8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7754C-7F68-5908-111C-72930306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A83DE-A3E5-C5C9-B3BA-C79AC942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88F75-B9A4-3881-DF6D-C85E31F2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604EB-CD5A-699E-5C95-612F61BA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D0FB1-3D5F-81AE-D8B0-3E45F5FC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6DD87-645A-ACA0-F01E-E419C63F2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E05F-3BFC-5527-CC92-6C9A6743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DC50-8F88-47CA-B4DA-EFA00BD6CB9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8E7B-F420-61BE-82FE-1C97FCE5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0EA2-87E5-F8D5-84A2-77FB69F63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F445-7B82-4A5E-8D25-8A68E0AFA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72CE-382D-08EE-FDDF-E95CE7A4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style advisor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B3226-DF44-F0F6-F2E8-D926024C0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and 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A8F54-7BF4-A8B9-CA1F-D10DFBA971F2}"/>
              </a:ext>
            </a:extLst>
          </p:cNvPr>
          <p:cNvSpPr/>
          <p:nvPr/>
        </p:nvSpPr>
        <p:spPr>
          <a:xfrm>
            <a:off x="9994084" y="6045931"/>
            <a:ext cx="2114026" cy="7633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>
                  <a:solidFill>
                    <a:schemeClr val="tx1"/>
                  </a:solidFill>
                </a:ln>
              </a:rPr>
              <a:t>Bonam Pooja</a:t>
            </a:r>
          </a:p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Coachx Batch - 112</a:t>
            </a:r>
          </a:p>
        </p:txBody>
      </p:sp>
    </p:spTree>
    <p:extLst>
      <p:ext uri="{BB962C8B-B14F-4D97-AF65-F5344CB8AC3E}">
        <p14:creationId xmlns:p14="http://schemas.microsoft.com/office/powerpoint/2010/main" val="45486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411-1B76-B294-62DF-9A2126D1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52399"/>
            <a:ext cx="11540971" cy="106679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E9C7-42FA-1E7E-E187-869E4C1E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7" y="1257300"/>
            <a:ext cx="11997266" cy="5951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Consistent High or Low Scores:</a:t>
            </a:r>
          </a:p>
          <a:p>
            <a:endParaRPr lang="en-US" sz="2000" dirty="0"/>
          </a:p>
          <a:p>
            <a:r>
              <a:rPr lang="en-US" sz="2000" dirty="0"/>
              <a:t>North consistently performs well with the highest average score.</a:t>
            </a:r>
          </a:p>
          <a:p>
            <a:endParaRPr lang="en-US" sz="2000" dirty="0"/>
          </a:p>
          <a:p>
            <a:r>
              <a:rPr lang="en-US" sz="2000" dirty="0"/>
              <a:t>South needs attention due to the lowest average score.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High Performer Percentage: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East has the highest percentage of high performers (28.57%).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Trends Over Time: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Scores have remained relatively stable, with slight fluctuations.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5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76A2-CFB8-39B4-624A-34CCE077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2" y="59268"/>
            <a:ext cx="12124268" cy="6732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Distribution of Performance Categories: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Majority of advisors fall into the Average Performer category.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Focus Areas for Improvement:</a:t>
            </a:r>
          </a:p>
          <a:p>
            <a:endParaRPr lang="en-US" sz="2400" dirty="0"/>
          </a:p>
          <a:p>
            <a:r>
              <a:rPr lang="en-US" sz="2000" dirty="0"/>
              <a:t>South Zone: Needs targeted training and support to improve scores.</a:t>
            </a:r>
          </a:p>
          <a:p>
            <a:endParaRPr lang="en-US" sz="2000" dirty="0"/>
          </a:p>
          <a:p>
            <a:r>
              <a:rPr lang="en-US" sz="2000" dirty="0"/>
              <a:t>Discovery &amp; Closure &amp; Care: These criteria have the lowest average scores across zones.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Best Practices from High Performers:</a:t>
            </a:r>
          </a:p>
          <a:p>
            <a:endParaRPr lang="en-US" sz="2400" dirty="0"/>
          </a:p>
          <a:p>
            <a:r>
              <a:rPr lang="en-US" sz="2000" dirty="0"/>
              <a:t>Share best practices from East and North zones with other regions.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Regular Monitoring:</a:t>
            </a:r>
          </a:p>
          <a:p>
            <a:endParaRPr lang="en-US" sz="2400" dirty="0"/>
          </a:p>
          <a:p>
            <a:r>
              <a:rPr lang="en-US" sz="2000" dirty="0"/>
              <a:t>Implement regular performance reviews and feedback sessions.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988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828C-1C8E-92C6-2A0D-2CF8DB2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7" y="118532"/>
            <a:ext cx="12065000" cy="666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Findings:</a:t>
            </a:r>
          </a:p>
          <a:p>
            <a:endParaRPr lang="en-US" dirty="0"/>
          </a:p>
          <a:p>
            <a:r>
              <a:rPr lang="en-US" sz="2000" dirty="0"/>
              <a:t>North has the highest average score, while East has the highest percentage of high performers.</a:t>
            </a:r>
          </a:p>
          <a:p>
            <a:endParaRPr lang="en-US" sz="2000" dirty="0"/>
          </a:p>
          <a:p>
            <a:r>
              <a:rPr lang="en-US" sz="2000" dirty="0"/>
              <a:t>South requires immediate attention to improve performance.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endParaRPr lang="en-US" dirty="0"/>
          </a:p>
          <a:p>
            <a:r>
              <a:rPr lang="en-US" sz="2000" dirty="0"/>
              <a:t>Implement recommendations to enhance overall performance.</a:t>
            </a:r>
          </a:p>
          <a:p>
            <a:r>
              <a:rPr lang="en-US" sz="2000" dirty="0"/>
              <a:t>Conduct follow-up evaluations to track progress.</a:t>
            </a:r>
          </a:p>
          <a:p>
            <a:r>
              <a:rPr lang="en-US" sz="2000" dirty="0"/>
              <a:t>Focus on improving South Zone performance.</a:t>
            </a:r>
          </a:p>
          <a:p>
            <a:r>
              <a:rPr lang="en-US" sz="2000" dirty="0"/>
              <a:t>Strengthen training for Store Ambiance and Discovery.</a:t>
            </a:r>
          </a:p>
          <a:p>
            <a:r>
              <a:rPr lang="en-US" sz="2000" dirty="0"/>
              <a:t>Monitor evaluation trends for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56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 you finish your PowerPoint presentations with a question slide?">
            <a:extLst>
              <a:ext uri="{FF2B5EF4-FFF2-40B4-BE49-F238E27FC236}">
                <a16:creationId xmlns:a16="http://schemas.microsoft.com/office/drawing/2014/main" id="{7B462BE4-F94B-FFC2-7F83-01E38716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933451"/>
            <a:ext cx="8610599" cy="564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2039C-45C5-29BA-FE83-07ED8D80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-123824"/>
            <a:ext cx="11144250" cy="1257300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702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3C21-C989-85E5-E098-B485BC86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1912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9D86C-F680-40D2-87D2-2A335008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067"/>
            <a:ext cx="11353800" cy="5985932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The project evaluates the performance of Style Advisors across different zones using a comprehensive set of criteria.</a:t>
            </a:r>
          </a:p>
          <a:p>
            <a:endParaRPr lang="en-US" sz="3400" dirty="0"/>
          </a:p>
          <a:p>
            <a:r>
              <a:rPr lang="en-US" sz="3400" dirty="0"/>
              <a:t>The analysis focuses on understanding performance trends, identifying high-performing regions, and areas needing improvement.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Grade Style Advisors based on their </a:t>
            </a:r>
            <a:r>
              <a:rPr lang="en-US" sz="3600" dirty="0" err="1"/>
              <a:t>Evaluation_Score</a:t>
            </a:r>
            <a:r>
              <a:rPr lang="en-US" sz="3600" dirty="0"/>
              <a:t>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Analyze average evaluation scores by zone.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Identify regions with the highest percentage of high performers.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Visualize key trends and insights.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Provide actionable recommendations for management.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7165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B328-3173-3B22-7A93-2D364104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6008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Columns: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AA0D-AC27-5F27-0DC4-0FD72749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7" y="931333"/>
            <a:ext cx="11269133" cy="584094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Evaluation_ID</a:t>
            </a:r>
            <a:r>
              <a:rPr lang="en-US" dirty="0"/>
              <a:t>: Unique identifier for each evaluation.</a:t>
            </a:r>
          </a:p>
          <a:p>
            <a:endParaRPr lang="en-US" dirty="0"/>
          </a:p>
          <a:p>
            <a:r>
              <a:rPr lang="en-US" dirty="0" err="1"/>
              <a:t>Evaluation_Date</a:t>
            </a:r>
            <a:r>
              <a:rPr lang="en-US" dirty="0"/>
              <a:t>: Date of evaluation.</a:t>
            </a:r>
          </a:p>
          <a:p>
            <a:endParaRPr lang="en-US" dirty="0"/>
          </a:p>
          <a:p>
            <a:r>
              <a:rPr lang="en-US" dirty="0" err="1"/>
              <a:t>Evaluation_Score</a:t>
            </a:r>
            <a:r>
              <a:rPr lang="en-US" dirty="0"/>
              <a:t>: Score given for the evaluation.</a:t>
            </a:r>
          </a:p>
          <a:p>
            <a:endParaRPr lang="en-US" dirty="0"/>
          </a:p>
          <a:p>
            <a:r>
              <a:rPr lang="en-US" dirty="0"/>
              <a:t>STORE AMBIANCE, FIRST IMPRESSIONS, DISCOVERY, etc.: Criteria used to assess performance.</a:t>
            </a:r>
          </a:p>
          <a:p>
            <a:endParaRPr lang="en-US" dirty="0"/>
          </a:p>
          <a:p>
            <a:r>
              <a:rPr lang="en-US" dirty="0" err="1"/>
              <a:t>Location_City</a:t>
            </a:r>
            <a:r>
              <a:rPr lang="en-US" dirty="0"/>
              <a:t>, </a:t>
            </a:r>
            <a:r>
              <a:rPr lang="en-US" dirty="0" err="1"/>
              <a:t>Location_State</a:t>
            </a:r>
            <a:r>
              <a:rPr lang="en-US" dirty="0"/>
              <a:t>, Zone, </a:t>
            </a:r>
            <a:r>
              <a:rPr lang="en-US" dirty="0" err="1"/>
              <a:t>Location_Country</a:t>
            </a:r>
            <a:r>
              <a:rPr lang="en-US" dirty="0"/>
              <a:t>: Geographic details.</a:t>
            </a:r>
          </a:p>
          <a:p>
            <a:endParaRPr lang="en-US" dirty="0"/>
          </a:p>
          <a:p>
            <a:r>
              <a:rPr lang="en-US" dirty="0"/>
              <a:t>Time of entry, Time of exit, Duration of visit: Timing details.</a:t>
            </a:r>
          </a:p>
          <a:p>
            <a:endParaRPr lang="en-US" dirty="0"/>
          </a:p>
          <a:p>
            <a:r>
              <a:rPr lang="en-US" dirty="0"/>
              <a:t>Style Advisors Present, Customers Present: Number of advisors and customers during the visit.</a:t>
            </a:r>
          </a:p>
          <a:p>
            <a:endParaRPr lang="en-US" dirty="0"/>
          </a:p>
          <a:p>
            <a:r>
              <a:rPr lang="en-US" dirty="0"/>
              <a:t>Age of Auditor, Gender of Auditor, Auditor Attire: Demographics of the auditor.</a:t>
            </a:r>
          </a:p>
          <a:p>
            <a:endParaRPr lang="en-US" dirty="0"/>
          </a:p>
          <a:p>
            <a:r>
              <a:rPr lang="en-US" dirty="0"/>
              <a:t>Style Advisor Name, Style Advisor Description: Details about the advisor being evaluated.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06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0760-1334-5A4F-22E8-792B2CC2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52400"/>
            <a:ext cx="11252200" cy="602456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Scale:</a:t>
            </a:r>
          </a:p>
          <a:p>
            <a:endParaRPr lang="en-IN" dirty="0"/>
          </a:p>
          <a:p>
            <a:r>
              <a:rPr lang="en-IN" sz="2000" dirty="0"/>
              <a:t>High Performer: 90% - 100%</a:t>
            </a:r>
          </a:p>
          <a:p>
            <a:endParaRPr lang="en-IN" sz="2000" dirty="0"/>
          </a:p>
          <a:p>
            <a:r>
              <a:rPr lang="en-IN" sz="2000" dirty="0"/>
              <a:t>Average Performer: 70% - 89%</a:t>
            </a:r>
          </a:p>
          <a:p>
            <a:endParaRPr lang="en-IN" sz="2000" dirty="0"/>
          </a:p>
          <a:p>
            <a:r>
              <a:rPr lang="en-IN" sz="2000" dirty="0"/>
              <a:t>Low Performer: 50% - 69%</a:t>
            </a:r>
          </a:p>
          <a:p>
            <a:endParaRPr lang="en-IN" sz="2000" dirty="0"/>
          </a:p>
          <a:p>
            <a:r>
              <a:rPr lang="en-IN" sz="2000" dirty="0"/>
              <a:t>Bottom Performer: Below 50%</a:t>
            </a:r>
          </a:p>
          <a:p>
            <a:endParaRPr lang="en-IN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US" dirty="0"/>
          </a:p>
          <a:p>
            <a:r>
              <a:rPr lang="en-US" sz="1800" dirty="0" err="1"/>
              <a:t>Evaluation_Score</a:t>
            </a:r>
            <a:r>
              <a:rPr lang="en-US" sz="1800" dirty="0"/>
              <a:t>: 58 → Low Performer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89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14F4-F9EF-D174-1B30-CED085A3F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" y="186267"/>
            <a:ext cx="11286067" cy="658706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Evaluation Scores by Zone: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North has the highest average score (76.74).</a:t>
            </a:r>
          </a:p>
          <a:p>
            <a:endParaRPr lang="en-US" sz="2400" dirty="0"/>
          </a:p>
          <a:p>
            <a:r>
              <a:rPr lang="en-US" sz="2400" dirty="0"/>
              <a:t>South has the lowest average score (66.61).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49A7A-44C8-0394-6586-CC59E3EA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02" y="957113"/>
            <a:ext cx="4742298" cy="17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CBBF-53BE-BEC1-F698-86AFBC32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0"/>
            <a:ext cx="11269134" cy="13800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High Performers by Region: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46E120-3B81-5AD4-86BC-99C46188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" y="4605866"/>
            <a:ext cx="11675534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</a:p>
          <a:p>
            <a:endParaRPr lang="en-US" dirty="0"/>
          </a:p>
          <a:p>
            <a:r>
              <a:rPr lang="en-US" sz="2000" dirty="0"/>
              <a:t>East has the highest percentage of high performers (28.57%).</a:t>
            </a:r>
            <a:endParaRPr lang="en-I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E1C353-DC41-D606-E3C3-3D68D0C3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1" y="1473201"/>
            <a:ext cx="5659211" cy="20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4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3082-0D01-0AA1-E794-6797D342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94733"/>
            <a:ext cx="5638800" cy="59822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Chart: Average Evaluation Scores by Zone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07F29-2687-62F9-6E4C-AE9027F6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4733"/>
            <a:ext cx="5257800" cy="59822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Chart: Percentage of High Performers by Region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784BE7-37C9-C8C9-FD26-80DF94C17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483522"/>
              </p:ext>
            </p:extLst>
          </p:nvPr>
        </p:nvGraphicFramePr>
        <p:xfrm>
          <a:off x="533399" y="1667933"/>
          <a:ext cx="4529667" cy="423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027456-BF1E-FC5D-009B-9082B43D1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593247"/>
              </p:ext>
            </p:extLst>
          </p:nvPr>
        </p:nvGraphicFramePr>
        <p:xfrm>
          <a:off x="6477000" y="1811867"/>
          <a:ext cx="48768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236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E6F6-1971-EF02-0073-78D98CFF5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" y="220133"/>
            <a:ext cx="5943601" cy="64939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Graph: Performance Trends Over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F4E17C-A9CE-72D8-0F47-558A2344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399" y="220133"/>
            <a:ext cx="5867401" cy="6553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Heatmap: Breakdown by Evaluation Criteria</a:t>
            </a: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787ABE-0C81-A8B7-6205-6A0C640C31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813745"/>
              </p:ext>
            </p:extLst>
          </p:nvPr>
        </p:nvGraphicFramePr>
        <p:xfrm>
          <a:off x="152399" y="1796362"/>
          <a:ext cx="5867401" cy="404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7695AA2-9F69-815D-8345-E78D8B03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8" y="1938654"/>
            <a:ext cx="5867402" cy="42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1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F3DC-159C-463A-13C4-57A1B6B0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" y="84667"/>
            <a:ext cx="12039600" cy="6654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Chart: High vs. Low Performers Comparison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C84024-8CA0-8D1F-4D5F-31D56EDE2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652167"/>
              </p:ext>
            </p:extLst>
          </p:nvPr>
        </p:nvGraphicFramePr>
        <p:xfrm>
          <a:off x="685376" y="1086273"/>
          <a:ext cx="11015558" cy="5322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68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565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Evaluation of style advisor performance</vt:lpstr>
      <vt:lpstr>Introduction</vt:lpstr>
      <vt:lpstr>Data Columns:</vt:lpstr>
      <vt:lpstr>PowerPoint Presentation</vt:lpstr>
      <vt:lpstr>PowerPoint Presentation</vt:lpstr>
      <vt:lpstr>Percentage of High Performers by Region:</vt:lpstr>
      <vt:lpstr>PowerPoint Presentation</vt:lpstr>
      <vt:lpstr>PowerPoint Presentation</vt:lpstr>
      <vt:lpstr>PowerPoint Presentation</vt:lpstr>
      <vt:lpstr>Key Insights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Bonam</dc:creator>
  <cp:lastModifiedBy>Pooja Bonam</cp:lastModifiedBy>
  <cp:revision>4</cp:revision>
  <dcterms:created xsi:type="dcterms:W3CDTF">2025-03-13T13:21:51Z</dcterms:created>
  <dcterms:modified xsi:type="dcterms:W3CDTF">2025-03-17T09:43:26Z</dcterms:modified>
</cp:coreProperties>
</file>