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59" r:id="rId8"/>
    <p:sldId id="263" r:id="rId9"/>
    <p:sldId id="266" r:id="rId10"/>
    <p:sldId id="267" r:id="rId11"/>
    <p:sldId id="268" r:id="rId12"/>
    <p:sldId id="264" r:id="rId13"/>
    <p:sldId id="269" r:id="rId14"/>
    <p:sldId id="265" r:id="rId15"/>
  </p:sldIdLst>
  <p:sldSz cx="9753600" cy="7315200"/>
  <p:notesSz cx="6858000" cy="9144000"/>
  <p:embeddedFontLst>
    <p:embeddedFont>
      <p:font typeface="Hero" panose="020B0604020202020204" charset="0"/>
      <p:regular r:id="rId16"/>
    </p:embeddedFont>
    <p:embeddedFont>
      <p:font typeface="Hero Bold" panose="020B0604020202020204" charset="0"/>
      <p:regular r:id="rId17"/>
    </p:embeddedFont>
    <p:embeddedFont>
      <p:font typeface="Red Hat Display" panose="020B0604020202020204" charset="0"/>
      <p:regular r:id="rId18"/>
    </p:embeddedFont>
    <p:embeddedFont>
      <p:font typeface="Red Hat Display Bold" panose="020B0604020202020204" charset="0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18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93" d="100"/>
          <a:sy n="93" d="100"/>
        </p:scale>
        <p:origin x="1950" y="1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5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5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5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jpg"/><Relationship Id="rId4" Type="http://schemas.openxmlformats.org/officeDocument/2006/relationships/image" Target="../media/image5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jpg"/><Relationship Id="rId4" Type="http://schemas.openxmlformats.org/officeDocument/2006/relationships/image" Target="../media/image5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jpg"/><Relationship Id="rId4" Type="http://schemas.openxmlformats.org/officeDocument/2006/relationships/image" Target="../media/image5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5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5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9753600" cy="7315200"/>
          </a:xfrm>
          <a:custGeom>
            <a:avLst/>
            <a:gdLst/>
            <a:ahLst/>
            <a:cxnLst/>
            <a:rect l="l" t="t" r="r" b="b"/>
            <a:pathLst>
              <a:path w="9753600" h="7315200">
                <a:moveTo>
                  <a:pt x="0" y="0"/>
                </a:moveTo>
                <a:lnTo>
                  <a:pt x="9753600" y="0"/>
                </a:lnTo>
                <a:lnTo>
                  <a:pt x="9753600" y="7315200"/>
                </a:lnTo>
                <a:lnTo>
                  <a:pt x="0" y="73152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38888" r="-15899" b="-67155"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3" name="Freeform 3"/>
          <p:cNvSpPr/>
          <p:nvPr/>
        </p:nvSpPr>
        <p:spPr>
          <a:xfrm rot="-5400000">
            <a:off x="4374295" y="2104078"/>
            <a:ext cx="7483383" cy="3275227"/>
          </a:xfrm>
          <a:custGeom>
            <a:avLst/>
            <a:gdLst/>
            <a:ahLst/>
            <a:cxnLst/>
            <a:rect l="l" t="t" r="r" b="b"/>
            <a:pathLst>
              <a:path w="7483383" h="3275227">
                <a:moveTo>
                  <a:pt x="0" y="0"/>
                </a:moveTo>
                <a:lnTo>
                  <a:pt x="7483383" y="0"/>
                </a:lnTo>
                <a:lnTo>
                  <a:pt x="7483383" y="3275227"/>
                </a:lnTo>
                <a:lnTo>
                  <a:pt x="0" y="327522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 rot="-5400000">
            <a:off x="6323389" y="49339"/>
            <a:ext cx="669424" cy="1665986"/>
          </a:xfrm>
          <a:custGeom>
            <a:avLst/>
            <a:gdLst/>
            <a:ahLst/>
            <a:cxnLst/>
            <a:rect l="l" t="t" r="r" b="b"/>
            <a:pathLst>
              <a:path w="669424" h="1665986">
                <a:moveTo>
                  <a:pt x="0" y="0"/>
                </a:moveTo>
                <a:lnTo>
                  <a:pt x="669424" y="0"/>
                </a:lnTo>
                <a:lnTo>
                  <a:pt x="669424" y="1665987"/>
                </a:lnTo>
                <a:lnTo>
                  <a:pt x="0" y="166598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TextBox 6"/>
          <p:cNvSpPr txBox="1"/>
          <p:nvPr/>
        </p:nvSpPr>
        <p:spPr>
          <a:xfrm>
            <a:off x="381000" y="1217044"/>
            <a:ext cx="8290560" cy="200824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8000"/>
              </a:lnSpc>
            </a:pPr>
            <a:r>
              <a:rPr lang="en-US" sz="6000" b="1" spc="-240" dirty="0">
                <a:solidFill>
                  <a:srgbClr val="051838"/>
                </a:solidFill>
                <a:latin typeface="Red Hat Display Bold"/>
                <a:ea typeface="Red Hat Display Bold"/>
                <a:cs typeface="Red Hat Display Bold"/>
                <a:sym typeface="Red Hat Display Bold"/>
              </a:rPr>
              <a:t>NETWORK   FORENSIC INVESTIGATION 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417286" y="3225286"/>
            <a:ext cx="6135914" cy="3590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400" dirty="0">
                <a:solidFill>
                  <a:srgbClr val="103D3E"/>
                </a:solidFill>
                <a:latin typeface="Hero Bold"/>
                <a:ea typeface="Hero Bold"/>
                <a:cs typeface="Hero Bold"/>
                <a:sym typeface="Hero Bold"/>
              </a:rPr>
              <a:t>PCAP Network Packet Capture Analysis</a:t>
            </a:r>
          </a:p>
        </p:txBody>
      </p:sp>
      <p:sp>
        <p:nvSpPr>
          <p:cNvPr id="10" name="TextBox 7">
            <a:extLst>
              <a:ext uri="{FF2B5EF4-FFF2-40B4-BE49-F238E27FC236}">
                <a16:creationId xmlns:a16="http://schemas.microsoft.com/office/drawing/2014/main" id="{9796E9F9-E2D8-416C-67D3-3686F1C3214E}"/>
              </a:ext>
            </a:extLst>
          </p:cNvPr>
          <p:cNvSpPr txBox="1"/>
          <p:nvPr/>
        </p:nvSpPr>
        <p:spPr>
          <a:xfrm>
            <a:off x="529947" y="4904909"/>
            <a:ext cx="3056807" cy="8463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200"/>
              </a:lnSpc>
            </a:pPr>
            <a:r>
              <a:rPr lang="en-US" sz="1600" b="1" dirty="0">
                <a:solidFill>
                  <a:srgbClr val="051838"/>
                </a:solidFill>
                <a:latin typeface="Hero"/>
                <a:ea typeface="Hero"/>
                <a:cs typeface="Hero"/>
                <a:sym typeface="Hero"/>
              </a:rPr>
              <a:t>Name : </a:t>
            </a:r>
            <a:r>
              <a:rPr lang="en-US" sz="1600" dirty="0">
                <a:solidFill>
                  <a:srgbClr val="051838"/>
                </a:solidFill>
                <a:latin typeface="Hero"/>
                <a:ea typeface="Hero"/>
                <a:cs typeface="Hero"/>
                <a:sym typeface="Hero"/>
              </a:rPr>
              <a:t>M D P Induwara</a:t>
            </a:r>
          </a:p>
          <a:p>
            <a:pPr>
              <a:lnSpc>
                <a:spcPts val="2200"/>
              </a:lnSpc>
            </a:pPr>
            <a:r>
              <a:rPr lang="en-US" sz="1600" b="1" dirty="0">
                <a:solidFill>
                  <a:srgbClr val="051838"/>
                </a:solidFill>
                <a:latin typeface="Hero"/>
                <a:ea typeface="Hero"/>
                <a:cs typeface="Hero"/>
                <a:sym typeface="Hero"/>
              </a:rPr>
              <a:t>VU ID : </a:t>
            </a:r>
            <a:r>
              <a:rPr lang="en-US" sz="1600" dirty="0">
                <a:solidFill>
                  <a:srgbClr val="051838"/>
                </a:solidFill>
                <a:latin typeface="Hero"/>
                <a:ea typeface="Hero"/>
                <a:cs typeface="Hero"/>
                <a:sym typeface="Hero"/>
              </a:rPr>
              <a:t>8145490</a:t>
            </a:r>
          </a:p>
          <a:p>
            <a:pPr>
              <a:lnSpc>
                <a:spcPts val="2200"/>
              </a:lnSpc>
            </a:pPr>
            <a:r>
              <a:rPr lang="en-US" sz="1600" b="1" dirty="0">
                <a:solidFill>
                  <a:srgbClr val="051838"/>
                </a:solidFill>
                <a:latin typeface="Hero"/>
                <a:ea typeface="Hero"/>
                <a:cs typeface="Hero"/>
                <a:sym typeface="Hero"/>
              </a:rPr>
              <a:t>NSBM ID : </a:t>
            </a:r>
            <a:r>
              <a:rPr lang="en-US" sz="1600" dirty="0">
                <a:solidFill>
                  <a:srgbClr val="051838"/>
                </a:solidFill>
                <a:latin typeface="Hero"/>
                <a:ea typeface="Hero"/>
                <a:cs typeface="Hero"/>
                <a:sym typeface="Hero"/>
              </a:rPr>
              <a:t>30229</a:t>
            </a:r>
          </a:p>
        </p:txBody>
      </p:sp>
      <p:sp>
        <p:nvSpPr>
          <p:cNvPr id="11" name="TextBox 7">
            <a:extLst>
              <a:ext uri="{FF2B5EF4-FFF2-40B4-BE49-F238E27FC236}">
                <a16:creationId xmlns:a16="http://schemas.microsoft.com/office/drawing/2014/main" id="{F99E8AC7-D61D-8380-03B8-FABD360A4309}"/>
              </a:ext>
            </a:extLst>
          </p:cNvPr>
          <p:cNvSpPr txBox="1"/>
          <p:nvPr/>
        </p:nvSpPr>
        <p:spPr>
          <a:xfrm>
            <a:off x="507082" y="5867400"/>
            <a:ext cx="3056807" cy="8463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200"/>
              </a:lnSpc>
            </a:pPr>
            <a:r>
              <a:rPr lang="en-US" sz="1600" b="1" dirty="0">
                <a:solidFill>
                  <a:srgbClr val="051838"/>
                </a:solidFill>
                <a:latin typeface="Hero"/>
                <a:ea typeface="Hero"/>
                <a:cs typeface="Hero"/>
                <a:sym typeface="Hero"/>
              </a:rPr>
              <a:t>Name : </a:t>
            </a:r>
            <a:r>
              <a:rPr lang="en-US" sz="1600" dirty="0">
                <a:solidFill>
                  <a:srgbClr val="051838"/>
                </a:solidFill>
                <a:latin typeface="Hero"/>
                <a:ea typeface="Hero"/>
                <a:cs typeface="Hero"/>
                <a:sym typeface="Hero"/>
              </a:rPr>
              <a:t>T W V Fernando</a:t>
            </a:r>
          </a:p>
          <a:p>
            <a:pPr>
              <a:lnSpc>
                <a:spcPts val="2200"/>
              </a:lnSpc>
            </a:pPr>
            <a:r>
              <a:rPr lang="en-US" sz="1600" b="1" dirty="0">
                <a:solidFill>
                  <a:srgbClr val="051838"/>
                </a:solidFill>
                <a:latin typeface="Hero"/>
                <a:ea typeface="Hero"/>
                <a:cs typeface="Hero"/>
                <a:sym typeface="Hero"/>
              </a:rPr>
              <a:t>VU ID : </a:t>
            </a:r>
            <a:r>
              <a:rPr lang="en-US" sz="1600" dirty="0">
                <a:solidFill>
                  <a:srgbClr val="051838"/>
                </a:solidFill>
                <a:latin typeface="Hero"/>
                <a:ea typeface="Hero"/>
                <a:cs typeface="Hero"/>
                <a:sym typeface="Hero"/>
              </a:rPr>
              <a:t>8145685</a:t>
            </a:r>
          </a:p>
          <a:p>
            <a:pPr>
              <a:lnSpc>
                <a:spcPts val="2200"/>
              </a:lnSpc>
            </a:pPr>
            <a:r>
              <a:rPr lang="en-US" sz="1600" b="1" dirty="0">
                <a:solidFill>
                  <a:srgbClr val="051838"/>
                </a:solidFill>
                <a:latin typeface="Hero"/>
                <a:ea typeface="Hero"/>
                <a:cs typeface="Hero"/>
                <a:sym typeface="Hero"/>
              </a:rPr>
              <a:t>NSBM ID : </a:t>
            </a:r>
            <a:r>
              <a:rPr lang="en-US" sz="1600" dirty="0">
                <a:solidFill>
                  <a:srgbClr val="051838"/>
                </a:solidFill>
                <a:latin typeface="Hero"/>
                <a:ea typeface="Hero"/>
                <a:cs typeface="Hero"/>
                <a:sym typeface="Hero"/>
              </a:rPr>
              <a:t>24982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BD7E9E0-5314-FFD0-9A42-7E194E616073}"/>
              </a:ext>
            </a:extLst>
          </p:cNvPr>
          <p:cNvSpPr txBox="1"/>
          <p:nvPr/>
        </p:nvSpPr>
        <p:spPr>
          <a:xfrm>
            <a:off x="7620000" y="6499728"/>
            <a:ext cx="22782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Red Hat Display" panose="020B0604020202020204" charset="0"/>
              </a:rPr>
              <a:t>FINAL PROJECT PRESENTATION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AC11DA-87F8-2FD2-F82D-D016F235FD6A}"/>
              </a:ext>
            </a:extLst>
          </p:cNvPr>
          <p:cNvSpPr txBox="1"/>
          <p:nvPr/>
        </p:nvSpPr>
        <p:spPr>
          <a:xfrm>
            <a:off x="430985" y="4398209"/>
            <a:ext cx="3275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Date: 18/02/2025</a:t>
            </a:r>
          </a:p>
          <a:p>
            <a:r>
              <a:rPr lang="en-US" sz="1200" dirty="0"/>
              <a:t>Prepared by,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AAD25E-EF39-4CA8-0415-10D7DD96F4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7F2192C6-EFE4-EE83-1158-AF8F9886DE31}"/>
              </a:ext>
            </a:extLst>
          </p:cNvPr>
          <p:cNvSpPr/>
          <p:nvPr/>
        </p:nvSpPr>
        <p:spPr>
          <a:xfrm>
            <a:off x="0" y="0"/>
            <a:ext cx="9753600" cy="7315200"/>
          </a:xfrm>
          <a:custGeom>
            <a:avLst/>
            <a:gdLst/>
            <a:ahLst/>
            <a:cxnLst/>
            <a:rect l="l" t="t" r="r" b="b"/>
            <a:pathLst>
              <a:path w="9753600" h="7315200">
                <a:moveTo>
                  <a:pt x="0" y="0"/>
                </a:moveTo>
                <a:lnTo>
                  <a:pt x="9753600" y="0"/>
                </a:lnTo>
                <a:lnTo>
                  <a:pt x="9753600" y="7315200"/>
                </a:lnTo>
                <a:lnTo>
                  <a:pt x="0" y="73152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77777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8E71EBE4-263A-8267-9D46-12BAE4480481}"/>
              </a:ext>
            </a:extLst>
          </p:cNvPr>
          <p:cNvSpPr txBox="1"/>
          <p:nvPr/>
        </p:nvSpPr>
        <p:spPr>
          <a:xfrm>
            <a:off x="-1143000" y="312636"/>
            <a:ext cx="8691136" cy="70480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000"/>
              </a:lnSpc>
            </a:pPr>
            <a:r>
              <a:rPr lang="en-US" sz="3200" b="1" dirty="0">
                <a:solidFill>
                  <a:srgbClr val="051838"/>
                </a:solidFill>
                <a:latin typeface="Red Hat Display Bold"/>
                <a:ea typeface="Red Hat Display Bold"/>
                <a:cs typeface="Red Hat Display Bold"/>
                <a:sym typeface="Red Hat Display Bold"/>
              </a:rPr>
              <a:t>Step 3 – Tracing the suspect</a:t>
            </a:r>
          </a:p>
        </p:txBody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2C282D10-56FD-CD39-51B2-3E3FC152E04A}"/>
              </a:ext>
            </a:extLst>
          </p:cNvPr>
          <p:cNvGrpSpPr/>
          <p:nvPr/>
        </p:nvGrpSpPr>
        <p:grpSpPr>
          <a:xfrm>
            <a:off x="-460032" y="2698721"/>
            <a:ext cx="10660158" cy="4710356"/>
            <a:chOff x="0" y="0"/>
            <a:chExt cx="1033029" cy="1453560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822FEC64-C1FB-8905-49BC-9BBCA66985E4}"/>
                </a:ext>
              </a:extLst>
            </p:cNvPr>
            <p:cNvSpPr/>
            <p:nvPr/>
          </p:nvSpPr>
          <p:spPr>
            <a:xfrm>
              <a:off x="0" y="0"/>
              <a:ext cx="1033029" cy="1453560"/>
            </a:xfrm>
            <a:custGeom>
              <a:avLst/>
              <a:gdLst/>
              <a:ahLst/>
              <a:cxnLst/>
              <a:rect l="l" t="t" r="r" b="b"/>
              <a:pathLst>
                <a:path w="1033029" h="1453560">
                  <a:moveTo>
                    <a:pt x="55514" y="0"/>
                  </a:moveTo>
                  <a:lnTo>
                    <a:pt x="977515" y="0"/>
                  </a:lnTo>
                  <a:cubicBezTo>
                    <a:pt x="992239" y="0"/>
                    <a:pt x="1006359" y="5849"/>
                    <a:pt x="1016770" y="16260"/>
                  </a:cubicBezTo>
                  <a:cubicBezTo>
                    <a:pt x="1027181" y="26671"/>
                    <a:pt x="1033029" y="40791"/>
                    <a:pt x="1033029" y="55514"/>
                  </a:cubicBezTo>
                  <a:lnTo>
                    <a:pt x="1033029" y="1398046"/>
                  </a:lnTo>
                  <a:cubicBezTo>
                    <a:pt x="1033029" y="1412769"/>
                    <a:pt x="1027181" y="1426889"/>
                    <a:pt x="1016770" y="1437300"/>
                  </a:cubicBezTo>
                  <a:cubicBezTo>
                    <a:pt x="1006359" y="1447711"/>
                    <a:pt x="992239" y="1453560"/>
                    <a:pt x="977515" y="1453560"/>
                  </a:cubicBezTo>
                  <a:lnTo>
                    <a:pt x="55514" y="1453560"/>
                  </a:lnTo>
                  <a:cubicBezTo>
                    <a:pt x="40791" y="1453560"/>
                    <a:pt x="26671" y="1447711"/>
                    <a:pt x="16260" y="1437300"/>
                  </a:cubicBezTo>
                  <a:cubicBezTo>
                    <a:pt x="5849" y="1426889"/>
                    <a:pt x="0" y="1412769"/>
                    <a:pt x="0" y="1398046"/>
                  </a:cubicBezTo>
                  <a:lnTo>
                    <a:pt x="0" y="55514"/>
                  </a:lnTo>
                  <a:cubicBezTo>
                    <a:pt x="0" y="40791"/>
                    <a:pt x="5849" y="26671"/>
                    <a:pt x="16260" y="16260"/>
                  </a:cubicBezTo>
                  <a:cubicBezTo>
                    <a:pt x="26671" y="5849"/>
                    <a:pt x="40791" y="0"/>
                    <a:pt x="55514" y="0"/>
                  </a:cubicBezTo>
                  <a:close/>
                </a:path>
              </a:pathLst>
            </a:custGeom>
            <a:solidFill>
              <a:srgbClr val="051838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TextBox 6">
              <a:extLst>
                <a:ext uri="{FF2B5EF4-FFF2-40B4-BE49-F238E27FC236}">
                  <a16:creationId xmlns:a16="http://schemas.microsoft.com/office/drawing/2014/main" id="{6B3472CD-7458-A068-EF52-71EFD4BF5C65}"/>
                </a:ext>
              </a:extLst>
            </p:cNvPr>
            <p:cNvSpPr txBox="1"/>
            <p:nvPr/>
          </p:nvSpPr>
          <p:spPr>
            <a:xfrm>
              <a:off x="0" y="9525"/>
              <a:ext cx="1033029" cy="144403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045"/>
                </a:lnSpc>
              </a:pPr>
              <a:endParaRPr/>
            </a:p>
          </p:txBody>
        </p:sp>
      </p:grpSp>
      <p:sp>
        <p:nvSpPr>
          <p:cNvPr id="13" name="TextBox 13">
            <a:extLst>
              <a:ext uri="{FF2B5EF4-FFF2-40B4-BE49-F238E27FC236}">
                <a16:creationId xmlns:a16="http://schemas.microsoft.com/office/drawing/2014/main" id="{848F74F2-47C9-EB99-CA97-652D1709C50F}"/>
              </a:ext>
            </a:extLst>
          </p:cNvPr>
          <p:cNvSpPr txBox="1"/>
          <p:nvPr/>
        </p:nvSpPr>
        <p:spPr>
          <a:xfrm>
            <a:off x="431781" y="1473362"/>
            <a:ext cx="8890038" cy="7694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980"/>
              </a:lnSpc>
            </a:pPr>
            <a:r>
              <a:rPr lang="en-US" sz="2000" dirty="0">
                <a:solidFill>
                  <a:srgbClr val="051838"/>
                </a:solidFill>
                <a:latin typeface="Hero"/>
                <a:ea typeface="Hero"/>
                <a:cs typeface="Hero"/>
                <a:sym typeface="Hero"/>
              </a:rPr>
              <a:t>The PCAP files MAC and IP addresses can be linked to school network logs to identify the device used for harassing emails, bolstering the suspect’s case. </a:t>
            </a:r>
          </a:p>
        </p:txBody>
      </p:sp>
      <p:sp>
        <p:nvSpPr>
          <p:cNvPr id="22" name="Freeform 22">
            <a:extLst>
              <a:ext uri="{FF2B5EF4-FFF2-40B4-BE49-F238E27FC236}">
                <a16:creationId xmlns:a16="http://schemas.microsoft.com/office/drawing/2014/main" id="{37412577-5748-C5C5-3D55-EC8493D64793}"/>
              </a:ext>
            </a:extLst>
          </p:cNvPr>
          <p:cNvSpPr/>
          <p:nvPr/>
        </p:nvSpPr>
        <p:spPr>
          <a:xfrm rot="-5400000">
            <a:off x="9418888" y="412726"/>
            <a:ext cx="669424" cy="1665986"/>
          </a:xfrm>
          <a:custGeom>
            <a:avLst/>
            <a:gdLst/>
            <a:ahLst/>
            <a:cxnLst/>
            <a:rect l="l" t="t" r="r" b="b"/>
            <a:pathLst>
              <a:path w="669424" h="1665986">
                <a:moveTo>
                  <a:pt x="0" y="0"/>
                </a:moveTo>
                <a:lnTo>
                  <a:pt x="669424" y="0"/>
                </a:lnTo>
                <a:lnTo>
                  <a:pt x="669424" y="1665987"/>
                </a:lnTo>
                <a:lnTo>
                  <a:pt x="0" y="166598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3" name="Freeform 23">
            <a:extLst>
              <a:ext uri="{FF2B5EF4-FFF2-40B4-BE49-F238E27FC236}">
                <a16:creationId xmlns:a16="http://schemas.microsoft.com/office/drawing/2014/main" id="{CD027C21-941B-AA32-3A15-8D39F4A87B56}"/>
              </a:ext>
            </a:extLst>
          </p:cNvPr>
          <p:cNvSpPr/>
          <p:nvPr/>
        </p:nvSpPr>
        <p:spPr>
          <a:xfrm rot="-5400000">
            <a:off x="50949" y="6482207"/>
            <a:ext cx="669424" cy="1665986"/>
          </a:xfrm>
          <a:custGeom>
            <a:avLst/>
            <a:gdLst/>
            <a:ahLst/>
            <a:cxnLst/>
            <a:rect l="l" t="t" r="r" b="b"/>
            <a:pathLst>
              <a:path w="669424" h="1665986">
                <a:moveTo>
                  <a:pt x="0" y="0"/>
                </a:moveTo>
                <a:lnTo>
                  <a:pt x="669424" y="0"/>
                </a:lnTo>
                <a:lnTo>
                  <a:pt x="669424" y="1665986"/>
                </a:lnTo>
                <a:lnTo>
                  <a:pt x="0" y="166598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1DAB239-70BC-5182-37F9-35E30BC72013}"/>
              </a:ext>
            </a:extLst>
          </p:cNvPr>
          <p:cNvSpPr txBox="1"/>
          <p:nvPr/>
        </p:nvSpPr>
        <p:spPr>
          <a:xfrm>
            <a:off x="8222097" y="4114800"/>
            <a:ext cx="13970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MAC &amp; IP tracking</a:t>
            </a:r>
          </a:p>
        </p:txBody>
      </p:sp>
      <p:pic>
        <p:nvPicPr>
          <p:cNvPr id="8" name="Picture 7" descr="A screenshot of a computer&#10;&#10;AI-generated content may be incorrect.">
            <a:extLst>
              <a:ext uri="{FF2B5EF4-FFF2-40B4-BE49-F238E27FC236}">
                <a16:creationId xmlns:a16="http://schemas.microsoft.com/office/drawing/2014/main" id="{55CCDFB8-330E-887A-E5F3-5D8F1CBFC17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91" y="2435809"/>
            <a:ext cx="8082706" cy="454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0627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939F56-BAD4-97B5-B438-2D47824895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A1CB32F0-E818-CE3E-2B8B-95E775D3BB0B}"/>
              </a:ext>
            </a:extLst>
          </p:cNvPr>
          <p:cNvSpPr/>
          <p:nvPr/>
        </p:nvSpPr>
        <p:spPr>
          <a:xfrm>
            <a:off x="0" y="0"/>
            <a:ext cx="9753600" cy="7315200"/>
          </a:xfrm>
          <a:custGeom>
            <a:avLst/>
            <a:gdLst/>
            <a:ahLst/>
            <a:cxnLst/>
            <a:rect l="l" t="t" r="r" b="b"/>
            <a:pathLst>
              <a:path w="9753600" h="7315200">
                <a:moveTo>
                  <a:pt x="0" y="0"/>
                </a:moveTo>
                <a:lnTo>
                  <a:pt x="9753600" y="0"/>
                </a:lnTo>
                <a:lnTo>
                  <a:pt x="9753600" y="7315200"/>
                </a:lnTo>
                <a:lnTo>
                  <a:pt x="0" y="73152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77777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9C9F9F70-F9BA-ED3C-D5F4-E3360DBA1D16}"/>
              </a:ext>
            </a:extLst>
          </p:cNvPr>
          <p:cNvSpPr txBox="1"/>
          <p:nvPr/>
        </p:nvSpPr>
        <p:spPr>
          <a:xfrm>
            <a:off x="-945502" y="251733"/>
            <a:ext cx="8691136" cy="70480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000"/>
              </a:lnSpc>
            </a:pPr>
            <a:r>
              <a:rPr lang="en-US" sz="3200" b="1" dirty="0">
                <a:solidFill>
                  <a:srgbClr val="051838"/>
                </a:solidFill>
                <a:latin typeface="Red Hat Display Bold"/>
                <a:ea typeface="Red Hat Display Bold"/>
                <a:cs typeface="Red Hat Display Bold"/>
                <a:sym typeface="Red Hat Display Bold"/>
              </a:rPr>
              <a:t>Step 4 – Correlating Evidence</a:t>
            </a:r>
          </a:p>
        </p:txBody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364F4E9A-6BD7-D19B-6319-7E3BCF0066AA}"/>
              </a:ext>
            </a:extLst>
          </p:cNvPr>
          <p:cNvGrpSpPr/>
          <p:nvPr/>
        </p:nvGrpSpPr>
        <p:grpSpPr>
          <a:xfrm>
            <a:off x="-460032" y="2698721"/>
            <a:ext cx="10660158" cy="4710356"/>
            <a:chOff x="0" y="0"/>
            <a:chExt cx="1033029" cy="1453560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23642743-74FE-8C72-F5E8-C0521D05C5D4}"/>
                </a:ext>
              </a:extLst>
            </p:cNvPr>
            <p:cNvSpPr/>
            <p:nvPr/>
          </p:nvSpPr>
          <p:spPr>
            <a:xfrm>
              <a:off x="0" y="0"/>
              <a:ext cx="1033029" cy="1453560"/>
            </a:xfrm>
            <a:custGeom>
              <a:avLst/>
              <a:gdLst/>
              <a:ahLst/>
              <a:cxnLst/>
              <a:rect l="l" t="t" r="r" b="b"/>
              <a:pathLst>
                <a:path w="1033029" h="1453560">
                  <a:moveTo>
                    <a:pt x="55514" y="0"/>
                  </a:moveTo>
                  <a:lnTo>
                    <a:pt x="977515" y="0"/>
                  </a:lnTo>
                  <a:cubicBezTo>
                    <a:pt x="992239" y="0"/>
                    <a:pt x="1006359" y="5849"/>
                    <a:pt x="1016770" y="16260"/>
                  </a:cubicBezTo>
                  <a:cubicBezTo>
                    <a:pt x="1027181" y="26671"/>
                    <a:pt x="1033029" y="40791"/>
                    <a:pt x="1033029" y="55514"/>
                  </a:cubicBezTo>
                  <a:lnTo>
                    <a:pt x="1033029" y="1398046"/>
                  </a:lnTo>
                  <a:cubicBezTo>
                    <a:pt x="1033029" y="1412769"/>
                    <a:pt x="1027181" y="1426889"/>
                    <a:pt x="1016770" y="1437300"/>
                  </a:cubicBezTo>
                  <a:cubicBezTo>
                    <a:pt x="1006359" y="1447711"/>
                    <a:pt x="992239" y="1453560"/>
                    <a:pt x="977515" y="1453560"/>
                  </a:cubicBezTo>
                  <a:lnTo>
                    <a:pt x="55514" y="1453560"/>
                  </a:lnTo>
                  <a:cubicBezTo>
                    <a:pt x="40791" y="1453560"/>
                    <a:pt x="26671" y="1447711"/>
                    <a:pt x="16260" y="1437300"/>
                  </a:cubicBezTo>
                  <a:cubicBezTo>
                    <a:pt x="5849" y="1426889"/>
                    <a:pt x="0" y="1412769"/>
                    <a:pt x="0" y="1398046"/>
                  </a:cubicBezTo>
                  <a:lnTo>
                    <a:pt x="0" y="55514"/>
                  </a:lnTo>
                  <a:cubicBezTo>
                    <a:pt x="0" y="40791"/>
                    <a:pt x="5849" y="26671"/>
                    <a:pt x="16260" y="16260"/>
                  </a:cubicBezTo>
                  <a:cubicBezTo>
                    <a:pt x="26671" y="5849"/>
                    <a:pt x="40791" y="0"/>
                    <a:pt x="55514" y="0"/>
                  </a:cubicBezTo>
                  <a:close/>
                </a:path>
              </a:pathLst>
            </a:custGeom>
            <a:solidFill>
              <a:srgbClr val="051838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TextBox 6">
              <a:extLst>
                <a:ext uri="{FF2B5EF4-FFF2-40B4-BE49-F238E27FC236}">
                  <a16:creationId xmlns:a16="http://schemas.microsoft.com/office/drawing/2014/main" id="{AFD23090-80B1-B58F-4AE2-E35C16B884F8}"/>
                </a:ext>
              </a:extLst>
            </p:cNvPr>
            <p:cNvSpPr txBox="1"/>
            <p:nvPr/>
          </p:nvSpPr>
          <p:spPr>
            <a:xfrm>
              <a:off x="0" y="9525"/>
              <a:ext cx="1033029" cy="144403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045"/>
                </a:lnSpc>
              </a:pPr>
              <a:endParaRPr/>
            </a:p>
          </p:txBody>
        </p:sp>
      </p:grpSp>
      <p:sp>
        <p:nvSpPr>
          <p:cNvPr id="13" name="TextBox 13">
            <a:extLst>
              <a:ext uri="{FF2B5EF4-FFF2-40B4-BE49-F238E27FC236}">
                <a16:creationId xmlns:a16="http://schemas.microsoft.com/office/drawing/2014/main" id="{DD414A9F-B628-8A51-9005-C1A5C4C0D19F}"/>
              </a:ext>
            </a:extLst>
          </p:cNvPr>
          <p:cNvSpPr txBox="1"/>
          <p:nvPr/>
        </p:nvSpPr>
        <p:spPr>
          <a:xfrm>
            <a:off x="431781" y="1473362"/>
            <a:ext cx="8890038" cy="7694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980"/>
              </a:lnSpc>
            </a:pPr>
            <a:r>
              <a:rPr lang="en-US" sz="2000" dirty="0">
                <a:solidFill>
                  <a:srgbClr val="051838"/>
                </a:solidFill>
                <a:latin typeface="Hero"/>
                <a:ea typeface="Hero"/>
                <a:cs typeface="Hero"/>
                <a:sym typeface="Hero"/>
              </a:rPr>
              <a:t>Analyzing timestamps, search history and email metadata creates a network activity timeline to confirm the suspect’s involvement in the harassment and verify their device’s responsibility for sending emails.</a:t>
            </a:r>
          </a:p>
        </p:txBody>
      </p:sp>
      <p:sp>
        <p:nvSpPr>
          <p:cNvPr id="22" name="Freeform 22">
            <a:extLst>
              <a:ext uri="{FF2B5EF4-FFF2-40B4-BE49-F238E27FC236}">
                <a16:creationId xmlns:a16="http://schemas.microsoft.com/office/drawing/2014/main" id="{793499CD-2382-0DC1-CEFF-A3BCFDB71010}"/>
              </a:ext>
            </a:extLst>
          </p:cNvPr>
          <p:cNvSpPr/>
          <p:nvPr/>
        </p:nvSpPr>
        <p:spPr>
          <a:xfrm rot="-5400000">
            <a:off x="9418888" y="412726"/>
            <a:ext cx="669424" cy="1665986"/>
          </a:xfrm>
          <a:custGeom>
            <a:avLst/>
            <a:gdLst/>
            <a:ahLst/>
            <a:cxnLst/>
            <a:rect l="l" t="t" r="r" b="b"/>
            <a:pathLst>
              <a:path w="669424" h="1665986">
                <a:moveTo>
                  <a:pt x="0" y="0"/>
                </a:moveTo>
                <a:lnTo>
                  <a:pt x="669424" y="0"/>
                </a:lnTo>
                <a:lnTo>
                  <a:pt x="669424" y="1665987"/>
                </a:lnTo>
                <a:lnTo>
                  <a:pt x="0" y="166598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3" name="Freeform 23">
            <a:extLst>
              <a:ext uri="{FF2B5EF4-FFF2-40B4-BE49-F238E27FC236}">
                <a16:creationId xmlns:a16="http://schemas.microsoft.com/office/drawing/2014/main" id="{497CDF92-3FC8-2165-9A07-1838170AE461}"/>
              </a:ext>
            </a:extLst>
          </p:cNvPr>
          <p:cNvSpPr/>
          <p:nvPr/>
        </p:nvSpPr>
        <p:spPr>
          <a:xfrm rot="-5400000">
            <a:off x="50949" y="6482207"/>
            <a:ext cx="669424" cy="1665986"/>
          </a:xfrm>
          <a:custGeom>
            <a:avLst/>
            <a:gdLst/>
            <a:ahLst/>
            <a:cxnLst/>
            <a:rect l="l" t="t" r="r" b="b"/>
            <a:pathLst>
              <a:path w="669424" h="1665986">
                <a:moveTo>
                  <a:pt x="0" y="0"/>
                </a:moveTo>
                <a:lnTo>
                  <a:pt x="669424" y="0"/>
                </a:lnTo>
                <a:lnTo>
                  <a:pt x="669424" y="1665986"/>
                </a:lnTo>
                <a:lnTo>
                  <a:pt x="0" y="166598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ECEE2CD-B372-90B2-0CE1-00B43F0E20EA}"/>
              </a:ext>
            </a:extLst>
          </p:cNvPr>
          <p:cNvSpPr txBox="1"/>
          <p:nvPr/>
        </p:nvSpPr>
        <p:spPr>
          <a:xfrm>
            <a:off x="8327861" y="3984983"/>
            <a:ext cx="139701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Email headers and search queries</a:t>
            </a:r>
          </a:p>
        </p:txBody>
      </p:sp>
      <p:pic>
        <p:nvPicPr>
          <p:cNvPr id="8" name="Picture 7" descr="A screenshot of a computer&#10;&#10;AI-generated content may be incorrect.">
            <a:extLst>
              <a:ext uri="{FF2B5EF4-FFF2-40B4-BE49-F238E27FC236}">
                <a16:creationId xmlns:a16="http://schemas.microsoft.com/office/drawing/2014/main" id="{B0C07894-7407-CDD6-A9E9-CB6295F5716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608" y="2429902"/>
            <a:ext cx="8093210" cy="4550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7044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63331"/>
            <a:ext cx="9753600" cy="7315200"/>
          </a:xfrm>
          <a:custGeom>
            <a:avLst/>
            <a:gdLst/>
            <a:ahLst/>
            <a:cxnLst/>
            <a:rect l="l" t="t" r="r" b="b"/>
            <a:pathLst>
              <a:path w="9753600" h="7315200">
                <a:moveTo>
                  <a:pt x="0" y="0"/>
                </a:moveTo>
                <a:lnTo>
                  <a:pt x="9753600" y="0"/>
                </a:lnTo>
                <a:lnTo>
                  <a:pt x="9753600" y="7315200"/>
                </a:lnTo>
                <a:lnTo>
                  <a:pt x="0" y="73152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77777"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11" name="TextBox 11"/>
          <p:cNvSpPr txBox="1"/>
          <p:nvPr/>
        </p:nvSpPr>
        <p:spPr>
          <a:xfrm>
            <a:off x="529814" y="942304"/>
            <a:ext cx="8693971" cy="129945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000"/>
              </a:lnSpc>
            </a:pPr>
            <a:r>
              <a:rPr lang="en-US" sz="5000" b="1" dirty="0">
                <a:solidFill>
                  <a:srgbClr val="051838"/>
                </a:solidFill>
                <a:latin typeface="Red Hat Display Bold"/>
                <a:ea typeface="Red Hat Display Bold"/>
                <a:cs typeface="Red Hat Display Bold"/>
                <a:sym typeface="Red Hat Display Bold"/>
              </a:rPr>
              <a:t>Key Evidence supporting the Case</a:t>
            </a:r>
          </a:p>
        </p:txBody>
      </p:sp>
      <p:sp>
        <p:nvSpPr>
          <p:cNvPr id="12" name="Freeform 12"/>
          <p:cNvSpPr/>
          <p:nvPr/>
        </p:nvSpPr>
        <p:spPr>
          <a:xfrm rot="-5400000">
            <a:off x="9319608" y="81828"/>
            <a:ext cx="939805" cy="2057401"/>
          </a:xfrm>
          <a:custGeom>
            <a:avLst/>
            <a:gdLst/>
            <a:ahLst/>
            <a:cxnLst/>
            <a:rect l="l" t="t" r="r" b="b"/>
            <a:pathLst>
              <a:path w="669424" h="1665986">
                <a:moveTo>
                  <a:pt x="0" y="0"/>
                </a:moveTo>
                <a:lnTo>
                  <a:pt x="669424" y="0"/>
                </a:lnTo>
                <a:lnTo>
                  <a:pt x="669424" y="1665987"/>
                </a:lnTo>
                <a:lnTo>
                  <a:pt x="0" y="166598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3" name="Freeform 13"/>
          <p:cNvSpPr/>
          <p:nvPr/>
        </p:nvSpPr>
        <p:spPr>
          <a:xfrm rot="-5400000">
            <a:off x="514168" y="-659312"/>
            <a:ext cx="724263" cy="2057400"/>
          </a:xfrm>
          <a:custGeom>
            <a:avLst/>
            <a:gdLst/>
            <a:ahLst/>
            <a:cxnLst/>
            <a:rect l="l" t="t" r="r" b="b"/>
            <a:pathLst>
              <a:path w="669424" h="1665986">
                <a:moveTo>
                  <a:pt x="0" y="0"/>
                </a:moveTo>
                <a:lnTo>
                  <a:pt x="669424" y="0"/>
                </a:lnTo>
                <a:lnTo>
                  <a:pt x="669424" y="1665986"/>
                </a:lnTo>
                <a:lnTo>
                  <a:pt x="0" y="166598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0" name="Freeform 12">
            <a:extLst>
              <a:ext uri="{FF2B5EF4-FFF2-40B4-BE49-F238E27FC236}">
                <a16:creationId xmlns:a16="http://schemas.microsoft.com/office/drawing/2014/main" id="{1E374535-AE41-BA6D-C57A-59679993BB7F}"/>
              </a:ext>
            </a:extLst>
          </p:cNvPr>
          <p:cNvSpPr/>
          <p:nvPr/>
        </p:nvSpPr>
        <p:spPr>
          <a:xfrm rot="-5400000">
            <a:off x="-647113" y="5879928"/>
            <a:ext cx="939805" cy="2057401"/>
          </a:xfrm>
          <a:custGeom>
            <a:avLst/>
            <a:gdLst/>
            <a:ahLst/>
            <a:cxnLst/>
            <a:rect l="l" t="t" r="r" b="b"/>
            <a:pathLst>
              <a:path w="669424" h="1665986">
                <a:moveTo>
                  <a:pt x="0" y="0"/>
                </a:moveTo>
                <a:lnTo>
                  <a:pt x="669424" y="0"/>
                </a:lnTo>
                <a:lnTo>
                  <a:pt x="669424" y="1665987"/>
                </a:lnTo>
                <a:lnTo>
                  <a:pt x="0" y="166598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6876F77-62C5-DB15-808F-26B304B866AB}"/>
              </a:ext>
            </a:extLst>
          </p:cNvPr>
          <p:cNvSpPr txBox="1"/>
          <p:nvPr/>
        </p:nvSpPr>
        <p:spPr>
          <a:xfrm>
            <a:off x="479724" y="2492494"/>
            <a:ext cx="48202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Email Source Identified : </a:t>
            </a:r>
            <a:r>
              <a:rPr lang="en-US" sz="2400" dirty="0"/>
              <a:t>Anonymous mail service logs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567198C-CDAA-0AF0-B2ED-4644C38C4BF4}"/>
              </a:ext>
            </a:extLst>
          </p:cNvPr>
          <p:cNvSpPr txBox="1"/>
          <p:nvPr/>
        </p:nvSpPr>
        <p:spPr>
          <a:xfrm>
            <a:off x="479724" y="3467634"/>
            <a:ext cx="4114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Search history : </a:t>
            </a:r>
            <a:r>
              <a:rPr lang="en-US" sz="2400" dirty="0"/>
              <a:t>“Can I go to jail for harassing my teacher?”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E99FC80-D988-FD0F-34CA-68672FB38A13}"/>
              </a:ext>
            </a:extLst>
          </p:cNvPr>
          <p:cNvSpPr txBox="1"/>
          <p:nvPr/>
        </p:nvSpPr>
        <p:spPr>
          <a:xfrm>
            <a:off x="490610" y="4755918"/>
            <a:ext cx="48129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MAC Address Linkage: </a:t>
            </a:r>
            <a:r>
              <a:rPr lang="en-US" sz="2400" dirty="0"/>
              <a:t>Matches suspect’s device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B465445-65D0-4588-CB36-E349A468061E}"/>
              </a:ext>
            </a:extLst>
          </p:cNvPr>
          <p:cNvSpPr txBox="1"/>
          <p:nvPr/>
        </p:nvSpPr>
        <p:spPr>
          <a:xfrm>
            <a:off x="490610" y="5845831"/>
            <a:ext cx="45108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Legal Compliance : </a:t>
            </a:r>
            <a:r>
              <a:rPr lang="en-US" sz="2400" dirty="0"/>
              <a:t>Ensuring evidence integrity </a:t>
            </a:r>
          </a:p>
        </p:txBody>
      </p:sp>
      <p:pic>
        <p:nvPicPr>
          <p:cNvPr id="2050" name="Picture 2" descr="Evidence rubber stamp Royalty Free ...">
            <a:extLst>
              <a:ext uri="{FF2B5EF4-FFF2-40B4-BE49-F238E27FC236}">
                <a16:creationId xmlns:a16="http://schemas.microsoft.com/office/drawing/2014/main" id="{BB9E142F-7546-41FD-6A72-3C03C5D59DA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130"/>
          <a:stretch/>
        </p:blipFill>
        <p:spPr bwMode="auto">
          <a:xfrm>
            <a:off x="5638800" y="2364725"/>
            <a:ext cx="2057400" cy="2003073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201 Mac Address Images, Stock Photos ...">
            <a:extLst>
              <a:ext uri="{FF2B5EF4-FFF2-40B4-BE49-F238E27FC236}">
                <a16:creationId xmlns:a16="http://schemas.microsoft.com/office/drawing/2014/main" id="{42F04A0F-FCBB-96C8-FF70-F26E1A0DDD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2" t="8941" b="11635"/>
          <a:stretch/>
        </p:blipFill>
        <p:spPr bwMode="auto">
          <a:xfrm>
            <a:off x="6934200" y="4755918"/>
            <a:ext cx="2057400" cy="17248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C57164-799E-D108-6EA4-CA20525DA1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EA404349-3982-2285-069D-DC90EF1AC9AC}"/>
              </a:ext>
            </a:extLst>
          </p:cNvPr>
          <p:cNvSpPr/>
          <p:nvPr/>
        </p:nvSpPr>
        <p:spPr>
          <a:xfrm>
            <a:off x="0" y="0"/>
            <a:ext cx="9753600" cy="7315200"/>
          </a:xfrm>
          <a:custGeom>
            <a:avLst/>
            <a:gdLst/>
            <a:ahLst/>
            <a:cxnLst/>
            <a:rect l="l" t="t" r="r" b="b"/>
            <a:pathLst>
              <a:path w="9753600" h="7315200">
                <a:moveTo>
                  <a:pt x="0" y="0"/>
                </a:moveTo>
                <a:lnTo>
                  <a:pt x="9753600" y="0"/>
                </a:lnTo>
                <a:lnTo>
                  <a:pt x="9753600" y="7315200"/>
                </a:lnTo>
                <a:lnTo>
                  <a:pt x="0" y="73152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77777"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11" name="TextBox 11">
            <a:extLst>
              <a:ext uri="{FF2B5EF4-FFF2-40B4-BE49-F238E27FC236}">
                <a16:creationId xmlns:a16="http://schemas.microsoft.com/office/drawing/2014/main" id="{B8178A9A-A031-0716-058E-E9A66A1C003F}"/>
              </a:ext>
            </a:extLst>
          </p:cNvPr>
          <p:cNvSpPr txBox="1"/>
          <p:nvPr/>
        </p:nvSpPr>
        <p:spPr>
          <a:xfrm>
            <a:off x="529814" y="818490"/>
            <a:ext cx="8693971" cy="65825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000"/>
              </a:lnSpc>
            </a:pPr>
            <a:r>
              <a:rPr lang="en-US" sz="5000" b="1" dirty="0">
                <a:solidFill>
                  <a:srgbClr val="051838"/>
                </a:solidFill>
                <a:latin typeface="Red Hat Display Bold"/>
                <a:ea typeface="Red Hat Display Bold"/>
                <a:cs typeface="Red Hat Display Bold"/>
                <a:sym typeface="Red Hat Display Bold"/>
              </a:rPr>
              <a:t>Conclusion</a:t>
            </a:r>
          </a:p>
        </p:txBody>
      </p:sp>
      <p:sp>
        <p:nvSpPr>
          <p:cNvPr id="12" name="Freeform 12">
            <a:extLst>
              <a:ext uri="{FF2B5EF4-FFF2-40B4-BE49-F238E27FC236}">
                <a16:creationId xmlns:a16="http://schemas.microsoft.com/office/drawing/2014/main" id="{21611BD5-6CAD-175D-8485-850309E365DD}"/>
              </a:ext>
            </a:extLst>
          </p:cNvPr>
          <p:cNvSpPr/>
          <p:nvPr/>
        </p:nvSpPr>
        <p:spPr>
          <a:xfrm rot="-5400000">
            <a:off x="9018790" y="118917"/>
            <a:ext cx="939805" cy="2057401"/>
          </a:xfrm>
          <a:custGeom>
            <a:avLst/>
            <a:gdLst/>
            <a:ahLst/>
            <a:cxnLst/>
            <a:rect l="l" t="t" r="r" b="b"/>
            <a:pathLst>
              <a:path w="669424" h="1665986">
                <a:moveTo>
                  <a:pt x="0" y="0"/>
                </a:moveTo>
                <a:lnTo>
                  <a:pt x="669424" y="0"/>
                </a:lnTo>
                <a:lnTo>
                  <a:pt x="669424" y="1665987"/>
                </a:lnTo>
                <a:lnTo>
                  <a:pt x="0" y="166598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3" name="Freeform 13">
            <a:extLst>
              <a:ext uri="{FF2B5EF4-FFF2-40B4-BE49-F238E27FC236}">
                <a16:creationId xmlns:a16="http://schemas.microsoft.com/office/drawing/2014/main" id="{9CE6C7DA-E7EE-B820-1C76-AB2462453FD2}"/>
              </a:ext>
            </a:extLst>
          </p:cNvPr>
          <p:cNvSpPr/>
          <p:nvPr/>
        </p:nvSpPr>
        <p:spPr>
          <a:xfrm rot="-5400000">
            <a:off x="609160" y="-873169"/>
            <a:ext cx="803973" cy="2362202"/>
          </a:xfrm>
          <a:custGeom>
            <a:avLst/>
            <a:gdLst/>
            <a:ahLst/>
            <a:cxnLst/>
            <a:rect l="l" t="t" r="r" b="b"/>
            <a:pathLst>
              <a:path w="669424" h="1665986">
                <a:moveTo>
                  <a:pt x="0" y="0"/>
                </a:moveTo>
                <a:lnTo>
                  <a:pt x="669424" y="0"/>
                </a:lnTo>
                <a:lnTo>
                  <a:pt x="669424" y="1665986"/>
                </a:lnTo>
                <a:lnTo>
                  <a:pt x="0" y="166598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0" name="Freeform 12">
            <a:extLst>
              <a:ext uri="{FF2B5EF4-FFF2-40B4-BE49-F238E27FC236}">
                <a16:creationId xmlns:a16="http://schemas.microsoft.com/office/drawing/2014/main" id="{2AA58275-57F6-2857-6476-133A0854D8AB}"/>
              </a:ext>
            </a:extLst>
          </p:cNvPr>
          <p:cNvSpPr/>
          <p:nvPr/>
        </p:nvSpPr>
        <p:spPr>
          <a:xfrm rot="-5400000">
            <a:off x="-647113" y="5879928"/>
            <a:ext cx="939805" cy="2057401"/>
          </a:xfrm>
          <a:custGeom>
            <a:avLst/>
            <a:gdLst/>
            <a:ahLst/>
            <a:cxnLst/>
            <a:rect l="l" t="t" r="r" b="b"/>
            <a:pathLst>
              <a:path w="669424" h="1665986">
                <a:moveTo>
                  <a:pt x="0" y="0"/>
                </a:moveTo>
                <a:lnTo>
                  <a:pt x="669424" y="0"/>
                </a:lnTo>
                <a:lnTo>
                  <a:pt x="669424" y="1665987"/>
                </a:lnTo>
                <a:lnTo>
                  <a:pt x="0" y="166598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C5EBE3D-F7E0-1945-1E89-7030E54E0C42}"/>
              </a:ext>
            </a:extLst>
          </p:cNvPr>
          <p:cNvSpPr txBox="1"/>
          <p:nvPr/>
        </p:nvSpPr>
        <p:spPr>
          <a:xfrm>
            <a:off x="453682" y="1723566"/>
            <a:ext cx="869397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Final Verdict: </a:t>
            </a:r>
            <a:r>
              <a:rPr lang="en-US" sz="2400" dirty="0"/>
              <a:t>Digital footprint confirms suspect’s involvement.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Cybersecurity lessons:  </a:t>
            </a:r>
            <a:r>
              <a:rPr lang="en-US" sz="2400" dirty="0"/>
              <a:t>Importance of forensic tools in cyber investigations.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ED5817F-21FD-D827-1601-698814318D60}"/>
              </a:ext>
            </a:extLst>
          </p:cNvPr>
          <p:cNvSpPr txBox="1"/>
          <p:nvPr/>
        </p:nvSpPr>
        <p:spPr>
          <a:xfrm>
            <a:off x="479724" y="4533684"/>
            <a:ext cx="927387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Actionable Steps: </a:t>
            </a:r>
            <a:r>
              <a:rPr lang="en-US" sz="2400" dirty="0"/>
              <a:t>School authorities to take disciplinary/legal actions.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Preventive Measures: </a:t>
            </a:r>
            <a:r>
              <a:rPr lang="en-US" sz="2400" dirty="0"/>
              <a:t>Strengthening network security policies.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Monitoring Solutions: </a:t>
            </a:r>
            <a:r>
              <a:rPr lang="en-US" sz="2400" dirty="0"/>
              <a:t>Implementing real- time network traffic analysis.</a:t>
            </a:r>
          </a:p>
        </p:txBody>
      </p:sp>
      <p:sp>
        <p:nvSpPr>
          <p:cNvPr id="3" name="TextBox 11">
            <a:extLst>
              <a:ext uri="{FF2B5EF4-FFF2-40B4-BE49-F238E27FC236}">
                <a16:creationId xmlns:a16="http://schemas.microsoft.com/office/drawing/2014/main" id="{13943B5E-86F4-CF06-BB44-A096EB6575ED}"/>
              </a:ext>
            </a:extLst>
          </p:cNvPr>
          <p:cNvSpPr txBox="1"/>
          <p:nvPr/>
        </p:nvSpPr>
        <p:spPr>
          <a:xfrm>
            <a:off x="529813" y="3598102"/>
            <a:ext cx="8693971" cy="65825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000"/>
              </a:lnSpc>
            </a:pPr>
            <a:r>
              <a:rPr lang="en-US" sz="5000" b="1" dirty="0">
                <a:solidFill>
                  <a:srgbClr val="051838"/>
                </a:solidFill>
                <a:latin typeface="Red Hat Display Bold"/>
                <a:ea typeface="Red Hat Display Bold"/>
                <a:cs typeface="Red Hat Display Bold"/>
                <a:sym typeface="Red Hat Display Bold"/>
              </a:rPr>
              <a:t>Recommendations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45BF9A7-BDF2-0879-F7C0-B63001127B2B}"/>
              </a:ext>
            </a:extLst>
          </p:cNvPr>
          <p:cNvCxnSpPr>
            <a:cxnSpLocks/>
          </p:cNvCxnSpPr>
          <p:nvPr/>
        </p:nvCxnSpPr>
        <p:spPr>
          <a:xfrm>
            <a:off x="529813" y="1476747"/>
            <a:ext cx="8230997" cy="7260"/>
          </a:xfrm>
          <a:prstGeom prst="line">
            <a:avLst/>
          </a:prstGeom>
          <a:ln>
            <a:solidFill>
              <a:srgbClr val="051838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2C1136C-44B5-46EE-5F6E-FC1C48010E62}"/>
              </a:ext>
            </a:extLst>
          </p:cNvPr>
          <p:cNvCxnSpPr>
            <a:cxnSpLocks/>
          </p:cNvCxnSpPr>
          <p:nvPr/>
        </p:nvCxnSpPr>
        <p:spPr>
          <a:xfrm flipV="1">
            <a:off x="554264" y="4256359"/>
            <a:ext cx="8206546" cy="38559"/>
          </a:xfrm>
          <a:prstGeom prst="line">
            <a:avLst/>
          </a:prstGeom>
          <a:ln>
            <a:solidFill>
              <a:srgbClr val="051838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02847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9753600" cy="7315200"/>
          </a:xfrm>
          <a:custGeom>
            <a:avLst/>
            <a:gdLst/>
            <a:ahLst/>
            <a:cxnLst/>
            <a:rect l="l" t="t" r="r" b="b"/>
            <a:pathLst>
              <a:path w="9753600" h="7315200">
                <a:moveTo>
                  <a:pt x="0" y="0"/>
                </a:moveTo>
                <a:lnTo>
                  <a:pt x="9753600" y="0"/>
                </a:lnTo>
                <a:lnTo>
                  <a:pt x="9753600" y="7315200"/>
                </a:lnTo>
                <a:lnTo>
                  <a:pt x="0" y="73152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77777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987692" y="3124200"/>
            <a:ext cx="3997984" cy="228710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8800"/>
              </a:lnSpc>
            </a:pPr>
            <a:r>
              <a:rPr lang="en-US" sz="8000" b="1" spc="-240" dirty="0">
                <a:solidFill>
                  <a:srgbClr val="051838"/>
                </a:solidFill>
                <a:latin typeface="Red Hat Display Bold"/>
                <a:ea typeface="Red Hat Display Bold"/>
                <a:cs typeface="Red Hat Display Bold"/>
                <a:sym typeface="Red Hat Display Bold"/>
              </a:rPr>
              <a:t>THANK YOU…</a:t>
            </a:r>
          </a:p>
        </p:txBody>
      </p:sp>
      <p:sp>
        <p:nvSpPr>
          <p:cNvPr id="5" name="Freeform 5"/>
          <p:cNvSpPr/>
          <p:nvPr/>
        </p:nvSpPr>
        <p:spPr>
          <a:xfrm rot="-5400000">
            <a:off x="4374295" y="2104078"/>
            <a:ext cx="7483383" cy="3275227"/>
          </a:xfrm>
          <a:custGeom>
            <a:avLst/>
            <a:gdLst/>
            <a:ahLst/>
            <a:cxnLst/>
            <a:rect l="l" t="t" r="r" b="b"/>
            <a:pathLst>
              <a:path w="7483383" h="3275227">
                <a:moveTo>
                  <a:pt x="0" y="0"/>
                </a:moveTo>
                <a:lnTo>
                  <a:pt x="7483383" y="0"/>
                </a:lnTo>
                <a:lnTo>
                  <a:pt x="7483383" y="3275227"/>
                </a:lnTo>
                <a:lnTo>
                  <a:pt x="0" y="327522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 rot="-5400000">
            <a:off x="6918457" y="2082273"/>
            <a:ext cx="913899" cy="1779554"/>
          </a:xfrm>
          <a:custGeom>
            <a:avLst/>
            <a:gdLst/>
            <a:ahLst/>
            <a:cxnLst/>
            <a:rect l="l" t="t" r="r" b="b"/>
            <a:pathLst>
              <a:path w="669424" h="1665986">
                <a:moveTo>
                  <a:pt x="0" y="0"/>
                </a:moveTo>
                <a:lnTo>
                  <a:pt x="669423" y="0"/>
                </a:lnTo>
                <a:lnTo>
                  <a:pt x="669423" y="1665986"/>
                </a:lnTo>
                <a:lnTo>
                  <a:pt x="0" y="166598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/>
          <p:cNvSpPr/>
          <p:nvPr/>
        </p:nvSpPr>
        <p:spPr>
          <a:xfrm rot="-5400000">
            <a:off x="-205281" y="934140"/>
            <a:ext cx="761406" cy="2016831"/>
          </a:xfrm>
          <a:custGeom>
            <a:avLst/>
            <a:gdLst/>
            <a:ahLst/>
            <a:cxnLst/>
            <a:rect l="l" t="t" r="r" b="b"/>
            <a:pathLst>
              <a:path w="669424" h="1665986">
                <a:moveTo>
                  <a:pt x="0" y="0"/>
                </a:moveTo>
                <a:lnTo>
                  <a:pt x="669424" y="0"/>
                </a:lnTo>
                <a:lnTo>
                  <a:pt x="669424" y="1665986"/>
                </a:lnTo>
                <a:lnTo>
                  <a:pt x="0" y="166598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9753600" cy="7315200"/>
          </a:xfrm>
          <a:custGeom>
            <a:avLst/>
            <a:gdLst/>
            <a:ahLst/>
            <a:cxnLst/>
            <a:rect l="l" t="t" r="r" b="b"/>
            <a:pathLst>
              <a:path w="9753600" h="7315200">
                <a:moveTo>
                  <a:pt x="0" y="0"/>
                </a:moveTo>
                <a:lnTo>
                  <a:pt x="9753600" y="0"/>
                </a:lnTo>
                <a:lnTo>
                  <a:pt x="9753600" y="7315200"/>
                </a:lnTo>
                <a:lnTo>
                  <a:pt x="0" y="73152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3" name="TextBox 3"/>
          <p:cNvSpPr txBox="1"/>
          <p:nvPr/>
        </p:nvSpPr>
        <p:spPr>
          <a:xfrm>
            <a:off x="6579939" y="902387"/>
            <a:ext cx="3476269" cy="1298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00"/>
              </a:lnSpc>
            </a:pPr>
            <a:r>
              <a:rPr lang="en-US" sz="4800" b="1" spc="-150" dirty="0">
                <a:solidFill>
                  <a:srgbClr val="051838"/>
                </a:solidFill>
                <a:latin typeface="Red Hat Display Bold"/>
                <a:ea typeface="Red Hat Display Bold"/>
                <a:cs typeface="Red Hat Display Bold"/>
                <a:sym typeface="Red Hat Display Bold"/>
              </a:rPr>
              <a:t>TABLE  OF CONTENT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386563" y="685800"/>
            <a:ext cx="6014237" cy="6187440"/>
            <a:chOff x="0" y="0"/>
            <a:chExt cx="1546028" cy="2180742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546028" cy="2180742"/>
            </a:xfrm>
            <a:custGeom>
              <a:avLst/>
              <a:gdLst/>
              <a:ahLst/>
              <a:cxnLst/>
              <a:rect l="l" t="t" r="r" b="b"/>
              <a:pathLst>
                <a:path w="1546028" h="2180742">
                  <a:moveTo>
                    <a:pt x="66768" y="0"/>
                  </a:moveTo>
                  <a:lnTo>
                    <a:pt x="1479260" y="0"/>
                  </a:lnTo>
                  <a:cubicBezTo>
                    <a:pt x="1516135" y="0"/>
                    <a:pt x="1546028" y="29893"/>
                    <a:pt x="1546028" y="66768"/>
                  </a:cubicBezTo>
                  <a:lnTo>
                    <a:pt x="1546028" y="2113974"/>
                  </a:lnTo>
                  <a:cubicBezTo>
                    <a:pt x="1546028" y="2131682"/>
                    <a:pt x="1538994" y="2148665"/>
                    <a:pt x="1526472" y="2161186"/>
                  </a:cubicBezTo>
                  <a:cubicBezTo>
                    <a:pt x="1513951" y="2173708"/>
                    <a:pt x="1496968" y="2180742"/>
                    <a:pt x="1479260" y="2180742"/>
                  </a:cubicBezTo>
                  <a:lnTo>
                    <a:pt x="66768" y="2180742"/>
                  </a:lnTo>
                  <a:cubicBezTo>
                    <a:pt x="29893" y="2180742"/>
                    <a:pt x="0" y="2150849"/>
                    <a:pt x="0" y="2113974"/>
                  </a:cubicBezTo>
                  <a:lnTo>
                    <a:pt x="0" y="66768"/>
                  </a:lnTo>
                  <a:cubicBezTo>
                    <a:pt x="0" y="29893"/>
                    <a:pt x="29893" y="0"/>
                    <a:pt x="66768" y="0"/>
                  </a:cubicBezTo>
                  <a:close/>
                </a:path>
              </a:pathLst>
            </a:custGeom>
            <a:solidFill>
              <a:srgbClr val="051838"/>
            </a:solidFill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9525"/>
              <a:ext cx="1546028" cy="217121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045"/>
                </a:lnSpc>
              </a:pPr>
              <a:endParaRPr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850568" y="939476"/>
            <a:ext cx="678589" cy="3736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sz="2400" b="1" dirty="0">
                <a:solidFill>
                  <a:srgbClr val="FFFFFF"/>
                </a:solidFill>
                <a:latin typeface="Red Hat Display Bold"/>
                <a:ea typeface="Red Hat Display Bold"/>
                <a:cs typeface="Red Hat Display Bold"/>
                <a:sym typeface="Red Hat Display Bold"/>
              </a:rPr>
              <a:t>01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854882" y="1004352"/>
            <a:ext cx="1845623" cy="2633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000"/>
              </a:lnSpc>
            </a:pPr>
            <a:r>
              <a:rPr lang="en-US" sz="2000" dirty="0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Case Overview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875066" y="1451027"/>
            <a:ext cx="2633780" cy="26334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2000"/>
              </a:lnSpc>
            </a:pPr>
            <a:r>
              <a:rPr lang="en-US" sz="2000" dirty="0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Summary of findings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875066" y="1884124"/>
            <a:ext cx="3337849" cy="26334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2000"/>
              </a:lnSpc>
            </a:pPr>
            <a:r>
              <a:rPr lang="en-US" sz="2000" dirty="0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Assets used in investigation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854882" y="2366155"/>
            <a:ext cx="2880649" cy="26334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2000"/>
              </a:lnSpc>
            </a:pPr>
            <a:r>
              <a:rPr lang="en-US" sz="2000" dirty="0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Forensic Tools utilized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858840" y="2855333"/>
            <a:ext cx="4304250" cy="26334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2000"/>
              </a:lnSpc>
            </a:pPr>
            <a:r>
              <a:rPr lang="en-US" sz="2000" dirty="0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Investigation methodology steps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854882" y="3329395"/>
            <a:ext cx="4083126" cy="26334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000"/>
              </a:lnSpc>
            </a:pPr>
            <a:r>
              <a:rPr lang="en-US" sz="2000" dirty="0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Step 1 – PCAP File Analysis</a:t>
            </a:r>
          </a:p>
        </p:txBody>
      </p:sp>
      <p:sp>
        <p:nvSpPr>
          <p:cNvPr id="21" name="Freeform 21"/>
          <p:cNvSpPr/>
          <p:nvPr/>
        </p:nvSpPr>
        <p:spPr>
          <a:xfrm rot="-5400000">
            <a:off x="8468579" y="1729337"/>
            <a:ext cx="754267" cy="1929311"/>
          </a:xfrm>
          <a:custGeom>
            <a:avLst/>
            <a:gdLst/>
            <a:ahLst/>
            <a:cxnLst/>
            <a:rect l="l" t="t" r="r" b="b"/>
            <a:pathLst>
              <a:path w="669424" h="1665986">
                <a:moveTo>
                  <a:pt x="0" y="0"/>
                </a:moveTo>
                <a:lnTo>
                  <a:pt x="669423" y="0"/>
                </a:lnTo>
                <a:lnTo>
                  <a:pt x="669423" y="1665986"/>
                </a:lnTo>
                <a:lnTo>
                  <a:pt x="0" y="166598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2" name="Freeform 22"/>
          <p:cNvSpPr/>
          <p:nvPr/>
        </p:nvSpPr>
        <p:spPr>
          <a:xfrm rot="-5400000">
            <a:off x="477596" y="5566633"/>
            <a:ext cx="760936" cy="1796098"/>
          </a:xfrm>
          <a:custGeom>
            <a:avLst/>
            <a:gdLst/>
            <a:ahLst/>
            <a:cxnLst/>
            <a:rect l="l" t="t" r="r" b="b"/>
            <a:pathLst>
              <a:path w="669424" h="1665986">
                <a:moveTo>
                  <a:pt x="0" y="0"/>
                </a:moveTo>
                <a:lnTo>
                  <a:pt x="669424" y="0"/>
                </a:lnTo>
                <a:lnTo>
                  <a:pt x="669424" y="1665986"/>
                </a:lnTo>
                <a:lnTo>
                  <a:pt x="0" y="166598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B5B8DF8-8EA2-DD9A-A082-B0CC8DB340F9}"/>
              </a:ext>
            </a:extLst>
          </p:cNvPr>
          <p:cNvSpPr txBox="1"/>
          <p:nvPr/>
        </p:nvSpPr>
        <p:spPr>
          <a:xfrm>
            <a:off x="1753512" y="3757891"/>
            <a:ext cx="507195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Step 2 – Filtering &amp; Identifying Evidence</a:t>
            </a:r>
            <a:endParaRPr lang="en-US" sz="20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E20130B-4BF0-DE01-6557-B47BC60C7523}"/>
              </a:ext>
            </a:extLst>
          </p:cNvPr>
          <p:cNvSpPr txBox="1"/>
          <p:nvPr/>
        </p:nvSpPr>
        <p:spPr>
          <a:xfrm>
            <a:off x="1728112" y="4191587"/>
            <a:ext cx="419080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Step 3 – Tracing the suspect </a:t>
            </a:r>
            <a:endParaRPr lang="en-US" sz="20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1F6FDEF-1496-E40C-2AA2-976BD0837391}"/>
              </a:ext>
            </a:extLst>
          </p:cNvPr>
          <p:cNvSpPr txBox="1"/>
          <p:nvPr/>
        </p:nvSpPr>
        <p:spPr>
          <a:xfrm>
            <a:off x="1749537" y="4660167"/>
            <a:ext cx="523108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Step 4 – Correlating Evidence</a:t>
            </a:r>
            <a:endParaRPr lang="en-US" sz="20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1EC498D-3E5D-DA68-DEEB-986279AD071B}"/>
              </a:ext>
            </a:extLst>
          </p:cNvPr>
          <p:cNvSpPr txBox="1"/>
          <p:nvPr/>
        </p:nvSpPr>
        <p:spPr>
          <a:xfrm>
            <a:off x="1749537" y="5128747"/>
            <a:ext cx="523108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Key Evidences </a:t>
            </a:r>
            <a:endParaRPr lang="en-US" sz="20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987653A-EB70-2889-CC57-344BF51CF1DC}"/>
              </a:ext>
            </a:extLst>
          </p:cNvPr>
          <p:cNvSpPr txBox="1"/>
          <p:nvPr/>
        </p:nvSpPr>
        <p:spPr>
          <a:xfrm>
            <a:off x="1728112" y="5606480"/>
            <a:ext cx="523108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Conclusion and Recommendations </a:t>
            </a:r>
            <a:endParaRPr lang="en-US" sz="20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842287C-B59C-499D-31D0-419CE5FA439D}"/>
              </a:ext>
            </a:extLst>
          </p:cNvPr>
          <p:cNvSpPr txBox="1"/>
          <p:nvPr/>
        </p:nvSpPr>
        <p:spPr>
          <a:xfrm>
            <a:off x="2040869" y="6039433"/>
            <a:ext cx="5231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 </a:t>
            </a:r>
            <a:endParaRPr lang="en-US" dirty="0"/>
          </a:p>
        </p:txBody>
      </p:sp>
      <p:sp>
        <p:nvSpPr>
          <p:cNvPr id="30" name="TextBox 7">
            <a:extLst>
              <a:ext uri="{FF2B5EF4-FFF2-40B4-BE49-F238E27FC236}">
                <a16:creationId xmlns:a16="http://schemas.microsoft.com/office/drawing/2014/main" id="{538638B4-82E8-5DF5-20CC-FED57AAB4F9A}"/>
              </a:ext>
            </a:extLst>
          </p:cNvPr>
          <p:cNvSpPr txBox="1"/>
          <p:nvPr/>
        </p:nvSpPr>
        <p:spPr>
          <a:xfrm>
            <a:off x="856264" y="1373286"/>
            <a:ext cx="678589" cy="3736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sz="2400" b="1" dirty="0">
                <a:solidFill>
                  <a:srgbClr val="FFFFFF"/>
                </a:solidFill>
                <a:latin typeface="Red Hat Display Bold"/>
                <a:ea typeface="Red Hat Display Bold"/>
                <a:cs typeface="Red Hat Display Bold"/>
                <a:sym typeface="Red Hat Display Bold"/>
              </a:rPr>
              <a:t>02</a:t>
            </a:r>
          </a:p>
        </p:txBody>
      </p:sp>
      <p:sp>
        <p:nvSpPr>
          <p:cNvPr id="31" name="TextBox 7">
            <a:extLst>
              <a:ext uri="{FF2B5EF4-FFF2-40B4-BE49-F238E27FC236}">
                <a16:creationId xmlns:a16="http://schemas.microsoft.com/office/drawing/2014/main" id="{76A95299-17C6-0DD4-0C29-6D3D2B96D25E}"/>
              </a:ext>
            </a:extLst>
          </p:cNvPr>
          <p:cNvSpPr txBox="1"/>
          <p:nvPr/>
        </p:nvSpPr>
        <p:spPr>
          <a:xfrm>
            <a:off x="838754" y="1825945"/>
            <a:ext cx="678589" cy="3736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sz="2400" b="1" dirty="0">
                <a:solidFill>
                  <a:srgbClr val="FFFFFF"/>
                </a:solidFill>
                <a:latin typeface="Red Hat Display Bold"/>
                <a:ea typeface="Red Hat Display Bold"/>
                <a:cs typeface="Red Hat Display Bold"/>
                <a:sym typeface="Red Hat Display Bold"/>
              </a:rPr>
              <a:t>03</a:t>
            </a:r>
          </a:p>
        </p:txBody>
      </p:sp>
      <p:sp>
        <p:nvSpPr>
          <p:cNvPr id="32" name="TextBox 7">
            <a:extLst>
              <a:ext uri="{FF2B5EF4-FFF2-40B4-BE49-F238E27FC236}">
                <a16:creationId xmlns:a16="http://schemas.microsoft.com/office/drawing/2014/main" id="{D24905AF-516B-4539-2E6F-7AE18F1D3E72}"/>
              </a:ext>
            </a:extLst>
          </p:cNvPr>
          <p:cNvSpPr txBox="1"/>
          <p:nvPr/>
        </p:nvSpPr>
        <p:spPr>
          <a:xfrm>
            <a:off x="838752" y="2290368"/>
            <a:ext cx="678589" cy="3736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sz="2400" b="1" dirty="0">
                <a:solidFill>
                  <a:srgbClr val="FFFFFF"/>
                </a:solidFill>
                <a:latin typeface="Red Hat Display Bold"/>
                <a:ea typeface="Red Hat Display Bold"/>
                <a:cs typeface="Red Hat Display Bold"/>
                <a:sym typeface="Red Hat Display Bold"/>
              </a:rPr>
              <a:t>04</a:t>
            </a:r>
          </a:p>
        </p:txBody>
      </p:sp>
      <p:sp>
        <p:nvSpPr>
          <p:cNvPr id="33" name="TextBox 7">
            <a:extLst>
              <a:ext uri="{FF2B5EF4-FFF2-40B4-BE49-F238E27FC236}">
                <a16:creationId xmlns:a16="http://schemas.microsoft.com/office/drawing/2014/main" id="{C8756328-29BE-42CA-3DFA-BCA6CACD4FDC}"/>
              </a:ext>
            </a:extLst>
          </p:cNvPr>
          <p:cNvSpPr txBox="1"/>
          <p:nvPr/>
        </p:nvSpPr>
        <p:spPr>
          <a:xfrm>
            <a:off x="838753" y="2785627"/>
            <a:ext cx="678589" cy="3736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sz="2400" b="1" dirty="0">
                <a:solidFill>
                  <a:srgbClr val="FFFFFF"/>
                </a:solidFill>
                <a:latin typeface="Red Hat Display Bold"/>
                <a:ea typeface="Red Hat Display Bold"/>
                <a:cs typeface="Red Hat Display Bold"/>
                <a:sym typeface="Red Hat Display Bold"/>
              </a:rPr>
              <a:t>05</a:t>
            </a:r>
          </a:p>
        </p:txBody>
      </p:sp>
      <p:sp>
        <p:nvSpPr>
          <p:cNvPr id="34" name="TextBox 7">
            <a:extLst>
              <a:ext uri="{FF2B5EF4-FFF2-40B4-BE49-F238E27FC236}">
                <a16:creationId xmlns:a16="http://schemas.microsoft.com/office/drawing/2014/main" id="{3E714A4D-B383-54B0-DFDF-DAC8FDE73594}"/>
              </a:ext>
            </a:extLst>
          </p:cNvPr>
          <p:cNvSpPr txBox="1"/>
          <p:nvPr/>
        </p:nvSpPr>
        <p:spPr>
          <a:xfrm>
            <a:off x="855170" y="3247615"/>
            <a:ext cx="678589" cy="3736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sz="2400" b="1" dirty="0">
                <a:solidFill>
                  <a:srgbClr val="FFFFFF"/>
                </a:solidFill>
                <a:latin typeface="Red Hat Display Bold"/>
                <a:ea typeface="Red Hat Display Bold"/>
                <a:cs typeface="Red Hat Display Bold"/>
                <a:sym typeface="Red Hat Display Bold"/>
              </a:rPr>
              <a:t>06</a:t>
            </a:r>
          </a:p>
        </p:txBody>
      </p:sp>
      <p:sp>
        <p:nvSpPr>
          <p:cNvPr id="35" name="TextBox 7">
            <a:extLst>
              <a:ext uri="{FF2B5EF4-FFF2-40B4-BE49-F238E27FC236}">
                <a16:creationId xmlns:a16="http://schemas.microsoft.com/office/drawing/2014/main" id="{A9EB99AE-1FCC-15A7-CA39-82D7615DD0E7}"/>
              </a:ext>
            </a:extLst>
          </p:cNvPr>
          <p:cNvSpPr txBox="1"/>
          <p:nvPr/>
        </p:nvSpPr>
        <p:spPr>
          <a:xfrm>
            <a:off x="850568" y="3757891"/>
            <a:ext cx="678589" cy="3736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sz="2400" b="1" dirty="0">
                <a:solidFill>
                  <a:srgbClr val="FFFFFF"/>
                </a:solidFill>
                <a:latin typeface="Red Hat Display Bold"/>
                <a:ea typeface="Red Hat Display Bold"/>
                <a:cs typeface="Red Hat Display Bold"/>
                <a:sym typeface="Red Hat Display Bold"/>
              </a:rPr>
              <a:t>07</a:t>
            </a:r>
          </a:p>
        </p:txBody>
      </p:sp>
      <p:sp>
        <p:nvSpPr>
          <p:cNvPr id="36" name="TextBox 7">
            <a:extLst>
              <a:ext uri="{FF2B5EF4-FFF2-40B4-BE49-F238E27FC236}">
                <a16:creationId xmlns:a16="http://schemas.microsoft.com/office/drawing/2014/main" id="{54502AEF-8AE1-11F7-2593-715A32406D6B}"/>
              </a:ext>
            </a:extLst>
          </p:cNvPr>
          <p:cNvSpPr txBox="1"/>
          <p:nvPr/>
        </p:nvSpPr>
        <p:spPr>
          <a:xfrm>
            <a:off x="864152" y="4195256"/>
            <a:ext cx="678589" cy="3736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sz="2400" b="1" dirty="0">
                <a:solidFill>
                  <a:srgbClr val="FFFFFF"/>
                </a:solidFill>
                <a:latin typeface="Red Hat Display Bold"/>
                <a:ea typeface="Red Hat Display Bold"/>
                <a:cs typeface="Red Hat Display Bold"/>
                <a:sym typeface="Red Hat Display Bold"/>
              </a:rPr>
              <a:t>08</a:t>
            </a:r>
          </a:p>
        </p:txBody>
      </p:sp>
      <p:sp>
        <p:nvSpPr>
          <p:cNvPr id="37" name="TextBox 7">
            <a:extLst>
              <a:ext uri="{FF2B5EF4-FFF2-40B4-BE49-F238E27FC236}">
                <a16:creationId xmlns:a16="http://schemas.microsoft.com/office/drawing/2014/main" id="{5D9016FF-0DAF-C27E-C80E-D03A86AFFD79}"/>
              </a:ext>
            </a:extLst>
          </p:cNvPr>
          <p:cNvSpPr txBox="1"/>
          <p:nvPr/>
        </p:nvSpPr>
        <p:spPr>
          <a:xfrm>
            <a:off x="864151" y="4647657"/>
            <a:ext cx="678589" cy="3736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sz="2400" b="1" dirty="0">
                <a:solidFill>
                  <a:srgbClr val="FFFFFF"/>
                </a:solidFill>
                <a:latin typeface="Red Hat Display Bold"/>
                <a:ea typeface="Red Hat Display Bold"/>
                <a:cs typeface="Red Hat Display Bold"/>
                <a:sym typeface="Red Hat Display Bold"/>
              </a:rPr>
              <a:t>09</a:t>
            </a:r>
          </a:p>
        </p:txBody>
      </p:sp>
      <p:sp>
        <p:nvSpPr>
          <p:cNvPr id="38" name="TextBox 7">
            <a:extLst>
              <a:ext uri="{FF2B5EF4-FFF2-40B4-BE49-F238E27FC236}">
                <a16:creationId xmlns:a16="http://schemas.microsoft.com/office/drawing/2014/main" id="{7949B1D0-AA4A-D62A-F0E4-54FF4B2FCDFE}"/>
              </a:ext>
            </a:extLst>
          </p:cNvPr>
          <p:cNvSpPr txBox="1"/>
          <p:nvPr/>
        </p:nvSpPr>
        <p:spPr>
          <a:xfrm>
            <a:off x="874422" y="5121201"/>
            <a:ext cx="678589" cy="3736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sz="2400" b="1" dirty="0">
                <a:solidFill>
                  <a:srgbClr val="FFFFFF"/>
                </a:solidFill>
                <a:latin typeface="Red Hat Display Bold"/>
                <a:ea typeface="Red Hat Display Bold"/>
                <a:cs typeface="Red Hat Display Bold"/>
                <a:sym typeface="Red Hat Display Bold"/>
              </a:rPr>
              <a:t>10</a:t>
            </a:r>
          </a:p>
        </p:txBody>
      </p:sp>
      <p:sp>
        <p:nvSpPr>
          <p:cNvPr id="39" name="TextBox 7">
            <a:extLst>
              <a:ext uri="{FF2B5EF4-FFF2-40B4-BE49-F238E27FC236}">
                <a16:creationId xmlns:a16="http://schemas.microsoft.com/office/drawing/2014/main" id="{95233618-CDE7-9CA9-A013-507BCCB63AA0}"/>
              </a:ext>
            </a:extLst>
          </p:cNvPr>
          <p:cNvSpPr txBox="1"/>
          <p:nvPr/>
        </p:nvSpPr>
        <p:spPr>
          <a:xfrm>
            <a:off x="899818" y="5623528"/>
            <a:ext cx="678589" cy="3736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sz="2400" b="1" dirty="0">
                <a:solidFill>
                  <a:srgbClr val="FFFFFF"/>
                </a:solidFill>
                <a:latin typeface="Red Hat Display Bold"/>
                <a:ea typeface="Red Hat Display Bold"/>
                <a:cs typeface="Red Hat Display Bold"/>
                <a:sym typeface="Red Hat Display Bold"/>
              </a:rPr>
              <a:t>11</a:t>
            </a:r>
          </a:p>
        </p:txBody>
      </p:sp>
      <p:sp>
        <p:nvSpPr>
          <p:cNvPr id="40" name="Freeform 22">
            <a:extLst>
              <a:ext uri="{FF2B5EF4-FFF2-40B4-BE49-F238E27FC236}">
                <a16:creationId xmlns:a16="http://schemas.microsoft.com/office/drawing/2014/main" id="{8CE4CFED-0552-B798-0125-A80912AA38E3}"/>
              </a:ext>
            </a:extLst>
          </p:cNvPr>
          <p:cNvSpPr/>
          <p:nvPr/>
        </p:nvSpPr>
        <p:spPr>
          <a:xfrm rot="-5400000">
            <a:off x="5105939" y="5991588"/>
            <a:ext cx="760936" cy="1796098"/>
          </a:xfrm>
          <a:custGeom>
            <a:avLst/>
            <a:gdLst/>
            <a:ahLst/>
            <a:cxnLst/>
            <a:rect l="l" t="t" r="r" b="b"/>
            <a:pathLst>
              <a:path w="669424" h="1665986">
                <a:moveTo>
                  <a:pt x="0" y="0"/>
                </a:moveTo>
                <a:lnTo>
                  <a:pt x="669424" y="0"/>
                </a:lnTo>
                <a:lnTo>
                  <a:pt x="669424" y="1665986"/>
                </a:lnTo>
                <a:lnTo>
                  <a:pt x="0" y="166598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pic>
        <p:nvPicPr>
          <p:cNvPr id="11" name="Picture 10" descr="A sign with colorful arrows&#10;&#10;AI-generated content may be incorrect.">
            <a:extLst>
              <a:ext uri="{FF2B5EF4-FFF2-40B4-BE49-F238E27FC236}">
                <a16:creationId xmlns:a16="http://schemas.microsoft.com/office/drawing/2014/main" id="{D2C8220D-F4D1-0C04-C040-9B0254239DF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52" t="8634" r="30120" b="4083"/>
          <a:stretch/>
        </p:blipFill>
        <p:spPr>
          <a:xfrm>
            <a:off x="6867374" y="3587676"/>
            <a:ext cx="2285645" cy="2351353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9753600" cy="7315200"/>
          </a:xfrm>
          <a:custGeom>
            <a:avLst/>
            <a:gdLst/>
            <a:ahLst/>
            <a:cxnLst/>
            <a:rect l="l" t="t" r="r" b="b"/>
            <a:pathLst>
              <a:path w="9753600" h="7315200">
                <a:moveTo>
                  <a:pt x="0" y="0"/>
                </a:moveTo>
                <a:lnTo>
                  <a:pt x="9753600" y="0"/>
                </a:lnTo>
                <a:lnTo>
                  <a:pt x="9753600" y="7315200"/>
                </a:lnTo>
                <a:lnTo>
                  <a:pt x="0" y="73152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1459326" y="1199859"/>
            <a:ext cx="6834948" cy="4915482"/>
            <a:chOff x="0" y="0"/>
            <a:chExt cx="2531462" cy="1820549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531462" cy="1820549"/>
            </a:xfrm>
            <a:custGeom>
              <a:avLst/>
              <a:gdLst/>
              <a:ahLst/>
              <a:cxnLst/>
              <a:rect l="l" t="t" r="r" b="b"/>
              <a:pathLst>
                <a:path w="2531462" h="1820549">
                  <a:moveTo>
                    <a:pt x="40777" y="0"/>
                  </a:moveTo>
                  <a:lnTo>
                    <a:pt x="2490685" y="0"/>
                  </a:lnTo>
                  <a:cubicBezTo>
                    <a:pt x="2513206" y="0"/>
                    <a:pt x="2531462" y="18257"/>
                    <a:pt x="2531462" y="40777"/>
                  </a:cubicBezTo>
                  <a:lnTo>
                    <a:pt x="2531462" y="1779772"/>
                  </a:lnTo>
                  <a:cubicBezTo>
                    <a:pt x="2531462" y="1790587"/>
                    <a:pt x="2527166" y="1800958"/>
                    <a:pt x="2519519" y="1808606"/>
                  </a:cubicBezTo>
                  <a:cubicBezTo>
                    <a:pt x="2511872" y="1816253"/>
                    <a:pt x="2501500" y="1820549"/>
                    <a:pt x="2490685" y="1820549"/>
                  </a:cubicBezTo>
                  <a:lnTo>
                    <a:pt x="40777" y="1820549"/>
                  </a:lnTo>
                  <a:cubicBezTo>
                    <a:pt x="18257" y="1820549"/>
                    <a:pt x="0" y="1802293"/>
                    <a:pt x="0" y="1779772"/>
                  </a:cubicBezTo>
                  <a:lnTo>
                    <a:pt x="0" y="40777"/>
                  </a:lnTo>
                  <a:cubicBezTo>
                    <a:pt x="0" y="18257"/>
                    <a:pt x="18257" y="0"/>
                    <a:pt x="40777" y="0"/>
                  </a:cubicBezTo>
                  <a:close/>
                </a:path>
              </a:pathLst>
            </a:custGeom>
            <a:solidFill>
              <a:srgbClr val="051838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9525"/>
              <a:ext cx="2531462" cy="181102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045"/>
                </a:lnSpc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 rot="-5400000">
            <a:off x="7854375" y="1001092"/>
            <a:ext cx="669424" cy="1665986"/>
          </a:xfrm>
          <a:custGeom>
            <a:avLst/>
            <a:gdLst/>
            <a:ahLst/>
            <a:cxnLst/>
            <a:rect l="l" t="t" r="r" b="b"/>
            <a:pathLst>
              <a:path w="669424" h="1665986">
                <a:moveTo>
                  <a:pt x="0" y="0"/>
                </a:moveTo>
                <a:lnTo>
                  <a:pt x="669424" y="0"/>
                </a:lnTo>
                <a:lnTo>
                  <a:pt x="669424" y="1665986"/>
                </a:lnTo>
                <a:lnTo>
                  <a:pt x="0" y="166598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TextBox 7"/>
          <p:cNvSpPr txBox="1"/>
          <p:nvPr/>
        </p:nvSpPr>
        <p:spPr>
          <a:xfrm>
            <a:off x="2012296" y="1802584"/>
            <a:ext cx="4753223" cy="31899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520"/>
              </a:lnSpc>
            </a:pPr>
            <a:r>
              <a:rPr lang="en-US" sz="2000" b="1" dirty="0">
                <a:solidFill>
                  <a:srgbClr val="FFFFFF"/>
                </a:solidFill>
                <a:latin typeface="Hero"/>
                <a:ea typeface="Hero"/>
                <a:cs typeface="Hero"/>
                <a:sym typeface="Hero"/>
              </a:rPr>
              <a:t>INCIDENT </a:t>
            </a:r>
            <a:r>
              <a:rPr lang="en-US" sz="2000" dirty="0">
                <a:solidFill>
                  <a:srgbClr val="FFFFFF"/>
                </a:solidFill>
                <a:latin typeface="Hero"/>
                <a:ea typeface="Hero"/>
                <a:cs typeface="Hero"/>
                <a:sym typeface="Hero"/>
              </a:rPr>
              <a:t>: Harassing emails sent to a teacher</a:t>
            </a:r>
          </a:p>
          <a:p>
            <a:pPr>
              <a:lnSpc>
                <a:spcPts val="2520"/>
              </a:lnSpc>
            </a:pPr>
            <a:endParaRPr lang="en-US" sz="2000" dirty="0">
              <a:solidFill>
                <a:srgbClr val="FFFFFF"/>
              </a:solidFill>
              <a:latin typeface="Hero"/>
              <a:ea typeface="Hero"/>
              <a:cs typeface="Hero"/>
              <a:sym typeface="Hero"/>
            </a:endParaRPr>
          </a:p>
          <a:p>
            <a:pPr>
              <a:lnSpc>
                <a:spcPts val="2520"/>
              </a:lnSpc>
            </a:pPr>
            <a:r>
              <a:rPr lang="en-US" sz="2000" b="1" dirty="0">
                <a:solidFill>
                  <a:srgbClr val="FFFFFF"/>
                </a:solidFill>
                <a:latin typeface="Hero"/>
                <a:ea typeface="Hero"/>
                <a:cs typeface="Hero"/>
                <a:sym typeface="Hero"/>
              </a:rPr>
              <a:t>OBJECTIVE : </a:t>
            </a:r>
            <a:r>
              <a:rPr lang="en-US" sz="2000" dirty="0">
                <a:solidFill>
                  <a:srgbClr val="FFFFFF"/>
                </a:solidFill>
                <a:latin typeface="Hero"/>
                <a:ea typeface="Hero"/>
                <a:cs typeface="Hero"/>
                <a:sym typeface="Hero"/>
              </a:rPr>
              <a:t>Identify and confirm the sender using forensic analysis</a:t>
            </a:r>
          </a:p>
          <a:p>
            <a:pPr>
              <a:lnSpc>
                <a:spcPts val="2520"/>
              </a:lnSpc>
            </a:pPr>
            <a:endParaRPr lang="en-US" sz="2000" dirty="0">
              <a:solidFill>
                <a:srgbClr val="FFFFFF"/>
              </a:solidFill>
              <a:latin typeface="Hero"/>
              <a:ea typeface="Hero"/>
              <a:cs typeface="Hero"/>
              <a:sym typeface="Hero"/>
            </a:endParaRPr>
          </a:p>
          <a:p>
            <a:pPr>
              <a:lnSpc>
                <a:spcPts val="2520"/>
              </a:lnSpc>
            </a:pPr>
            <a:r>
              <a:rPr lang="en-US" sz="2000" b="1" dirty="0">
                <a:solidFill>
                  <a:srgbClr val="FFFFFF"/>
                </a:solidFill>
                <a:latin typeface="Hero"/>
                <a:ea typeface="Hero"/>
                <a:cs typeface="Hero"/>
                <a:sym typeface="Hero"/>
              </a:rPr>
              <a:t>INVESTIGATION SCOPE : </a:t>
            </a:r>
          </a:p>
          <a:p>
            <a:pPr marL="342900" indent="-342900">
              <a:lnSpc>
                <a:spcPts val="2520"/>
              </a:lnSpc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FFFFFF"/>
                </a:solidFill>
                <a:latin typeface="Hero"/>
                <a:ea typeface="Hero"/>
                <a:cs typeface="Hero"/>
                <a:sym typeface="Hero"/>
              </a:rPr>
              <a:t>School network traffic</a:t>
            </a:r>
          </a:p>
          <a:p>
            <a:pPr marL="342900" indent="-342900">
              <a:lnSpc>
                <a:spcPts val="2520"/>
              </a:lnSpc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FFFFFF"/>
                </a:solidFill>
                <a:latin typeface="Hero"/>
                <a:ea typeface="Hero"/>
                <a:cs typeface="Hero"/>
                <a:sym typeface="Hero"/>
              </a:rPr>
              <a:t>Email Tracing</a:t>
            </a:r>
          </a:p>
          <a:p>
            <a:pPr marL="342900" indent="-342900">
              <a:lnSpc>
                <a:spcPts val="2520"/>
              </a:lnSpc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FFFFFF"/>
                </a:solidFill>
                <a:latin typeface="Hero"/>
                <a:ea typeface="Hero"/>
                <a:cs typeface="Hero"/>
                <a:sym typeface="Hero"/>
              </a:rPr>
              <a:t>Endpoint identification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143000" y="461762"/>
            <a:ext cx="4961026" cy="669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US" sz="5000" b="1" spc="-150" dirty="0">
                <a:solidFill>
                  <a:srgbClr val="051838"/>
                </a:solidFill>
                <a:latin typeface="Red Hat Display Bold"/>
                <a:ea typeface="Red Hat Display Bold"/>
                <a:cs typeface="Red Hat Display Bold"/>
                <a:sym typeface="Red Hat Display Bold"/>
              </a:rPr>
              <a:t>Case Overview</a:t>
            </a:r>
          </a:p>
        </p:txBody>
      </p:sp>
      <p:sp>
        <p:nvSpPr>
          <p:cNvPr id="9" name="Freeform 9"/>
          <p:cNvSpPr/>
          <p:nvPr/>
        </p:nvSpPr>
        <p:spPr>
          <a:xfrm rot="-5400000">
            <a:off x="1332484" y="4672955"/>
            <a:ext cx="669424" cy="1665986"/>
          </a:xfrm>
          <a:custGeom>
            <a:avLst/>
            <a:gdLst/>
            <a:ahLst/>
            <a:cxnLst/>
            <a:rect l="l" t="t" r="r" b="b"/>
            <a:pathLst>
              <a:path w="669424" h="1665986">
                <a:moveTo>
                  <a:pt x="0" y="0"/>
                </a:moveTo>
                <a:lnTo>
                  <a:pt x="669423" y="0"/>
                </a:lnTo>
                <a:lnTo>
                  <a:pt x="669423" y="1665986"/>
                </a:lnTo>
                <a:lnTo>
                  <a:pt x="0" y="166598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pic>
        <p:nvPicPr>
          <p:cNvPr id="11" name="Picture 10" descr="A person with his hands out and many thoughts&#10;&#10;AI-generated content may be incorrect.">
            <a:extLst>
              <a:ext uri="{FF2B5EF4-FFF2-40B4-BE49-F238E27FC236}">
                <a16:creationId xmlns:a16="http://schemas.microsoft.com/office/drawing/2014/main" id="{5204AFE9-2159-5E9E-3BB8-72896B1654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6937" y="4876800"/>
            <a:ext cx="3015143" cy="2115100"/>
          </a:xfrm>
          <a:prstGeom prst="rect">
            <a:avLst/>
          </a:prstGeom>
          <a:effectLst>
            <a:softEdge rad="31750"/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9753600" cy="7315200"/>
          </a:xfrm>
          <a:custGeom>
            <a:avLst/>
            <a:gdLst/>
            <a:ahLst/>
            <a:cxnLst/>
            <a:rect l="l" t="t" r="r" b="b"/>
            <a:pathLst>
              <a:path w="9753600" h="7315200">
                <a:moveTo>
                  <a:pt x="0" y="0"/>
                </a:moveTo>
                <a:lnTo>
                  <a:pt x="9753600" y="0"/>
                </a:lnTo>
                <a:lnTo>
                  <a:pt x="9753600" y="7315200"/>
                </a:lnTo>
                <a:lnTo>
                  <a:pt x="0" y="73152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77777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731520" y="5138745"/>
            <a:ext cx="3540011" cy="12994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00"/>
              </a:lnSpc>
            </a:pPr>
            <a:r>
              <a:rPr lang="en-US" sz="5000" b="1" spc="-150" dirty="0">
                <a:solidFill>
                  <a:srgbClr val="051838"/>
                </a:solidFill>
                <a:latin typeface="Red Hat Display Bold"/>
                <a:ea typeface="Red Hat Display Bold"/>
                <a:cs typeface="Red Hat Display Bold"/>
                <a:sym typeface="Red Hat Display Bold"/>
              </a:rPr>
              <a:t>Summary of Findings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4601963" y="969686"/>
            <a:ext cx="5183496" cy="1080444"/>
            <a:chOff x="0" y="0"/>
            <a:chExt cx="1919813" cy="400165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919813" cy="400165"/>
            </a:xfrm>
            <a:custGeom>
              <a:avLst/>
              <a:gdLst/>
              <a:ahLst/>
              <a:cxnLst/>
              <a:rect l="l" t="t" r="r" b="b"/>
              <a:pathLst>
                <a:path w="1919813" h="400165">
                  <a:moveTo>
                    <a:pt x="29871" y="0"/>
                  </a:moveTo>
                  <a:lnTo>
                    <a:pt x="1889942" y="0"/>
                  </a:lnTo>
                  <a:cubicBezTo>
                    <a:pt x="1906440" y="0"/>
                    <a:pt x="1919813" y="13374"/>
                    <a:pt x="1919813" y="29871"/>
                  </a:cubicBezTo>
                  <a:lnTo>
                    <a:pt x="1919813" y="370293"/>
                  </a:lnTo>
                  <a:cubicBezTo>
                    <a:pt x="1919813" y="378215"/>
                    <a:pt x="1916666" y="385813"/>
                    <a:pt x="1911064" y="391415"/>
                  </a:cubicBezTo>
                  <a:cubicBezTo>
                    <a:pt x="1905462" y="397017"/>
                    <a:pt x="1897864" y="400165"/>
                    <a:pt x="1889942" y="400165"/>
                  </a:cubicBezTo>
                  <a:lnTo>
                    <a:pt x="29871" y="400165"/>
                  </a:lnTo>
                  <a:cubicBezTo>
                    <a:pt x="13374" y="400165"/>
                    <a:pt x="0" y="386791"/>
                    <a:pt x="0" y="370293"/>
                  </a:cubicBezTo>
                  <a:lnTo>
                    <a:pt x="0" y="29871"/>
                  </a:lnTo>
                  <a:cubicBezTo>
                    <a:pt x="0" y="21949"/>
                    <a:pt x="3147" y="14351"/>
                    <a:pt x="8749" y="8749"/>
                  </a:cubicBezTo>
                  <a:cubicBezTo>
                    <a:pt x="14351" y="3147"/>
                    <a:pt x="21949" y="0"/>
                    <a:pt x="29871" y="0"/>
                  </a:cubicBezTo>
                  <a:close/>
                </a:path>
              </a:pathLst>
            </a:custGeom>
            <a:solidFill>
              <a:srgbClr val="051838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9525"/>
              <a:ext cx="1919813" cy="39064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045"/>
                </a:lnSpc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4601963" y="2385552"/>
            <a:ext cx="5183496" cy="1080444"/>
            <a:chOff x="0" y="0"/>
            <a:chExt cx="1919813" cy="400165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919813" cy="400165"/>
            </a:xfrm>
            <a:custGeom>
              <a:avLst/>
              <a:gdLst/>
              <a:ahLst/>
              <a:cxnLst/>
              <a:rect l="l" t="t" r="r" b="b"/>
              <a:pathLst>
                <a:path w="1919813" h="400165">
                  <a:moveTo>
                    <a:pt x="29871" y="0"/>
                  </a:moveTo>
                  <a:lnTo>
                    <a:pt x="1889942" y="0"/>
                  </a:lnTo>
                  <a:cubicBezTo>
                    <a:pt x="1906440" y="0"/>
                    <a:pt x="1919813" y="13374"/>
                    <a:pt x="1919813" y="29871"/>
                  </a:cubicBezTo>
                  <a:lnTo>
                    <a:pt x="1919813" y="370293"/>
                  </a:lnTo>
                  <a:cubicBezTo>
                    <a:pt x="1919813" y="378215"/>
                    <a:pt x="1916666" y="385813"/>
                    <a:pt x="1911064" y="391415"/>
                  </a:cubicBezTo>
                  <a:cubicBezTo>
                    <a:pt x="1905462" y="397017"/>
                    <a:pt x="1897864" y="400165"/>
                    <a:pt x="1889942" y="400165"/>
                  </a:cubicBezTo>
                  <a:lnTo>
                    <a:pt x="29871" y="400165"/>
                  </a:lnTo>
                  <a:cubicBezTo>
                    <a:pt x="13374" y="400165"/>
                    <a:pt x="0" y="386791"/>
                    <a:pt x="0" y="370293"/>
                  </a:cubicBezTo>
                  <a:lnTo>
                    <a:pt x="0" y="29871"/>
                  </a:lnTo>
                  <a:cubicBezTo>
                    <a:pt x="0" y="21949"/>
                    <a:pt x="3147" y="14351"/>
                    <a:pt x="8749" y="8749"/>
                  </a:cubicBezTo>
                  <a:cubicBezTo>
                    <a:pt x="14351" y="3147"/>
                    <a:pt x="21949" y="0"/>
                    <a:pt x="29871" y="0"/>
                  </a:cubicBezTo>
                  <a:close/>
                </a:path>
              </a:pathLst>
            </a:custGeom>
            <a:solidFill>
              <a:srgbClr val="051838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9525"/>
              <a:ext cx="1919813" cy="39064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045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4601963" y="3832818"/>
            <a:ext cx="5183496" cy="1080444"/>
            <a:chOff x="0" y="0"/>
            <a:chExt cx="1919813" cy="400165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1919813" cy="400165"/>
            </a:xfrm>
            <a:custGeom>
              <a:avLst/>
              <a:gdLst/>
              <a:ahLst/>
              <a:cxnLst/>
              <a:rect l="l" t="t" r="r" b="b"/>
              <a:pathLst>
                <a:path w="1919813" h="400165">
                  <a:moveTo>
                    <a:pt x="29871" y="0"/>
                  </a:moveTo>
                  <a:lnTo>
                    <a:pt x="1889942" y="0"/>
                  </a:lnTo>
                  <a:cubicBezTo>
                    <a:pt x="1906440" y="0"/>
                    <a:pt x="1919813" y="13374"/>
                    <a:pt x="1919813" y="29871"/>
                  </a:cubicBezTo>
                  <a:lnTo>
                    <a:pt x="1919813" y="370293"/>
                  </a:lnTo>
                  <a:cubicBezTo>
                    <a:pt x="1919813" y="378215"/>
                    <a:pt x="1916666" y="385813"/>
                    <a:pt x="1911064" y="391415"/>
                  </a:cubicBezTo>
                  <a:cubicBezTo>
                    <a:pt x="1905462" y="397017"/>
                    <a:pt x="1897864" y="400165"/>
                    <a:pt x="1889942" y="400165"/>
                  </a:cubicBezTo>
                  <a:lnTo>
                    <a:pt x="29871" y="400165"/>
                  </a:lnTo>
                  <a:cubicBezTo>
                    <a:pt x="13374" y="400165"/>
                    <a:pt x="0" y="386791"/>
                    <a:pt x="0" y="370293"/>
                  </a:cubicBezTo>
                  <a:lnTo>
                    <a:pt x="0" y="29871"/>
                  </a:lnTo>
                  <a:cubicBezTo>
                    <a:pt x="0" y="21949"/>
                    <a:pt x="3147" y="14351"/>
                    <a:pt x="8749" y="8749"/>
                  </a:cubicBezTo>
                  <a:cubicBezTo>
                    <a:pt x="14351" y="3147"/>
                    <a:pt x="21949" y="0"/>
                    <a:pt x="29871" y="0"/>
                  </a:cubicBezTo>
                  <a:close/>
                </a:path>
              </a:pathLst>
            </a:custGeom>
            <a:solidFill>
              <a:srgbClr val="051838"/>
            </a:solidFill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9525"/>
              <a:ext cx="1919813" cy="39064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045"/>
                </a:lnSpc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4601963" y="5308135"/>
            <a:ext cx="5183496" cy="1337639"/>
            <a:chOff x="0" y="0"/>
            <a:chExt cx="1919813" cy="400165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1919813" cy="400165"/>
            </a:xfrm>
            <a:custGeom>
              <a:avLst/>
              <a:gdLst/>
              <a:ahLst/>
              <a:cxnLst/>
              <a:rect l="l" t="t" r="r" b="b"/>
              <a:pathLst>
                <a:path w="1919813" h="400165">
                  <a:moveTo>
                    <a:pt x="29871" y="0"/>
                  </a:moveTo>
                  <a:lnTo>
                    <a:pt x="1889942" y="0"/>
                  </a:lnTo>
                  <a:cubicBezTo>
                    <a:pt x="1906440" y="0"/>
                    <a:pt x="1919813" y="13374"/>
                    <a:pt x="1919813" y="29871"/>
                  </a:cubicBezTo>
                  <a:lnTo>
                    <a:pt x="1919813" y="370293"/>
                  </a:lnTo>
                  <a:cubicBezTo>
                    <a:pt x="1919813" y="378215"/>
                    <a:pt x="1916666" y="385813"/>
                    <a:pt x="1911064" y="391415"/>
                  </a:cubicBezTo>
                  <a:cubicBezTo>
                    <a:pt x="1905462" y="397017"/>
                    <a:pt x="1897864" y="400165"/>
                    <a:pt x="1889942" y="400165"/>
                  </a:cubicBezTo>
                  <a:lnTo>
                    <a:pt x="29871" y="400165"/>
                  </a:lnTo>
                  <a:cubicBezTo>
                    <a:pt x="13374" y="400165"/>
                    <a:pt x="0" y="386791"/>
                    <a:pt x="0" y="370293"/>
                  </a:cubicBezTo>
                  <a:lnTo>
                    <a:pt x="0" y="29871"/>
                  </a:lnTo>
                  <a:cubicBezTo>
                    <a:pt x="0" y="21949"/>
                    <a:pt x="3147" y="14351"/>
                    <a:pt x="8749" y="8749"/>
                  </a:cubicBezTo>
                  <a:cubicBezTo>
                    <a:pt x="14351" y="3147"/>
                    <a:pt x="21949" y="0"/>
                    <a:pt x="29871" y="0"/>
                  </a:cubicBezTo>
                  <a:close/>
                </a:path>
              </a:pathLst>
            </a:custGeom>
            <a:solidFill>
              <a:srgbClr val="051838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9525"/>
              <a:ext cx="1919813" cy="39064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045"/>
                </a:lnSpc>
              </a:pPr>
              <a:endParaRPr/>
            </a:p>
          </p:txBody>
        </p:sp>
      </p:grpSp>
      <p:sp>
        <p:nvSpPr>
          <p:cNvPr id="16" name="TextBox 16"/>
          <p:cNvSpPr txBox="1"/>
          <p:nvPr/>
        </p:nvSpPr>
        <p:spPr>
          <a:xfrm>
            <a:off x="4835998" y="1134836"/>
            <a:ext cx="4566219" cy="69249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 dirty="0">
                <a:solidFill>
                  <a:srgbClr val="FCFCFC"/>
                </a:solidFill>
                <a:latin typeface="Hero"/>
                <a:ea typeface="Hero"/>
                <a:cs typeface="Hero"/>
                <a:sym typeface="Hero"/>
              </a:rPr>
              <a:t>SUSPECT IDENTIFIED – Email linked to a student 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4877600" y="2596636"/>
            <a:ext cx="4891930" cy="69249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 dirty="0">
                <a:solidFill>
                  <a:srgbClr val="FCFCFC"/>
                </a:solidFill>
                <a:latin typeface="Hero"/>
                <a:ea typeface="Hero"/>
                <a:cs typeface="Hero"/>
                <a:sym typeface="Hero"/>
              </a:rPr>
              <a:t>TOOLS USED – Wireshark, Network Miner, OSINT techniques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4890754" y="4015738"/>
            <a:ext cx="4794819" cy="69249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 dirty="0">
                <a:solidFill>
                  <a:srgbClr val="FCFCFC"/>
                </a:solidFill>
                <a:latin typeface="Hero"/>
                <a:ea typeface="Hero"/>
                <a:cs typeface="Hero"/>
                <a:sym typeface="Hero"/>
              </a:rPr>
              <a:t>EVIDENCE – PCAP file, Email metadata, MAC address tracking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4897296" y="5514967"/>
            <a:ext cx="4891930" cy="105157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 dirty="0">
                <a:solidFill>
                  <a:srgbClr val="FCFCFC"/>
                </a:solidFill>
                <a:latin typeface="Hero"/>
                <a:ea typeface="Hero"/>
                <a:cs typeface="Hero"/>
                <a:sym typeface="Hero"/>
              </a:rPr>
              <a:t>CONCLUSION – Strong Forensic evidence supports disciplinary/ legal action</a:t>
            </a:r>
          </a:p>
        </p:txBody>
      </p:sp>
      <p:sp>
        <p:nvSpPr>
          <p:cNvPr id="23" name="Freeform 23"/>
          <p:cNvSpPr/>
          <p:nvPr/>
        </p:nvSpPr>
        <p:spPr>
          <a:xfrm rot="-5400000">
            <a:off x="9301540" y="-22425"/>
            <a:ext cx="669424" cy="1665986"/>
          </a:xfrm>
          <a:custGeom>
            <a:avLst/>
            <a:gdLst/>
            <a:ahLst/>
            <a:cxnLst/>
            <a:rect l="l" t="t" r="r" b="b"/>
            <a:pathLst>
              <a:path w="669424" h="1665986">
                <a:moveTo>
                  <a:pt x="0" y="0"/>
                </a:moveTo>
                <a:lnTo>
                  <a:pt x="669424" y="0"/>
                </a:lnTo>
                <a:lnTo>
                  <a:pt x="669424" y="1665986"/>
                </a:lnTo>
                <a:lnTo>
                  <a:pt x="0" y="166598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dirty="0"/>
          </a:p>
        </p:txBody>
      </p:sp>
      <p:pic>
        <p:nvPicPr>
          <p:cNvPr id="25" name="Picture 24" descr="A magnifying glass and graph&#10;&#10;AI-generated content may be incorrect.">
            <a:extLst>
              <a:ext uri="{FF2B5EF4-FFF2-40B4-BE49-F238E27FC236}">
                <a16:creationId xmlns:a16="http://schemas.microsoft.com/office/drawing/2014/main" id="{79D6ECD1-4AA8-2952-4B0F-87E7F0175AE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63" t="23312" r="45001" b="5555"/>
          <a:stretch/>
        </p:blipFill>
        <p:spPr>
          <a:xfrm>
            <a:off x="476334" y="995403"/>
            <a:ext cx="3762336" cy="401944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26" name="Freeform 22"/>
          <p:cNvSpPr/>
          <p:nvPr/>
        </p:nvSpPr>
        <p:spPr>
          <a:xfrm rot="-5400000">
            <a:off x="-150921" y="3890288"/>
            <a:ext cx="669424" cy="1665986"/>
          </a:xfrm>
          <a:custGeom>
            <a:avLst/>
            <a:gdLst/>
            <a:ahLst/>
            <a:cxnLst/>
            <a:rect l="l" t="t" r="r" b="b"/>
            <a:pathLst>
              <a:path w="669424" h="1665986">
                <a:moveTo>
                  <a:pt x="0" y="0"/>
                </a:moveTo>
                <a:lnTo>
                  <a:pt x="669423" y="0"/>
                </a:lnTo>
                <a:lnTo>
                  <a:pt x="669423" y="1665986"/>
                </a:lnTo>
                <a:lnTo>
                  <a:pt x="0" y="166598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7" name="Freeform 22">
            <a:extLst>
              <a:ext uri="{FF2B5EF4-FFF2-40B4-BE49-F238E27FC236}">
                <a16:creationId xmlns:a16="http://schemas.microsoft.com/office/drawing/2014/main" id="{738FFC29-4F05-EF24-2201-DAAFE1F3DD71}"/>
              </a:ext>
            </a:extLst>
          </p:cNvPr>
          <p:cNvSpPr/>
          <p:nvPr/>
        </p:nvSpPr>
        <p:spPr>
          <a:xfrm rot="-5400000">
            <a:off x="7608826" y="6521826"/>
            <a:ext cx="669424" cy="1665986"/>
          </a:xfrm>
          <a:custGeom>
            <a:avLst/>
            <a:gdLst/>
            <a:ahLst/>
            <a:cxnLst/>
            <a:rect l="l" t="t" r="r" b="b"/>
            <a:pathLst>
              <a:path w="669424" h="1665986">
                <a:moveTo>
                  <a:pt x="0" y="0"/>
                </a:moveTo>
                <a:lnTo>
                  <a:pt x="669423" y="0"/>
                </a:lnTo>
                <a:lnTo>
                  <a:pt x="669423" y="1665986"/>
                </a:lnTo>
                <a:lnTo>
                  <a:pt x="0" y="166598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9753600" cy="7315200"/>
          </a:xfrm>
          <a:custGeom>
            <a:avLst/>
            <a:gdLst/>
            <a:ahLst/>
            <a:cxnLst/>
            <a:rect l="l" t="t" r="r" b="b"/>
            <a:pathLst>
              <a:path w="9753600" h="7315200">
                <a:moveTo>
                  <a:pt x="0" y="0"/>
                </a:moveTo>
                <a:lnTo>
                  <a:pt x="9753600" y="0"/>
                </a:lnTo>
                <a:lnTo>
                  <a:pt x="9753600" y="7315200"/>
                </a:lnTo>
                <a:lnTo>
                  <a:pt x="0" y="73152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3" name="TextBox 3"/>
          <p:cNvSpPr txBox="1"/>
          <p:nvPr/>
        </p:nvSpPr>
        <p:spPr>
          <a:xfrm>
            <a:off x="695206" y="1201506"/>
            <a:ext cx="5668867" cy="16940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600"/>
              </a:lnSpc>
            </a:pPr>
            <a:r>
              <a:rPr lang="en-US" sz="6000" b="1" spc="-179" dirty="0">
                <a:solidFill>
                  <a:srgbClr val="051838"/>
                </a:solidFill>
                <a:latin typeface="Red Hat Display Bold"/>
                <a:ea typeface="Red Hat Display Bold"/>
                <a:cs typeface="Red Hat Display Bold"/>
                <a:sym typeface="Red Hat Display Bold"/>
              </a:rPr>
              <a:t>Assets used in Investigation</a:t>
            </a:r>
          </a:p>
        </p:txBody>
      </p:sp>
      <p:sp>
        <p:nvSpPr>
          <p:cNvPr id="4" name="Freeform 4"/>
          <p:cNvSpPr/>
          <p:nvPr/>
        </p:nvSpPr>
        <p:spPr>
          <a:xfrm rot="-5400000">
            <a:off x="4374295" y="2104078"/>
            <a:ext cx="7483383" cy="3275227"/>
          </a:xfrm>
          <a:custGeom>
            <a:avLst/>
            <a:gdLst/>
            <a:ahLst/>
            <a:cxnLst/>
            <a:rect l="l" t="t" r="r" b="b"/>
            <a:pathLst>
              <a:path w="7483383" h="3275227">
                <a:moveTo>
                  <a:pt x="0" y="0"/>
                </a:moveTo>
                <a:lnTo>
                  <a:pt x="7483383" y="0"/>
                </a:lnTo>
                <a:lnTo>
                  <a:pt x="7483383" y="3275227"/>
                </a:lnTo>
                <a:lnTo>
                  <a:pt x="0" y="327522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5" name="Freeform 5"/>
          <p:cNvSpPr/>
          <p:nvPr/>
        </p:nvSpPr>
        <p:spPr>
          <a:xfrm rot="-5400000">
            <a:off x="7121485" y="5628446"/>
            <a:ext cx="669424" cy="1665986"/>
          </a:xfrm>
          <a:custGeom>
            <a:avLst/>
            <a:gdLst/>
            <a:ahLst/>
            <a:cxnLst/>
            <a:rect l="l" t="t" r="r" b="b"/>
            <a:pathLst>
              <a:path w="669424" h="1665986">
                <a:moveTo>
                  <a:pt x="0" y="0"/>
                </a:moveTo>
                <a:lnTo>
                  <a:pt x="669423" y="0"/>
                </a:lnTo>
                <a:lnTo>
                  <a:pt x="669423" y="1665986"/>
                </a:lnTo>
                <a:lnTo>
                  <a:pt x="0" y="166598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 rot="-5400000">
            <a:off x="253196" y="-69298"/>
            <a:ext cx="789008" cy="1752600"/>
          </a:xfrm>
          <a:custGeom>
            <a:avLst/>
            <a:gdLst/>
            <a:ahLst/>
            <a:cxnLst/>
            <a:rect l="l" t="t" r="r" b="b"/>
            <a:pathLst>
              <a:path w="669424" h="1665986">
                <a:moveTo>
                  <a:pt x="0" y="0"/>
                </a:moveTo>
                <a:lnTo>
                  <a:pt x="669423" y="0"/>
                </a:lnTo>
                <a:lnTo>
                  <a:pt x="669423" y="1665986"/>
                </a:lnTo>
                <a:lnTo>
                  <a:pt x="0" y="166598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/>
          <p:cNvSpPr/>
          <p:nvPr/>
        </p:nvSpPr>
        <p:spPr>
          <a:xfrm>
            <a:off x="685600" y="3141646"/>
            <a:ext cx="821057" cy="470242"/>
          </a:xfrm>
          <a:custGeom>
            <a:avLst/>
            <a:gdLst/>
            <a:ahLst/>
            <a:cxnLst/>
            <a:rect l="l" t="t" r="r" b="b"/>
            <a:pathLst>
              <a:path w="821057" h="470242">
                <a:moveTo>
                  <a:pt x="0" y="0"/>
                </a:moveTo>
                <a:lnTo>
                  <a:pt x="821057" y="0"/>
                </a:lnTo>
                <a:lnTo>
                  <a:pt x="821057" y="470241"/>
                </a:lnTo>
                <a:lnTo>
                  <a:pt x="0" y="47024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10" name="Freeform 7">
            <a:extLst>
              <a:ext uri="{FF2B5EF4-FFF2-40B4-BE49-F238E27FC236}">
                <a16:creationId xmlns:a16="http://schemas.microsoft.com/office/drawing/2014/main" id="{DF24E71C-C420-E2A8-5D06-0FE1F13D7CA7}"/>
              </a:ext>
            </a:extLst>
          </p:cNvPr>
          <p:cNvSpPr/>
          <p:nvPr/>
        </p:nvSpPr>
        <p:spPr>
          <a:xfrm>
            <a:off x="669766" y="3949400"/>
            <a:ext cx="821057" cy="470242"/>
          </a:xfrm>
          <a:custGeom>
            <a:avLst/>
            <a:gdLst/>
            <a:ahLst/>
            <a:cxnLst/>
            <a:rect l="l" t="t" r="r" b="b"/>
            <a:pathLst>
              <a:path w="821057" h="470242">
                <a:moveTo>
                  <a:pt x="0" y="0"/>
                </a:moveTo>
                <a:lnTo>
                  <a:pt x="821057" y="0"/>
                </a:lnTo>
                <a:lnTo>
                  <a:pt x="821057" y="470241"/>
                </a:lnTo>
                <a:lnTo>
                  <a:pt x="0" y="47024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11" name="Freeform 7">
            <a:extLst>
              <a:ext uri="{FF2B5EF4-FFF2-40B4-BE49-F238E27FC236}">
                <a16:creationId xmlns:a16="http://schemas.microsoft.com/office/drawing/2014/main" id="{BA7F0C8F-9305-1067-85B5-3B49B4A96BFC}"/>
              </a:ext>
            </a:extLst>
          </p:cNvPr>
          <p:cNvSpPr/>
          <p:nvPr/>
        </p:nvSpPr>
        <p:spPr>
          <a:xfrm>
            <a:off x="702943" y="4737478"/>
            <a:ext cx="821057" cy="470242"/>
          </a:xfrm>
          <a:custGeom>
            <a:avLst/>
            <a:gdLst/>
            <a:ahLst/>
            <a:cxnLst/>
            <a:rect l="l" t="t" r="r" b="b"/>
            <a:pathLst>
              <a:path w="821057" h="470242">
                <a:moveTo>
                  <a:pt x="0" y="0"/>
                </a:moveTo>
                <a:lnTo>
                  <a:pt x="821057" y="0"/>
                </a:lnTo>
                <a:lnTo>
                  <a:pt x="821057" y="470241"/>
                </a:lnTo>
                <a:lnTo>
                  <a:pt x="0" y="47024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EC67C8B5-7506-2CE4-D857-B06CFB803E2F}"/>
              </a:ext>
            </a:extLst>
          </p:cNvPr>
          <p:cNvSpPr/>
          <p:nvPr/>
        </p:nvSpPr>
        <p:spPr>
          <a:xfrm>
            <a:off x="702943" y="5525556"/>
            <a:ext cx="821057" cy="470242"/>
          </a:xfrm>
          <a:custGeom>
            <a:avLst/>
            <a:gdLst/>
            <a:ahLst/>
            <a:cxnLst/>
            <a:rect l="l" t="t" r="r" b="b"/>
            <a:pathLst>
              <a:path w="821057" h="470242">
                <a:moveTo>
                  <a:pt x="0" y="0"/>
                </a:moveTo>
                <a:lnTo>
                  <a:pt x="821057" y="0"/>
                </a:lnTo>
                <a:lnTo>
                  <a:pt x="821057" y="470241"/>
                </a:lnTo>
                <a:lnTo>
                  <a:pt x="0" y="47024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9A7342-FE5B-144C-4CA4-94B567573157}"/>
              </a:ext>
            </a:extLst>
          </p:cNvPr>
          <p:cNvSpPr txBox="1"/>
          <p:nvPr/>
        </p:nvSpPr>
        <p:spPr>
          <a:xfrm>
            <a:off x="1964416" y="3181134"/>
            <a:ext cx="47411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Captured PCAP File : Network Traffic logs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DE90571-C60D-5083-915D-E3619AE059AA}"/>
              </a:ext>
            </a:extLst>
          </p:cNvPr>
          <p:cNvSpPr txBox="1"/>
          <p:nvPr/>
        </p:nvSpPr>
        <p:spPr>
          <a:xfrm>
            <a:off x="1961479" y="3963589"/>
            <a:ext cx="5369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School Network Logs : DNS queries, email headers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07BC124-2B3F-8944-1DAA-A1053D5056BA}"/>
              </a:ext>
            </a:extLst>
          </p:cNvPr>
          <p:cNvSpPr txBox="1"/>
          <p:nvPr/>
        </p:nvSpPr>
        <p:spPr>
          <a:xfrm>
            <a:off x="1968291" y="4770244"/>
            <a:ext cx="55454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Device Information : Identifying MAC/IP addresses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CDF707E-48FF-0687-285C-4D403F700AB9}"/>
              </a:ext>
            </a:extLst>
          </p:cNvPr>
          <p:cNvSpPr txBox="1"/>
          <p:nvPr/>
        </p:nvSpPr>
        <p:spPr>
          <a:xfrm>
            <a:off x="1981156" y="5607678"/>
            <a:ext cx="60495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Legal Documentation : Chain-of-custody and compliance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9753600" cy="7315200"/>
          </a:xfrm>
          <a:custGeom>
            <a:avLst/>
            <a:gdLst/>
            <a:ahLst/>
            <a:cxnLst/>
            <a:rect l="l" t="t" r="r" b="b"/>
            <a:pathLst>
              <a:path w="9753600" h="7315200">
                <a:moveTo>
                  <a:pt x="0" y="0"/>
                </a:moveTo>
                <a:lnTo>
                  <a:pt x="9753600" y="0"/>
                </a:lnTo>
                <a:lnTo>
                  <a:pt x="9753600" y="7315200"/>
                </a:lnTo>
                <a:lnTo>
                  <a:pt x="0" y="73152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77777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4893958" y="304800"/>
            <a:ext cx="4174276" cy="5888004"/>
            <a:chOff x="0" y="0"/>
            <a:chExt cx="1546028" cy="2180742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546028" cy="2180742"/>
            </a:xfrm>
            <a:custGeom>
              <a:avLst/>
              <a:gdLst/>
              <a:ahLst/>
              <a:cxnLst/>
              <a:rect l="l" t="t" r="r" b="b"/>
              <a:pathLst>
                <a:path w="1546028" h="2180742">
                  <a:moveTo>
                    <a:pt x="66768" y="0"/>
                  </a:moveTo>
                  <a:lnTo>
                    <a:pt x="1479260" y="0"/>
                  </a:lnTo>
                  <a:cubicBezTo>
                    <a:pt x="1516135" y="0"/>
                    <a:pt x="1546028" y="29893"/>
                    <a:pt x="1546028" y="66768"/>
                  </a:cubicBezTo>
                  <a:lnTo>
                    <a:pt x="1546028" y="2113974"/>
                  </a:lnTo>
                  <a:cubicBezTo>
                    <a:pt x="1546028" y="2131682"/>
                    <a:pt x="1538994" y="2148665"/>
                    <a:pt x="1526472" y="2161186"/>
                  </a:cubicBezTo>
                  <a:cubicBezTo>
                    <a:pt x="1513951" y="2173708"/>
                    <a:pt x="1496968" y="2180742"/>
                    <a:pt x="1479260" y="2180742"/>
                  </a:cubicBezTo>
                  <a:lnTo>
                    <a:pt x="66768" y="2180742"/>
                  </a:lnTo>
                  <a:cubicBezTo>
                    <a:pt x="29893" y="2180742"/>
                    <a:pt x="0" y="2150849"/>
                    <a:pt x="0" y="2113974"/>
                  </a:cubicBezTo>
                  <a:lnTo>
                    <a:pt x="0" y="66768"/>
                  </a:lnTo>
                  <a:cubicBezTo>
                    <a:pt x="0" y="29893"/>
                    <a:pt x="29893" y="0"/>
                    <a:pt x="66768" y="0"/>
                  </a:cubicBezTo>
                  <a:close/>
                </a:path>
              </a:pathLst>
            </a:custGeom>
            <a:solidFill>
              <a:srgbClr val="051838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9525"/>
              <a:ext cx="1546028" cy="217121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045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5005485" y="675690"/>
            <a:ext cx="3853903" cy="129945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US" sz="5000" b="1" spc="-150" dirty="0">
                <a:solidFill>
                  <a:srgbClr val="FFFFFF"/>
                </a:solidFill>
                <a:latin typeface="Red Hat Display Bold"/>
                <a:ea typeface="Red Hat Display Bold"/>
                <a:cs typeface="Red Hat Display Bold"/>
                <a:sym typeface="Red Hat Display Bold"/>
              </a:rPr>
              <a:t>Forensic Tools Utilized 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488310" y="731555"/>
            <a:ext cx="2116848" cy="46166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600"/>
              </a:lnSpc>
            </a:pPr>
            <a:r>
              <a:rPr lang="en-US" sz="3000" b="1" dirty="0">
                <a:solidFill>
                  <a:srgbClr val="103D3E"/>
                </a:solidFill>
                <a:latin typeface="Red Hat Display Bold"/>
                <a:ea typeface="Red Hat Display Bold"/>
                <a:cs typeface="Red Hat Display Bold"/>
                <a:sym typeface="Red Hat Display Bold"/>
              </a:rPr>
              <a:t>Wireshark 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2137518" y="1144605"/>
            <a:ext cx="2702675" cy="51296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2000"/>
              </a:lnSpc>
            </a:pPr>
            <a:r>
              <a:rPr lang="en-US" sz="2000" dirty="0">
                <a:solidFill>
                  <a:srgbClr val="103D3E"/>
                </a:solidFill>
                <a:latin typeface="Hero"/>
                <a:ea typeface="Hero"/>
                <a:cs typeface="Hero"/>
                <a:sym typeface="Hero"/>
              </a:rPr>
              <a:t>Analyzing network packets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508710" y="2022582"/>
            <a:ext cx="1665986" cy="9233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600"/>
              </a:lnSpc>
            </a:pPr>
            <a:r>
              <a:rPr lang="en-US" sz="3000" b="1" dirty="0">
                <a:solidFill>
                  <a:srgbClr val="103D3E"/>
                </a:solidFill>
                <a:latin typeface="Red Hat Display Bold"/>
                <a:ea typeface="Red Hat Display Bold"/>
                <a:cs typeface="Red Hat Display Bold"/>
                <a:sym typeface="Red Hat Display Bold"/>
              </a:rPr>
              <a:t>Network Minor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2133006" y="2464977"/>
            <a:ext cx="2116849" cy="51296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2000"/>
              </a:lnSpc>
            </a:pPr>
            <a:r>
              <a:rPr lang="en-US" sz="2000" dirty="0">
                <a:solidFill>
                  <a:srgbClr val="103D3E"/>
                </a:solidFill>
                <a:latin typeface="Hero"/>
                <a:ea typeface="Hero"/>
                <a:cs typeface="Hero"/>
                <a:sym typeface="Hero"/>
              </a:rPr>
              <a:t>Extracting host information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488310" y="3442284"/>
            <a:ext cx="2392233" cy="9233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600"/>
              </a:lnSpc>
            </a:pPr>
            <a:r>
              <a:rPr lang="en-US" sz="3000" b="1" dirty="0">
                <a:solidFill>
                  <a:srgbClr val="103D3E"/>
                </a:solidFill>
                <a:latin typeface="Red Hat Display Bold"/>
                <a:ea typeface="Red Hat Display Bold"/>
                <a:cs typeface="Red Hat Display Bold"/>
                <a:sym typeface="Red Hat Display Bold"/>
              </a:rPr>
              <a:t>Email tracing Tools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2082729" y="4029279"/>
            <a:ext cx="2702675" cy="7694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2000"/>
              </a:lnSpc>
            </a:pPr>
            <a:r>
              <a:rPr lang="en-US" sz="2000" dirty="0">
                <a:solidFill>
                  <a:srgbClr val="103D3E"/>
                </a:solidFill>
                <a:latin typeface="Hero"/>
                <a:ea typeface="Hero"/>
                <a:cs typeface="Hero"/>
                <a:sym typeface="Hero"/>
              </a:rPr>
              <a:t>Identifying anonymous email sources 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488310" y="5025989"/>
            <a:ext cx="2702675" cy="138499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600"/>
              </a:lnSpc>
            </a:pPr>
            <a:r>
              <a:rPr lang="en-US" sz="3000" b="1" dirty="0">
                <a:solidFill>
                  <a:srgbClr val="103D3E"/>
                </a:solidFill>
                <a:latin typeface="Red Hat Display Bold"/>
                <a:ea typeface="Red Hat Display Bold"/>
                <a:cs typeface="Red Hat Display Bold"/>
                <a:sym typeface="Red Hat Display Bold"/>
              </a:rPr>
              <a:t>Hex editors &amp; log analysis Tools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2082729" y="6070684"/>
            <a:ext cx="2702675" cy="51296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2000"/>
              </a:lnSpc>
            </a:pPr>
            <a:r>
              <a:rPr lang="en-US" sz="2000" dirty="0">
                <a:solidFill>
                  <a:srgbClr val="103D3E"/>
                </a:solidFill>
                <a:latin typeface="Hero"/>
                <a:ea typeface="Hero"/>
                <a:cs typeface="Hero"/>
                <a:sym typeface="Hero"/>
              </a:rPr>
              <a:t>Deep packet inspection</a:t>
            </a:r>
          </a:p>
        </p:txBody>
      </p:sp>
      <p:sp>
        <p:nvSpPr>
          <p:cNvPr id="19" name="Freeform 19"/>
          <p:cNvSpPr/>
          <p:nvPr/>
        </p:nvSpPr>
        <p:spPr>
          <a:xfrm rot="-5400000">
            <a:off x="9099898" y="1691704"/>
            <a:ext cx="669424" cy="1665986"/>
          </a:xfrm>
          <a:custGeom>
            <a:avLst/>
            <a:gdLst/>
            <a:ahLst/>
            <a:cxnLst/>
            <a:rect l="l" t="t" r="r" b="b"/>
            <a:pathLst>
              <a:path w="669424" h="1665986">
                <a:moveTo>
                  <a:pt x="0" y="0"/>
                </a:moveTo>
                <a:lnTo>
                  <a:pt x="669423" y="0"/>
                </a:lnTo>
                <a:lnTo>
                  <a:pt x="669423" y="1665986"/>
                </a:lnTo>
                <a:lnTo>
                  <a:pt x="0" y="166598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20" name="Freeform 20"/>
          <p:cNvSpPr/>
          <p:nvPr/>
        </p:nvSpPr>
        <p:spPr>
          <a:xfrm rot="-5400000">
            <a:off x="-234341" y="5872023"/>
            <a:ext cx="669424" cy="1665986"/>
          </a:xfrm>
          <a:custGeom>
            <a:avLst/>
            <a:gdLst/>
            <a:ahLst/>
            <a:cxnLst/>
            <a:rect l="l" t="t" r="r" b="b"/>
            <a:pathLst>
              <a:path w="669424" h="1665986">
                <a:moveTo>
                  <a:pt x="0" y="0"/>
                </a:moveTo>
                <a:lnTo>
                  <a:pt x="669424" y="0"/>
                </a:lnTo>
                <a:lnTo>
                  <a:pt x="669424" y="1665986"/>
                </a:lnTo>
                <a:lnTo>
                  <a:pt x="0" y="166598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5E4EF012-68D4-68E8-7948-A398C1EC074A}"/>
              </a:ext>
            </a:extLst>
          </p:cNvPr>
          <p:cNvSpPr/>
          <p:nvPr/>
        </p:nvSpPr>
        <p:spPr>
          <a:xfrm>
            <a:off x="381000" y="609600"/>
            <a:ext cx="4174276" cy="1181034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81E4FA4A-C1D8-C72D-D833-D18AEC7C3D6F}"/>
              </a:ext>
            </a:extLst>
          </p:cNvPr>
          <p:cNvSpPr/>
          <p:nvPr/>
        </p:nvSpPr>
        <p:spPr>
          <a:xfrm>
            <a:off x="318990" y="1998084"/>
            <a:ext cx="4174276" cy="1181034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44C5D869-9CE8-0781-C9F1-9ED0E3FB44E4}"/>
              </a:ext>
            </a:extLst>
          </p:cNvPr>
          <p:cNvSpPr/>
          <p:nvPr/>
        </p:nvSpPr>
        <p:spPr>
          <a:xfrm>
            <a:off x="318990" y="3400090"/>
            <a:ext cx="4174276" cy="1448662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BD9BF1BB-2A6C-2253-EC6D-03D05A537F5E}"/>
              </a:ext>
            </a:extLst>
          </p:cNvPr>
          <p:cNvSpPr/>
          <p:nvPr/>
        </p:nvSpPr>
        <p:spPr>
          <a:xfrm>
            <a:off x="318990" y="5014012"/>
            <a:ext cx="4174276" cy="1590247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A circular chart with different colored symbols&#10;&#10;AI-generated content may be incorrect.">
            <a:extLst>
              <a:ext uri="{FF2B5EF4-FFF2-40B4-BE49-F238E27FC236}">
                <a16:creationId xmlns:a16="http://schemas.microsoft.com/office/drawing/2014/main" id="{58DB424B-E0D5-2C7B-0130-9B3155B77F7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0388" y="2244446"/>
            <a:ext cx="3679060" cy="367906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44A0B835-E350-DC26-BEE5-02056B008F8B}"/>
              </a:ext>
            </a:extLst>
          </p:cNvPr>
          <p:cNvSpPr/>
          <p:nvPr/>
        </p:nvSpPr>
        <p:spPr>
          <a:xfrm>
            <a:off x="6298777" y="4495072"/>
            <a:ext cx="1302281" cy="386215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4622" y="0"/>
            <a:ext cx="9753600" cy="7315200"/>
          </a:xfrm>
          <a:custGeom>
            <a:avLst/>
            <a:gdLst/>
            <a:ahLst/>
            <a:cxnLst/>
            <a:rect l="l" t="t" r="r" b="b"/>
            <a:pathLst>
              <a:path w="9753600" h="7315200">
                <a:moveTo>
                  <a:pt x="0" y="0"/>
                </a:moveTo>
                <a:lnTo>
                  <a:pt x="9753600" y="0"/>
                </a:lnTo>
                <a:lnTo>
                  <a:pt x="9753600" y="7315200"/>
                </a:lnTo>
                <a:lnTo>
                  <a:pt x="0" y="73152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77777"/>
            </a:stretch>
          </a:blipFill>
        </p:spPr>
        <p:txBody>
          <a:bodyPr/>
          <a:lstStyle/>
          <a:p>
            <a:endParaRPr lang="en-US" dirty="0"/>
          </a:p>
        </p:txBody>
      </p:sp>
      <p:grpSp>
        <p:nvGrpSpPr>
          <p:cNvPr id="3" name="Group 3"/>
          <p:cNvGrpSpPr/>
          <p:nvPr/>
        </p:nvGrpSpPr>
        <p:grpSpPr>
          <a:xfrm>
            <a:off x="0" y="-313802"/>
            <a:ext cx="9753600" cy="3063657"/>
            <a:chOff x="0" y="0"/>
            <a:chExt cx="3612444" cy="1134688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612445" cy="1134688"/>
            </a:xfrm>
            <a:custGeom>
              <a:avLst/>
              <a:gdLst/>
              <a:ahLst/>
              <a:cxnLst/>
              <a:rect l="l" t="t" r="r" b="b"/>
              <a:pathLst>
                <a:path w="3612445" h="1134688">
                  <a:moveTo>
                    <a:pt x="28575" y="0"/>
                  </a:moveTo>
                  <a:lnTo>
                    <a:pt x="3583870" y="0"/>
                  </a:lnTo>
                  <a:cubicBezTo>
                    <a:pt x="3591448" y="0"/>
                    <a:pt x="3598716" y="3011"/>
                    <a:pt x="3604075" y="8369"/>
                  </a:cubicBezTo>
                  <a:cubicBezTo>
                    <a:pt x="3609434" y="13728"/>
                    <a:pt x="3612445" y="20996"/>
                    <a:pt x="3612445" y="28575"/>
                  </a:cubicBezTo>
                  <a:lnTo>
                    <a:pt x="3612445" y="1106113"/>
                  </a:lnTo>
                  <a:cubicBezTo>
                    <a:pt x="3612445" y="1121894"/>
                    <a:pt x="3599651" y="1134688"/>
                    <a:pt x="3583870" y="1134688"/>
                  </a:cubicBezTo>
                  <a:lnTo>
                    <a:pt x="28575" y="1134688"/>
                  </a:lnTo>
                  <a:cubicBezTo>
                    <a:pt x="20996" y="1134688"/>
                    <a:pt x="13728" y="1131677"/>
                    <a:pt x="8369" y="1126318"/>
                  </a:cubicBezTo>
                  <a:cubicBezTo>
                    <a:pt x="3011" y="1120960"/>
                    <a:pt x="0" y="1113692"/>
                    <a:pt x="0" y="1106113"/>
                  </a:cubicBezTo>
                  <a:lnTo>
                    <a:pt x="0" y="28575"/>
                  </a:lnTo>
                  <a:cubicBezTo>
                    <a:pt x="0" y="12793"/>
                    <a:pt x="12793" y="0"/>
                    <a:pt x="28575" y="0"/>
                  </a:cubicBezTo>
                  <a:close/>
                </a:path>
              </a:pathLst>
            </a:custGeom>
            <a:solidFill>
              <a:srgbClr val="051838"/>
            </a:solidFill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9525"/>
              <a:ext cx="3612444" cy="112516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045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1127991" y="514758"/>
            <a:ext cx="7239000" cy="129945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US" sz="5000" b="1" spc="-150" dirty="0">
                <a:solidFill>
                  <a:srgbClr val="FCFCFC"/>
                </a:solidFill>
                <a:latin typeface="Red Hat Display Bold"/>
                <a:ea typeface="Red Hat Display Bold"/>
                <a:cs typeface="Red Hat Display Bold"/>
                <a:sym typeface="Red Hat Display Bold"/>
              </a:rPr>
              <a:t>Investigation Methodology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424281" y="4088918"/>
            <a:ext cx="3056807" cy="5642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00"/>
              </a:lnSpc>
            </a:pPr>
            <a:r>
              <a:rPr lang="en-US" sz="2000" dirty="0">
                <a:solidFill>
                  <a:srgbClr val="051838"/>
                </a:solidFill>
                <a:latin typeface="Hero"/>
                <a:ea typeface="Hero"/>
                <a:cs typeface="Hero"/>
                <a:sym typeface="Hero"/>
              </a:rPr>
              <a:t>Load PCAP File and examine traffics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2301819" y="3454706"/>
            <a:ext cx="1301732" cy="400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3000" b="1" spc="-89" dirty="0">
                <a:solidFill>
                  <a:srgbClr val="051838"/>
                </a:solidFill>
                <a:latin typeface="Red Hat Display Bold"/>
                <a:ea typeface="Red Hat Display Bold"/>
                <a:cs typeface="Red Hat Display Bold"/>
                <a:sym typeface="Red Hat Display Bold"/>
              </a:rPr>
              <a:t>Step 01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5854863" y="4099436"/>
            <a:ext cx="2474456" cy="5642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00"/>
              </a:lnSpc>
            </a:pPr>
            <a:r>
              <a:rPr lang="en-US" sz="2000" dirty="0">
                <a:solidFill>
                  <a:srgbClr val="051838"/>
                </a:solidFill>
                <a:latin typeface="Hero"/>
                <a:ea typeface="Hero"/>
                <a:cs typeface="Hero"/>
                <a:sym typeface="Hero"/>
              </a:rPr>
              <a:t>Filter email and DNS queries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6418151" y="3454706"/>
            <a:ext cx="1592425" cy="39498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3000" b="1" spc="-89" dirty="0">
                <a:solidFill>
                  <a:srgbClr val="051838"/>
                </a:solidFill>
                <a:latin typeface="Red Hat Display Bold"/>
                <a:ea typeface="Red Hat Display Bold"/>
                <a:cs typeface="Red Hat Display Bold"/>
                <a:sym typeface="Red Hat Display Bold"/>
              </a:rPr>
              <a:t>Step 02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392381" y="5978235"/>
            <a:ext cx="3567903" cy="56425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200"/>
              </a:lnSpc>
            </a:pPr>
            <a:r>
              <a:rPr lang="en-US" sz="2000" dirty="0">
                <a:solidFill>
                  <a:srgbClr val="051838"/>
                </a:solidFill>
                <a:latin typeface="Hero"/>
                <a:ea typeface="Hero"/>
                <a:cs typeface="Hero"/>
                <a:sym typeface="Hero"/>
              </a:rPr>
              <a:t>Identify MAC &amp; IP addresses related to the suspect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2133600" y="5439213"/>
            <a:ext cx="1837455" cy="39498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3000" b="1" spc="-89" dirty="0">
                <a:solidFill>
                  <a:srgbClr val="051838"/>
                </a:solidFill>
                <a:latin typeface="Red Hat Display Bold"/>
                <a:ea typeface="Red Hat Display Bold"/>
                <a:cs typeface="Red Hat Display Bold"/>
                <a:sym typeface="Red Hat Display Bold"/>
              </a:rPr>
              <a:t>Step 03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5654638" y="5996233"/>
            <a:ext cx="3404607" cy="56425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200"/>
              </a:lnSpc>
            </a:pPr>
            <a:r>
              <a:rPr lang="en-US" sz="2000" dirty="0">
                <a:solidFill>
                  <a:srgbClr val="051838"/>
                </a:solidFill>
                <a:latin typeface="Hero"/>
                <a:ea typeface="Hero"/>
                <a:cs typeface="Hero"/>
                <a:sym typeface="Hero"/>
              </a:rPr>
              <a:t>Correlate network behavior with email timestamps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6441225" y="5308221"/>
            <a:ext cx="1546278" cy="39498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3000" b="1" spc="-89" dirty="0">
                <a:solidFill>
                  <a:srgbClr val="051838"/>
                </a:solidFill>
                <a:latin typeface="Red Hat Display Bold"/>
                <a:ea typeface="Red Hat Display Bold"/>
                <a:cs typeface="Red Hat Display Bold"/>
                <a:sym typeface="Red Hat Display Bold"/>
              </a:rPr>
              <a:t>Step 04</a:t>
            </a:r>
          </a:p>
        </p:txBody>
      </p:sp>
      <p:sp>
        <p:nvSpPr>
          <p:cNvPr id="15" name="Freeform 15"/>
          <p:cNvSpPr/>
          <p:nvPr/>
        </p:nvSpPr>
        <p:spPr>
          <a:xfrm rot="-5400000">
            <a:off x="8956481" y="2621713"/>
            <a:ext cx="669424" cy="1665986"/>
          </a:xfrm>
          <a:custGeom>
            <a:avLst/>
            <a:gdLst/>
            <a:ahLst/>
            <a:cxnLst/>
            <a:rect l="l" t="t" r="r" b="b"/>
            <a:pathLst>
              <a:path w="669424" h="1665986">
                <a:moveTo>
                  <a:pt x="0" y="0"/>
                </a:moveTo>
                <a:lnTo>
                  <a:pt x="669424" y="0"/>
                </a:lnTo>
                <a:lnTo>
                  <a:pt x="669424" y="1665986"/>
                </a:lnTo>
                <a:lnTo>
                  <a:pt x="0" y="166598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6" name="Freeform 16"/>
          <p:cNvSpPr/>
          <p:nvPr/>
        </p:nvSpPr>
        <p:spPr>
          <a:xfrm rot="-5400000">
            <a:off x="127695" y="5497952"/>
            <a:ext cx="669424" cy="1665986"/>
          </a:xfrm>
          <a:custGeom>
            <a:avLst/>
            <a:gdLst/>
            <a:ahLst/>
            <a:cxnLst/>
            <a:rect l="l" t="t" r="r" b="b"/>
            <a:pathLst>
              <a:path w="669424" h="1665986">
                <a:moveTo>
                  <a:pt x="0" y="0"/>
                </a:moveTo>
                <a:lnTo>
                  <a:pt x="669423" y="0"/>
                </a:lnTo>
                <a:lnTo>
                  <a:pt x="669423" y="1665986"/>
                </a:lnTo>
                <a:lnTo>
                  <a:pt x="0" y="166598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7" name="Freeform 15">
            <a:extLst>
              <a:ext uri="{FF2B5EF4-FFF2-40B4-BE49-F238E27FC236}">
                <a16:creationId xmlns:a16="http://schemas.microsoft.com/office/drawing/2014/main" id="{1AC384E6-560A-4DA7-1B55-B8EFB8ED2995}"/>
              </a:ext>
            </a:extLst>
          </p:cNvPr>
          <p:cNvSpPr/>
          <p:nvPr/>
        </p:nvSpPr>
        <p:spPr>
          <a:xfrm rot="-5400000">
            <a:off x="-705298" y="1767220"/>
            <a:ext cx="669424" cy="1665986"/>
          </a:xfrm>
          <a:custGeom>
            <a:avLst/>
            <a:gdLst/>
            <a:ahLst/>
            <a:cxnLst/>
            <a:rect l="l" t="t" r="r" b="b"/>
            <a:pathLst>
              <a:path w="669424" h="1665986">
                <a:moveTo>
                  <a:pt x="0" y="0"/>
                </a:moveTo>
                <a:lnTo>
                  <a:pt x="669424" y="0"/>
                </a:lnTo>
                <a:lnTo>
                  <a:pt x="669424" y="1665986"/>
                </a:lnTo>
                <a:lnTo>
                  <a:pt x="0" y="166598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8" name="Freeform 15">
            <a:extLst>
              <a:ext uri="{FF2B5EF4-FFF2-40B4-BE49-F238E27FC236}">
                <a16:creationId xmlns:a16="http://schemas.microsoft.com/office/drawing/2014/main" id="{FB5AB64B-639A-FE80-834A-92E95C9FABD6}"/>
              </a:ext>
            </a:extLst>
          </p:cNvPr>
          <p:cNvSpPr/>
          <p:nvPr/>
        </p:nvSpPr>
        <p:spPr>
          <a:xfrm rot="-5400000">
            <a:off x="7994607" y="-1071649"/>
            <a:ext cx="669424" cy="1665986"/>
          </a:xfrm>
          <a:custGeom>
            <a:avLst/>
            <a:gdLst/>
            <a:ahLst/>
            <a:cxnLst/>
            <a:rect l="l" t="t" r="r" b="b"/>
            <a:pathLst>
              <a:path w="669424" h="1665986">
                <a:moveTo>
                  <a:pt x="0" y="0"/>
                </a:moveTo>
                <a:lnTo>
                  <a:pt x="669424" y="0"/>
                </a:lnTo>
                <a:lnTo>
                  <a:pt x="669424" y="1665986"/>
                </a:lnTo>
                <a:lnTo>
                  <a:pt x="0" y="166598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pic>
        <p:nvPicPr>
          <p:cNvPr id="20" name="Picture 19" descr="A question mark with gears and cogs&#10;&#10;AI-generated content may be incorrect.">
            <a:extLst>
              <a:ext uri="{FF2B5EF4-FFF2-40B4-BE49-F238E27FC236}">
                <a16:creationId xmlns:a16="http://schemas.microsoft.com/office/drawing/2014/main" id="{E220DC0B-C3D0-AD14-8C8F-FE49BBB235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87"/>
          <a:stretch/>
        </p:blipFill>
        <p:spPr>
          <a:xfrm>
            <a:off x="5609021" y="-535939"/>
            <a:ext cx="4220779" cy="3421372"/>
          </a:xfrm>
          <a:prstGeom prst="rect">
            <a:avLst/>
          </a:prstGeom>
        </p:spPr>
      </p:pic>
      <p:pic>
        <p:nvPicPr>
          <p:cNvPr id="22" name="Picture 21" descr="A question mark with gears and cogs&#10;&#10;AI-generated content may be incorrect.">
            <a:extLst>
              <a:ext uri="{FF2B5EF4-FFF2-40B4-BE49-F238E27FC236}">
                <a16:creationId xmlns:a16="http://schemas.microsoft.com/office/drawing/2014/main" id="{E29D6212-717C-1B55-2835-63402EA7E81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618"/>
          <a:stretch/>
        </p:blipFill>
        <p:spPr>
          <a:xfrm>
            <a:off x="-253996" y="-526541"/>
            <a:ext cx="5863017" cy="341197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9753600" cy="7315200"/>
          </a:xfrm>
          <a:custGeom>
            <a:avLst/>
            <a:gdLst/>
            <a:ahLst/>
            <a:cxnLst/>
            <a:rect l="l" t="t" r="r" b="b"/>
            <a:pathLst>
              <a:path w="9753600" h="7315200">
                <a:moveTo>
                  <a:pt x="0" y="0"/>
                </a:moveTo>
                <a:lnTo>
                  <a:pt x="9753600" y="0"/>
                </a:lnTo>
                <a:lnTo>
                  <a:pt x="9753600" y="7315200"/>
                </a:lnTo>
                <a:lnTo>
                  <a:pt x="0" y="73152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77777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-1143000" y="312636"/>
            <a:ext cx="8691136" cy="70480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000"/>
              </a:lnSpc>
            </a:pPr>
            <a:r>
              <a:rPr lang="en-US" sz="3200" b="1" dirty="0">
                <a:solidFill>
                  <a:srgbClr val="051838"/>
                </a:solidFill>
                <a:latin typeface="Red Hat Display Bold"/>
                <a:ea typeface="Red Hat Display Bold"/>
                <a:cs typeface="Red Hat Display Bold"/>
                <a:sym typeface="Red Hat Display Bold"/>
              </a:rPr>
              <a:t>Step 1 – PCAP File Analysis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-460032" y="2698721"/>
            <a:ext cx="10660158" cy="4710356"/>
            <a:chOff x="0" y="0"/>
            <a:chExt cx="1033029" cy="145356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033029" cy="1453560"/>
            </a:xfrm>
            <a:custGeom>
              <a:avLst/>
              <a:gdLst/>
              <a:ahLst/>
              <a:cxnLst/>
              <a:rect l="l" t="t" r="r" b="b"/>
              <a:pathLst>
                <a:path w="1033029" h="1453560">
                  <a:moveTo>
                    <a:pt x="55514" y="0"/>
                  </a:moveTo>
                  <a:lnTo>
                    <a:pt x="977515" y="0"/>
                  </a:lnTo>
                  <a:cubicBezTo>
                    <a:pt x="992239" y="0"/>
                    <a:pt x="1006359" y="5849"/>
                    <a:pt x="1016770" y="16260"/>
                  </a:cubicBezTo>
                  <a:cubicBezTo>
                    <a:pt x="1027181" y="26671"/>
                    <a:pt x="1033029" y="40791"/>
                    <a:pt x="1033029" y="55514"/>
                  </a:cubicBezTo>
                  <a:lnTo>
                    <a:pt x="1033029" y="1398046"/>
                  </a:lnTo>
                  <a:cubicBezTo>
                    <a:pt x="1033029" y="1412769"/>
                    <a:pt x="1027181" y="1426889"/>
                    <a:pt x="1016770" y="1437300"/>
                  </a:cubicBezTo>
                  <a:cubicBezTo>
                    <a:pt x="1006359" y="1447711"/>
                    <a:pt x="992239" y="1453560"/>
                    <a:pt x="977515" y="1453560"/>
                  </a:cubicBezTo>
                  <a:lnTo>
                    <a:pt x="55514" y="1453560"/>
                  </a:lnTo>
                  <a:cubicBezTo>
                    <a:pt x="40791" y="1453560"/>
                    <a:pt x="26671" y="1447711"/>
                    <a:pt x="16260" y="1437300"/>
                  </a:cubicBezTo>
                  <a:cubicBezTo>
                    <a:pt x="5849" y="1426889"/>
                    <a:pt x="0" y="1412769"/>
                    <a:pt x="0" y="1398046"/>
                  </a:cubicBezTo>
                  <a:lnTo>
                    <a:pt x="0" y="55514"/>
                  </a:lnTo>
                  <a:cubicBezTo>
                    <a:pt x="0" y="40791"/>
                    <a:pt x="5849" y="26671"/>
                    <a:pt x="16260" y="16260"/>
                  </a:cubicBezTo>
                  <a:cubicBezTo>
                    <a:pt x="26671" y="5849"/>
                    <a:pt x="40791" y="0"/>
                    <a:pt x="55514" y="0"/>
                  </a:cubicBezTo>
                  <a:close/>
                </a:path>
              </a:pathLst>
            </a:custGeom>
            <a:solidFill>
              <a:srgbClr val="051838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9525"/>
              <a:ext cx="1033029" cy="144403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045"/>
                </a:lnSpc>
              </a:pPr>
              <a:endParaRPr/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431781" y="1473362"/>
            <a:ext cx="8890038" cy="7694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980"/>
              </a:lnSpc>
            </a:pPr>
            <a:r>
              <a:rPr lang="en-US" sz="2000" dirty="0">
                <a:solidFill>
                  <a:srgbClr val="051838"/>
                </a:solidFill>
                <a:latin typeface="Hero"/>
                <a:ea typeface="Hero"/>
                <a:cs typeface="Hero"/>
                <a:sym typeface="Hero"/>
              </a:rPr>
              <a:t>The PCAP file, containing network traffic, can be analyzed using Wireshark to identify suspicious activity, such as email exchanges and DNS lookups, and pinpoint potential sources of harassment.</a:t>
            </a:r>
          </a:p>
        </p:txBody>
      </p:sp>
      <p:sp>
        <p:nvSpPr>
          <p:cNvPr id="22" name="Freeform 22"/>
          <p:cNvSpPr/>
          <p:nvPr/>
        </p:nvSpPr>
        <p:spPr>
          <a:xfrm rot="-5400000">
            <a:off x="9418888" y="412726"/>
            <a:ext cx="669424" cy="1665986"/>
          </a:xfrm>
          <a:custGeom>
            <a:avLst/>
            <a:gdLst/>
            <a:ahLst/>
            <a:cxnLst/>
            <a:rect l="l" t="t" r="r" b="b"/>
            <a:pathLst>
              <a:path w="669424" h="1665986">
                <a:moveTo>
                  <a:pt x="0" y="0"/>
                </a:moveTo>
                <a:lnTo>
                  <a:pt x="669424" y="0"/>
                </a:lnTo>
                <a:lnTo>
                  <a:pt x="669424" y="1665987"/>
                </a:lnTo>
                <a:lnTo>
                  <a:pt x="0" y="166598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3" name="Freeform 23"/>
          <p:cNvSpPr/>
          <p:nvPr/>
        </p:nvSpPr>
        <p:spPr>
          <a:xfrm rot="-5400000">
            <a:off x="50949" y="6482207"/>
            <a:ext cx="669424" cy="1665986"/>
          </a:xfrm>
          <a:custGeom>
            <a:avLst/>
            <a:gdLst/>
            <a:ahLst/>
            <a:cxnLst/>
            <a:rect l="l" t="t" r="r" b="b"/>
            <a:pathLst>
              <a:path w="669424" h="1665986">
                <a:moveTo>
                  <a:pt x="0" y="0"/>
                </a:moveTo>
                <a:lnTo>
                  <a:pt x="669424" y="0"/>
                </a:lnTo>
                <a:lnTo>
                  <a:pt x="669424" y="1665986"/>
                </a:lnTo>
                <a:lnTo>
                  <a:pt x="0" y="166598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EFF09EC-2A17-6357-67B4-E797E4CF825F}"/>
              </a:ext>
            </a:extLst>
          </p:cNvPr>
          <p:cNvSpPr txBox="1"/>
          <p:nvPr/>
        </p:nvSpPr>
        <p:spPr>
          <a:xfrm>
            <a:off x="8087251" y="4053669"/>
            <a:ext cx="139701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Opening PCAP file in Wireshark</a:t>
            </a:r>
          </a:p>
        </p:txBody>
      </p:sp>
      <p:pic>
        <p:nvPicPr>
          <p:cNvPr id="8" name="Picture 7" descr="A screenshot of a computer&#10;&#10;AI-generated content may be incorrect.">
            <a:extLst>
              <a:ext uri="{FF2B5EF4-FFF2-40B4-BE49-F238E27FC236}">
                <a16:creationId xmlns:a16="http://schemas.microsoft.com/office/drawing/2014/main" id="{1293441B-4E30-C92B-5D05-BF081A17A22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662" y="2457885"/>
            <a:ext cx="7821589" cy="439786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846276-9E5B-9E57-44E2-E9C07D3A05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492BA777-C9F8-513A-CA1A-AFF2B731F3FA}"/>
              </a:ext>
            </a:extLst>
          </p:cNvPr>
          <p:cNvSpPr/>
          <p:nvPr/>
        </p:nvSpPr>
        <p:spPr>
          <a:xfrm>
            <a:off x="0" y="0"/>
            <a:ext cx="9753600" cy="7315200"/>
          </a:xfrm>
          <a:custGeom>
            <a:avLst/>
            <a:gdLst/>
            <a:ahLst/>
            <a:cxnLst/>
            <a:rect l="l" t="t" r="r" b="b"/>
            <a:pathLst>
              <a:path w="9753600" h="7315200">
                <a:moveTo>
                  <a:pt x="0" y="0"/>
                </a:moveTo>
                <a:lnTo>
                  <a:pt x="9753600" y="0"/>
                </a:lnTo>
                <a:lnTo>
                  <a:pt x="9753600" y="7315200"/>
                </a:lnTo>
                <a:lnTo>
                  <a:pt x="0" y="73152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77777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4F77851D-1287-ED8F-3898-BA0A02D3753A}"/>
              </a:ext>
            </a:extLst>
          </p:cNvPr>
          <p:cNvSpPr txBox="1"/>
          <p:nvPr/>
        </p:nvSpPr>
        <p:spPr>
          <a:xfrm>
            <a:off x="-67827" y="320178"/>
            <a:ext cx="8691136" cy="70480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000"/>
              </a:lnSpc>
            </a:pPr>
            <a:r>
              <a:rPr lang="en-US" sz="3200" b="1" dirty="0">
                <a:solidFill>
                  <a:srgbClr val="051838"/>
                </a:solidFill>
                <a:latin typeface="Red Hat Display Bold"/>
                <a:ea typeface="Red Hat Display Bold"/>
                <a:cs typeface="Red Hat Display Bold"/>
                <a:sym typeface="Red Hat Display Bold"/>
              </a:rPr>
              <a:t>Step 2 – Filtering &amp; Identifying Evidence</a:t>
            </a:r>
          </a:p>
        </p:txBody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79160B35-17F1-60E0-7515-0EB76D0E36C6}"/>
              </a:ext>
            </a:extLst>
          </p:cNvPr>
          <p:cNvGrpSpPr/>
          <p:nvPr/>
        </p:nvGrpSpPr>
        <p:grpSpPr>
          <a:xfrm>
            <a:off x="-460032" y="2698721"/>
            <a:ext cx="10660158" cy="4710356"/>
            <a:chOff x="0" y="0"/>
            <a:chExt cx="1033029" cy="1453560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DED25B05-5E35-1809-A487-8FBCEB9CF3EE}"/>
                </a:ext>
              </a:extLst>
            </p:cNvPr>
            <p:cNvSpPr/>
            <p:nvPr/>
          </p:nvSpPr>
          <p:spPr>
            <a:xfrm>
              <a:off x="0" y="0"/>
              <a:ext cx="1033029" cy="1453560"/>
            </a:xfrm>
            <a:custGeom>
              <a:avLst/>
              <a:gdLst/>
              <a:ahLst/>
              <a:cxnLst/>
              <a:rect l="l" t="t" r="r" b="b"/>
              <a:pathLst>
                <a:path w="1033029" h="1453560">
                  <a:moveTo>
                    <a:pt x="55514" y="0"/>
                  </a:moveTo>
                  <a:lnTo>
                    <a:pt x="977515" y="0"/>
                  </a:lnTo>
                  <a:cubicBezTo>
                    <a:pt x="992239" y="0"/>
                    <a:pt x="1006359" y="5849"/>
                    <a:pt x="1016770" y="16260"/>
                  </a:cubicBezTo>
                  <a:cubicBezTo>
                    <a:pt x="1027181" y="26671"/>
                    <a:pt x="1033029" y="40791"/>
                    <a:pt x="1033029" y="55514"/>
                  </a:cubicBezTo>
                  <a:lnTo>
                    <a:pt x="1033029" y="1398046"/>
                  </a:lnTo>
                  <a:cubicBezTo>
                    <a:pt x="1033029" y="1412769"/>
                    <a:pt x="1027181" y="1426889"/>
                    <a:pt x="1016770" y="1437300"/>
                  </a:cubicBezTo>
                  <a:cubicBezTo>
                    <a:pt x="1006359" y="1447711"/>
                    <a:pt x="992239" y="1453560"/>
                    <a:pt x="977515" y="1453560"/>
                  </a:cubicBezTo>
                  <a:lnTo>
                    <a:pt x="55514" y="1453560"/>
                  </a:lnTo>
                  <a:cubicBezTo>
                    <a:pt x="40791" y="1453560"/>
                    <a:pt x="26671" y="1447711"/>
                    <a:pt x="16260" y="1437300"/>
                  </a:cubicBezTo>
                  <a:cubicBezTo>
                    <a:pt x="5849" y="1426889"/>
                    <a:pt x="0" y="1412769"/>
                    <a:pt x="0" y="1398046"/>
                  </a:cubicBezTo>
                  <a:lnTo>
                    <a:pt x="0" y="55514"/>
                  </a:lnTo>
                  <a:cubicBezTo>
                    <a:pt x="0" y="40791"/>
                    <a:pt x="5849" y="26671"/>
                    <a:pt x="16260" y="16260"/>
                  </a:cubicBezTo>
                  <a:cubicBezTo>
                    <a:pt x="26671" y="5849"/>
                    <a:pt x="40791" y="0"/>
                    <a:pt x="55514" y="0"/>
                  </a:cubicBezTo>
                  <a:close/>
                </a:path>
              </a:pathLst>
            </a:custGeom>
            <a:solidFill>
              <a:srgbClr val="051838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TextBox 6">
              <a:extLst>
                <a:ext uri="{FF2B5EF4-FFF2-40B4-BE49-F238E27FC236}">
                  <a16:creationId xmlns:a16="http://schemas.microsoft.com/office/drawing/2014/main" id="{CEFF41F0-EEE5-1444-8CA2-0F0B52C95CE0}"/>
                </a:ext>
              </a:extLst>
            </p:cNvPr>
            <p:cNvSpPr txBox="1"/>
            <p:nvPr/>
          </p:nvSpPr>
          <p:spPr>
            <a:xfrm>
              <a:off x="0" y="9525"/>
              <a:ext cx="1033029" cy="144403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045"/>
                </a:lnSpc>
              </a:pPr>
              <a:endParaRPr/>
            </a:p>
          </p:txBody>
        </p:sp>
      </p:grpSp>
      <p:sp>
        <p:nvSpPr>
          <p:cNvPr id="13" name="TextBox 13">
            <a:extLst>
              <a:ext uri="{FF2B5EF4-FFF2-40B4-BE49-F238E27FC236}">
                <a16:creationId xmlns:a16="http://schemas.microsoft.com/office/drawing/2014/main" id="{B3A597D7-4E45-731D-BA0F-6875D312ED41}"/>
              </a:ext>
            </a:extLst>
          </p:cNvPr>
          <p:cNvSpPr txBox="1"/>
          <p:nvPr/>
        </p:nvSpPr>
        <p:spPr>
          <a:xfrm>
            <a:off x="431781" y="1473362"/>
            <a:ext cx="8890038" cy="7694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980"/>
              </a:lnSpc>
            </a:pPr>
            <a:r>
              <a:rPr lang="en-US" sz="2000" dirty="0">
                <a:solidFill>
                  <a:srgbClr val="051838"/>
                </a:solidFill>
                <a:latin typeface="Hero"/>
                <a:ea typeface="Hero"/>
                <a:cs typeface="Hero"/>
                <a:sym typeface="Hero"/>
              </a:rPr>
              <a:t>Wireshark filters isolate network traffic, like email headers and DNS queries, to focus on suspect device interactions and identify specific harassment-related messages. </a:t>
            </a:r>
          </a:p>
        </p:txBody>
      </p:sp>
      <p:sp>
        <p:nvSpPr>
          <p:cNvPr id="22" name="Freeform 22">
            <a:extLst>
              <a:ext uri="{FF2B5EF4-FFF2-40B4-BE49-F238E27FC236}">
                <a16:creationId xmlns:a16="http://schemas.microsoft.com/office/drawing/2014/main" id="{1A597DE9-6405-BEEA-E834-B07B55C219DC}"/>
              </a:ext>
            </a:extLst>
          </p:cNvPr>
          <p:cNvSpPr/>
          <p:nvPr/>
        </p:nvSpPr>
        <p:spPr>
          <a:xfrm rot="-5400000">
            <a:off x="9418888" y="412726"/>
            <a:ext cx="669424" cy="1665986"/>
          </a:xfrm>
          <a:custGeom>
            <a:avLst/>
            <a:gdLst/>
            <a:ahLst/>
            <a:cxnLst/>
            <a:rect l="l" t="t" r="r" b="b"/>
            <a:pathLst>
              <a:path w="669424" h="1665986">
                <a:moveTo>
                  <a:pt x="0" y="0"/>
                </a:moveTo>
                <a:lnTo>
                  <a:pt x="669424" y="0"/>
                </a:lnTo>
                <a:lnTo>
                  <a:pt x="669424" y="1665987"/>
                </a:lnTo>
                <a:lnTo>
                  <a:pt x="0" y="166598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3" name="Freeform 23">
            <a:extLst>
              <a:ext uri="{FF2B5EF4-FFF2-40B4-BE49-F238E27FC236}">
                <a16:creationId xmlns:a16="http://schemas.microsoft.com/office/drawing/2014/main" id="{1B5CED38-859B-E8FB-B223-38DD8F2A47C5}"/>
              </a:ext>
            </a:extLst>
          </p:cNvPr>
          <p:cNvSpPr/>
          <p:nvPr/>
        </p:nvSpPr>
        <p:spPr>
          <a:xfrm rot="-5400000">
            <a:off x="50949" y="6482207"/>
            <a:ext cx="669424" cy="1665986"/>
          </a:xfrm>
          <a:custGeom>
            <a:avLst/>
            <a:gdLst/>
            <a:ahLst/>
            <a:cxnLst/>
            <a:rect l="l" t="t" r="r" b="b"/>
            <a:pathLst>
              <a:path w="669424" h="1665986">
                <a:moveTo>
                  <a:pt x="0" y="0"/>
                </a:moveTo>
                <a:lnTo>
                  <a:pt x="669424" y="0"/>
                </a:lnTo>
                <a:lnTo>
                  <a:pt x="669424" y="1665986"/>
                </a:lnTo>
                <a:lnTo>
                  <a:pt x="0" y="166598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FDD2376-477C-F378-8235-E474C9C73FAE}"/>
              </a:ext>
            </a:extLst>
          </p:cNvPr>
          <p:cNvSpPr txBox="1"/>
          <p:nvPr/>
        </p:nvSpPr>
        <p:spPr>
          <a:xfrm>
            <a:off x="7858909" y="3748822"/>
            <a:ext cx="17422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Filtering traffic to locate email-related activities</a:t>
            </a:r>
          </a:p>
        </p:txBody>
      </p:sp>
      <p:pic>
        <p:nvPicPr>
          <p:cNvPr id="8" name="Picture 7" descr="A screenshot of a computer&#10;&#10;AI-generated content may be incorrect.">
            <a:extLst>
              <a:ext uri="{FF2B5EF4-FFF2-40B4-BE49-F238E27FC236}">
                <a16:creationId xmlns:a16="http://schemas.microsoft.com/office/drawing/2014/main" id="{3EEF1965-8382-A3EC-8BDF-78D65BA7BD8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2457885"/>
            <a:ext cx="7753423" cy="4361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649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</TotalTime>
  <Words>529</Words>
  <Application>Microsoft Office PowerPoint</Application>
  <PresentationFormat>Custom</PresentationFormat>
  <Paragraphs>100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Wingdings</vt:lpstr>
      <vt:lpstr>Red Hat Display Bold</vt:lpstr>
      <vt:lpstr>Arial</vt:lpstr>
      <vt:lpstr>Hero Bold</vt:lpstr>
      <vt:lpstr>Calibri</vt:lpstr>
      <vt:lpstr>Hero</vt:lpstr>
      <vt:lpstr>Red Hat Display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 Professional Simple Finance Report Presentation</dc:title>
  <dc:creator>Poojani Induwara</dc:creator>
  <cp:lastModifiedBy>Poojani Induwara</cp:lastModifiedBy>
  <cp:revision>28</cp:revision>
  <dcterms:created xsi:type="dcterms:W3CDTF">2006-08-16T00:00:00Z</dcterms:created>
  <dcterms:modified xsi:type="dcterms:W3CDTF">2025-02-20T13:44:47Z</dcterms:modified>
  <dc:identifier>DAGfiAKk8SU</dc:identifier>
</cp:coreProperties>
</file>