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5E9A-A2C1-42D9-B025-CD9F594200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18882F-581E-4712-BC29-EEF56540D5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63EEA0-65AA-4E70-90B7-ABE8C2C48E01}"/>
              </a:ext>
            </a:extLst>
          </p:cNvPr>
          <p:cNvSpPr>
            <a:spLocks noGrp="1"/>
          </p:cNvSpPr>
          <p:nvPr>
            <p:ph type="dt" sz="half" idx="10"/>
          </p:nvPr>
        </p:nvSpPr>
        <p:spPr/>
        <p:txBody>
          <a:bodyPr/>
          <a:lstStyle/>
          <a:p>
            <a:fld id="{52F3CEA7-7096-4583-9D0A-0B4806701836}" type="datetimeFigureOut">
              <a:rPr lang="en-US" smtClean="0"/>
              <a:t>11/12/2021</a:t>
            </a:fld>
            <a:endParaRPr lang="en-US"/>
          </a:p>
        </p:txBody>
      </p:sp>
      <p:sp>
        <p:nvSpPr>
          <p:cNvPr id="5" name="Footer Placeholder 4">
            <a:extLst>
              <a:ext uri="{FF2B5EF4-FFF2-40B4-BE49-F238E27FC236}">
                <a16:creationId xmlns:a16="http://schemas.microsoft.com/office/drawing/2014/main" id="{16A89FF8-6460-41C4-9D88-195ADD266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50F7D-F1C2-4F42-B94E-0B01C116D6FD}"/>
              </a:ext>
            </a:extLst>
          </p:cNvPr>
          <p:cNvSpPr>
            <a:spLocks noGrp="1"/>
          </p:cNvSpPr>
          <p:nvPr>
            <p:ph type="sldNum" sz="quarter" idx="12"/>
          </p:nvPr>
        </p:nvSpPr>
        <p:spPr/>
        <p:txBody>
          <a:bodyPr/>
          <a:lstStyle/>
          <a:p>
            <a:fld id="{D12C7C06-23E9-4E14-A499-349ECC66BF33}" type="slidenum">
              <a:rPr lang="en-US" smtClean="0"/>
              <a:t>‹#›</a:t>
            </a:fld>
            <a:endParaRPr lang="en-US"/>
          </a:p>
        </p:txBody>
      </p:sp>
    </p:spTree>
    <p:extLst>
      <p:ext uri="{BB962C8B-B14F-4D97-AF65-F5344CB8AC3E}">
        <p14:creationId xmlns:p14="http://schemas.microsoft.com/office/powerpoint/2010/main" val="4212836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CFDB9-47B0-42B9-8C20-E1D66021CD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0C1217-AADC-4094-9DFE-639586D159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AAA8E-D9E1-4E10-B82C-4F24CB4B4F3B}"/>
              </a:ext>
            </a:extLst>
          </p:cNvPr>
          <p:cNvSpPr>
            <a:spLocks noGrp="1"/>
          </p:cNvSpPr>
          <p:nvPr>
            <p:ph type="dt" sz="half" idx="10"/>
          </p:nvPr>
        </p:nvSpPr>
        <p:spPr/>
        <p:txBody>
          <a:bodyPr/>
          <a:lstStyle/>
          <a:p>
            <a:fld id="{52F3CEA7-7096-4583-9D0A-0B4806701836}" type="datetimeFigureOut">
              <a:rPr lang="en-US" smtClean="0"/>
              <a:t>11/12/2021</a:t>
            </a:fld>
            <a:endParaRPr lang="en-US"/>
          </a:p>
        </p:txBody>
      </p:sp>
      <p:sp>
        <p:nvSpPr>
          <p:cNvPr id="5" name="Footer Placeholder 4">
            <a:extLst>
              <a:ext uri="{FF2B5EF4-FFF2-40B4-BE49-F238E27FC236}">
                <a16:creationId xmlns:a16="http://schemas.microsoft.com/office/drawing/2014/main" id="{69A3067D-426B-4A4E-871E-90B3643A1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45AE8-A86E-4A6E-A037-B5DD15B45320}"/>
              </a:ext>
            </a:extLst>
          </p:cNvPr>
          <p:cNvSpPr>
            <a:spLocks noGrp="1"/>
          </p:cNvSpPr>
          <p:nvPr>
            <p:ph type="sldNum" sz="quarter" idx="12"/>
          </p:nvPr>
        </p:nvSpPr>
        <p:spPr/>
        <p:txBody>
          <a:bodyPr/>
          <a:lstStyle/>
          <a:p>
            <a:fld id="{D12C7C06-23E9-4E14-A499-349ECC66BF33}" type="slidenum">
              <a:rPr lang="en-US" smtClean="0"/>
              <a:t>‹#›</a:t>
            </a:fld>
            <a:endParaRPr lang="en-US"/>
          </a:p>
        </p:txBody>
      </p:sp>
    </p:spTree>
    <p:extLst>
      <p:ext uri="{BB962C8B-B14F-4D97-AF65-F5344CB8AC3E}">
        <p14:creationId xmlns:p14="http://schemas.microsoft.com/office/powerpoint/2010/main" val="2180032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72C57-FB13-4F80-9370-DE2C052A51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E568F9-08A7-4B19-A459-812263B943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15DCB9-3DE6-4B60-A237-4962EC694655}"/>
              </a:ext>
            </a:extLst>
          </p:cNvPr>
          <p:cNvSpPr>
            <a:spLocks noGrp="1"/>
          </p:cNvSpPr>
          <p:nvPr>
            <p:ph type="dt" sz="half" idx="10"/>
          </p:nvPr>
        </p:nvSpPr>
        <p:spPr/>
        <p:txBody>
          <a:bodyPr/>
          <a:lstStyle/>
          <a:p>
            <a:fld id="{52F3CEA7-7096-4583-9D0A-0B4806701836}" type="datetimeFigureOut">
              <a:rPr lang="en-US" smtClean="0"/>
              <a:t>11/12/2021</a:t>
            </a:fld>
            <a:endParaRPr lang="en-US"/>
          </a:p>
        </p:txBody>
      </p:sp>
      <p:sp>
        <p:nvSpPr>
          <p:cNvPr id="5" name="Footer Placeholder 4">
            <a:extLst>
              <a:ext uri="{FF2B5EF4-FFF2-40B4-BE49-F238E27FC236}">
                <a16:creationId xmlns:a16="http://schemas.microsoft.com/office/drawing/2014/main" id="{04D18C89-D064-4387-B62A-49E7552F2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5A765-448B-4E83-A8D7-CB4743FDECB0}"/>
              </a:ext>
            </a:extLst>
          </p:cNvPr>
          <p:cNvSpPr>
            <a:spLocks noGrp="1"/>
          </p:cNvSpPr>
          <p:nvPr>
            <p:ph type="sldNum" sz="quarter" idx="12"/>
          </p:nvPr>
        </p:nvSpPr>
        <p:spPr/>
        <p:txBody>
          <a:bodyPr/>
          <a:lstStyle/>
          <a:p>
            <a:fld id="{D12C7C06-23E9-4E14-A499-349ECC66BF33}" type="slidenum">
              <a:rPr lang="en-US" smtClean="0"/>
              <a:t>‹#›</a:t>
            </a:fld>
            <a:endParaRPr lang="en-US"/>
          </a:p>
        </p:txBody>
      </p:sp>
    </p:spTree>
    <p:extLst>
      <p:ext uri="{BB962C8B-B14F-4D97-AF65-F5344CB8AC3E}">
        <p14:creationId xmlns:p14="http://schemas.microsoft.com/office/powerpoint/2010/main" val="59055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5A1C-0D4A-4E44-BA6D-5D25C56151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8020D-25DA-4688-994D-46DA7CED47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A9E1E-8DF9-4F01-9BCC-3B80EFBB97FF}"/>
              </a:ext>
            </a:extLst>
          </p:cNvPr>
          <p:cNvSpPr>
            <a:spLocks noGrp="1"/>
          </p:cNvSpPr>
          <p:nvPr>
            <p:ph type="dt" sz="half" idx="10"/>
          </p:nvPr>
        </p:nvSpPr>
        <p:spPr/>
        <p:txBody>
          <a:bodyPr/>
          <a:lstStyle/>
          <a:p>
            <a:fld id="{52F3CEA7-7096-4583-9D0A-0B4806701836}" type="datetimeFigureOut">
              <a:rPr lang="en-US" smtClean="0"/>
              <a:t>11/12/2021</a:t>
            </a:fld>
            <a:endParaRPr lang="en-US"/>
          </a:p>
        </p:txBody>
      </p:sp>
      <p:sp>
        <p:nvSpPr>
          <p:cNvPr id="5" name="Footer Placeholder 4">
            <a:extLst>
              <a:ext uri="{FF2B5EF4-FFF2-40B4-BE49-F238E27FC236}">
                <a16:creationId xmlns:a16="http://schemas.microsoft.com/office/drawing/2014/main" id="{97CD6CCE-3F99-417A-9703-F90845E94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FFD00-D1CC-477E-A481-EDFEF36389AB}"/>
              </a:ext>
            </a:extLst>
          </p:cNvPr>
          <p:cNvSpPr>
            <a:spLocks noGrp="1"/>
          </p:cNvSpPr>
          <p:nvPr>
            <p:ph type="sldNum" sz="quarter" idx="12"/>
          </p:nvPr>
        </p:nvSpPr>
        <p:spPr/>
        <p:txBody>
          <a:bodyPr/>
          <a:lstStyle/>
          <a:p>
            <a:fld id="{D12C7C06-23E9-4E14-A499-349ECC66BF33}" type="slidenum">
              <a:rPr lang="en-US" smtClean="0"/>
              <a:t>‹#›</a:t>
            </a:fld>
            <a:endParaRPr lang="en-US"/>
          </a:p>
        </p:txBody>
      </p:sp>
    </p:spTree>
    <p:extLst>
      <p:ext uri="{BB962C8B-B14F-4D97-AF65-F5344CB8AC3E}">
        <p14:creationId xmlns:p14="http://schemas.microsoft.com/office/powerpoint/2010/main" val="377581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E788-35FF-44DD-B628-28B117EA51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C25C5D-14D4-46EE-91DE-1CFA787173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1D04A7-7BEE-4D1A-A715-E1CAED1534AB}"/>
              </a:ext>
            </a:extLst>
          </p:cNvPr>
          <p:cNvSpPr>
            <a:spLocks noGrp="1"/>
          </p:cNvSpPr>
          <p:nvPr>
            <p:ph type="dt" sz="half" idx="10"/>
          </p:nvPr>
        </p:nvSpPr>
        <p:spPr/>
        <p:txBody>
          <a:bodyPr/>
          <a:lstStyle/>
          <a:p>
            <a:fld id="{52F3CEA7-7096-4583-9D0A-0B4806701836}" type="datetimeFigureOut">
              <a:rPr lang="en-US" smtClean="0"/>
              <a:t>11/12/2021</a:t>
            </a:fld>
            <a:endParaRPr lang="en-US"/>
          </a:p>
        </p:txBody>
      </p:sp>
      <p:sp>
        <p:nvSpPr>
          <p:cNvPr id="5" name="Footer Placeholder 4">
            <a:extLst>
              <a:ext uri="{FF2B5EF4-FFF2-40B4-BE49-F238E27FC236}">
                <a16:creationId xmlns:a16="http://schemas.microsoft.com/office/drawing/2014/main" id="{B43EC02B-01B0-4A2F-9E0C-AD07EFC2F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A627B-3010-478D-8C8B-4F8390B5AC15}"/>
              </a:ext>
            </a:extLst>
          </p:cNvPr>
          <p:cNvSpPr>
            <a:spLocks noGrp="1"/>
          </p:cNvSpPr>
          <p:nvPr>
            <p:ph type="sldNum" sz="quarter" idx="12"/>
          </p:nvPr>
        </p:nvSpPr>
        <p:spPr/>
        <p:txBody>
          <a:bodyPr/>
          <a:lstStyle/>
          <a:p>
            <a:fld id="{D12C7C06-23E9-4E14-A499-349ECC66BF33}" type="slidenum">
              <a:rPr lang="en-US" smtClean="0"/>
              <a:t>‹#›</a:t>
            </a:fld>
            <a:endParaRPr lang="en-US"/>
          </a:p>
        </p:txBody>
      </p:sp>
    </p:spTree>
    <p:extLst>
      <p:ext uri="{BB962C8B-B14F-4D97-AF65-F5344CB8AC3E}">
        <p14:creationId xmlns:p14="http://schemas.microsoft.com/office/powerpoint/2010/main" val="1722023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E482-FCCF-4D8A-9110-2D3C0E16ED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3B555C-A06B-41F8-BEB5-88C4E8D5B3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41C031-2CE7-4F69-AB08-A2EC1D71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32249B-9ECE-4E2A-8609-A832B80C55BD}"/>
              </a:ext>
            </a:extLst>
          </p:cNvPr>
          <p:cNvSpPr>
            <a:spLocks noGrp="1"/>
          </p:cNvSpPr>
          <p:nvPr>
            <p:ph type="dt" sz="half" idx="10"/>
          </p:nvPr>
        </p:nvSpPr>
        <p:spPr/>
        <p:txBody>
          <a:bodyPr/>
          <a:lstStyle/>
          <a:p>
            <a:fld id="{52F3CEA7-7096-4583-9D0A-0B4806701836}" type="datetimeFigureOut">
              <a:rPr lang="en-US" smtClean="0"/>
              <a:t>11/12/2021</a:t>
            </a:fld>
            <a:endParaRPr lang="en-US"/>
          </a:p>
        </p:txBody>
      </p:sp>
      <p:sp>
        <p:nvSpPr>
          <p:cNvPr id="6" name="Footer Placeholder 5">
            <a:extLst>
              <a:ext uri="{FF2B5EF4-FFF2-40B4-BE49-F238E27FC236}">
                <a16:creationId xmlns:a16="http://schemas.microsoft.com/office/drawing/2014/main" id="{431F86BF-D0FE-454B-80B1-5F8B2E9D99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3DAFC4-C3F1-4977-AE49-7D85CD9C5C6C}"/>
              </a:ext>
            </a:extLst>
          </p:cNvPr>
          <p:cNvSpPr>
            <a:spLocks noGrp="1"/>
          </p:cNvSpPr>
          <p:nvPr>
            <p:ph type="sldNum" sz="quarter" idx="12"/>
          </p:nvPr>
        </p:nvSpPr>
        <p:spPr/>
        <p:txBody>
          <a:bodyPr/>
          <a:lstStyle/>
          <a:p>
            <a:fld id="{D12C7C06-23E9-4E14-A499-349ECC66BF33}" type="slidenum">
              <a:rPr lang="en-US" smtClean="0"/>
              <a:t>‹#›</a:t>
            </a:fld>
            <a:endParaRPr lang="en-US"/>
          </a:p>
        </p:txBody>
      </p:sp>
    </p:spTree>
    <p:extLst>
      <p:ext uri="{BB962C8B-B14F-4D97-AF65-F5344CB8AC3E}">
        <p14:creationId xmlns:p14="http://schemas.microsoft.com/office/powerpoint/2010/main" val="963387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09A3-5DD3-42B5-9410-D0606ABAFB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179C9C-3A8A-4F15-BB14-654BB21A9D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6770D7-E250-4A27-B0EB-C5C5C234C2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4674D2-0139-40F9-A75C-3CEF9FBF1C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E0B877-6217-43FA-9EB3-C977EA3EE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DC0518-B8DD-4826-8733-D8F151A4DE29}"/>
              </a:ext>
            </a:extLst>
          </p:cNvPr>
          <p:cNvSpPr>
            <a:spLocks noGrp="1"/>
          </p:cNvSpPr>
          <p:nvPr>
            <p:ph type="dt" sz="half" idx="10"/>
          </p:nvPr>
        </p:nvSpPr>
        <p:spPr/>
        <p:txBody>
          <a:bodyPr/>
          <a:lstStyle/>
          <a:p>
            <a:fld id="{52F3CEA7-7096-4583-9D0A-0B4806701836}" type="datetimeFigureOut">
              <a:rPr lang="en-US" smtClean="0"/>
              <a:t>11/12/2021</a:t>
            </a:fld>
            <a:endParaRPr lang="en-US"/>
          </a:p>
        </p:txBody>
      </p:sp>
      <p:sp>
        <p:nvSpPr>
          <p:cNvPr id="8" name="Footer Placeholder 7">
            <a:extLst>
              <a:ext uri="{FF2B5EF4-FFF2-40B4-BE49-F238E27FC236}">
                <a16:creationId xmlns:a16="http://schemas.microsoft.com/office/drawing/2014/main" id="{1E33B9EE-68BB-4498-BE84-423289E70C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26656B-B975-4756-A6F4-7D6B8B9D72C1}"/>
              </a:ext>
            </a:extLst>
          </p:cNvPr>
          <p:cNvSpPr>
            <a:spLocks noGrp="1"/>
          </p:cNvSpPr>
          <p:nvPr>
            <p:ph type="sldNum" sz="quarter" idx="12"/>
          </p:nvPr>
        </p:nvSpPr>
        <p:spPr/>
        <p:txBody>
          <a:bodyPr/>
          <a:lstStyle/>
          <a:p>
            <a:fld id="{D12C7C06-23E9-4E14-A499-349ECC66BF33}" type="slidenum">
              <a:rPr lang="en-US" smtClean="0"/>
              <a:t>‹#›</a:t>
            </a:fld>
            <a:endParaRPr lang="en-US"/>
          </a:p>
        </p:txBody>
      </p:sp>
    </p:spTree>
    <p:extLst>
      <p:ext uri="{BB962C8B-B14F-4D97-AF65-F5344CB8AC3E}">
        <p14:creationId xmlns:p14="http://schemas.microsoft.com/office/powerpoint/2010/main" val="387033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32C27-0E4B-467F-AEBB-15C509ADD8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2BF936-69BB-4520-8FD9-874ABE0BC551}"/>
              </a:ext>
            </a:extLst>
          </p:cNvPr>
          <p:cNvSpPr>
            <a:spLocks noGrp="1"/>
          </p:cNvSpPr>
          <p:nvPr>
            <p:ph type="dt" sz="half" idx="10"/>
          </p:nvPr>
        </p:nvSpPr>
        <p:spPr/>
        <p:txBody>
          <a:bodyPr/>
          <a:lstStyle/>
          <a:p>
            <a:fld id="{52F3CEA7-7096-4583-9D0A-0B4806701836}" type="datetimeFigureOut">
              <a:rPr lang="en-US" smtClean="0"/>
              <a:t>11/12/2021</a:t>
            </a:fld>
            <a:endParaRPr lang="en-US"/>
          </a:p>
        </p:txBody>
      </p:sp>
      <p:sp>
        <p:nvSpPr>
          <p:cNvPr id="4" name="Footer Placeholder 3">
            <a:extLst>
              <a:ext uri="{FF2B5EF4-FFF2-40B4-BE49-F238E27FC236}">
                <a16:creationId xmlns:a16="http://schemas.microsoft.com/office/drawing/2014/main" id="{4BB4E5CC-EFA3-4199-AD5D-13A7A4F330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3C99FF-6000-4C21-91B0-AA068F13E85B}"/>
              </a:ext>
            </a:extLst>
          </p:cNvPr>
          <p:cNvSpPr>
            <a:spLocks noGrp="1"/>
          </p:cNvSpPr>
          <p:nvPr>
            <p:ph type="sldNum" sz="quarter" idx="12"/>
          </p:nvPr>
        </p:nvSpPr>
        <p:spPr/>
        <p:txBody>
          <a:bodyPr/>
          <a:lstStyle/>
          <a:p>
            <a:fld id="{D12C7C06-23E9-4E14-A499-349ECC66BF33}" type="slidenum">
              <a:rPr lang="en-US" smtClean="0"/>
              <a:t>‹#›</a:t>
            </a:fld>
            <a:endParaRPr lang="en-US"/>
          </a:p>
        </p:txBody>
      </p:sp>
    </p:spTree>
    <p:extLst>
      <p:ext uri="{BB962C8B-B14F-4D97-AF65-F5344CB8AC3E}">
        <p14:creationId xmlns:p14="http://schemas.microsoft.com/office/powerpoint/2010/main" val="3122100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A585FC-2CBA-475F-BBBF-43C1C682A02E}"/>
              </a:ext>
            </a:extLst>
          </p:cNvPr>
          <p:cNvSpPr>
            <a:spLocks noGrp="1"/>
          </p:cNvSpPr>
          <p:nvPr>
            <p:ph type="dt" sz="half" idx="10"/>
          </p:nvPr>
        </p:nvSpPr>
        <p:spPr/>
        <p:txBody>
          <a:bodyPr/>
          <a:lstStyle/>
          <a:p>
            <a:fld id="{52F3CEA7-7096-4583-9D0A-0B4806701836}" type="datetimeFigureOut">
              <a:rPr lang="en-US" smtClean="0"/>
              <a:t>11/12/2021</a:t>
            </a:fld>
            <a:endParaRPr lang="en-US"/>
          </a:p>
        </p:txBody>
      </p:sp>
      <p:sp>
        <p:nvSpPr>
          <p:cNvPr id="3" name="Footer Placeholder 2">
            <a:extLst>
              <a:ext uri="{FF2B5EF4-FFF2-40B4-BE49-F238E27FC236}">
                <a16:creationId xmlns:a16="http://schemas.microsoft.com/office/drawing/2014/main" id="{DA745A4E-59BF-4D41-B883-1B8F842F2D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6C17F6-3BEE-4353-B19C-8F6497CCAD7E}"/>
              </a:ext>
            </a:extLst>
          </p:cNvPr>
          <p:cNvSpPr>
            <a:spLocks noGrp="1"/>
          </p:cNvSpPr>
          <p:nvPr>
            <p:ph type="sldNum" sz="quarter" idx="12"/>
          </p:nvPr>
        </p:nvSpPr>
        <p:spPr/>
        <p:txBody>
          <a:bodyPr/>
          <a:lstStyle/>
          <a:p>
            <a:fld id="{D12C7C06-23E9-4E14-A499-349ECC66BF33}" type="slidenum">
              <a:rPr lang="en-US" smtClean="0"/>
              <a:t>‹#›</a:t>
            </a:fld>
            <a:endParaRPr lang="en-US"/>
          </a:p>
        </p:txBody>
      </p:sp>
    </p:spTree>
    <p:extLst>
      <p:ext uri="{BB962C8B-B14F-4D97-AF65-F5344CB8AC3E}">
        <p14:creationId xmlns:p14="http://schemas.microsoft.com/office/powerpoint/2010/main" val="3952346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F0AB-8BAC-4DF8-81C8-D958F9F64E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466DF3-60E7-430F-9F4F-4778219D08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EF30CC-2554-48FD-A011-37B0C4A989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9DFF6-C1D4-477B-BBEF-F29C95CE7560}"/>
              </a:ext>
            </a:extLst>
          </p:cNvPr>
          <p:cNvSpPr>
            <a:spLocks noGrp="1"/>
          </p:cNvSpPr>
          <p:nvPr>
            <p:ph type="dt" sz="half" idx="10"/>
          </p:nvPr>
        </p:nvSpPr>
        <p:spPr/>
        <p:txBody>
          <a:bodyPr/>
          <a:lstStyle/>
          <a:p>
            <a:fld id="{52F3CEA7-7096-4583-9D0A-0B4806701836}" type="datetimeFigureOut">
              <a:rPr lang="en-US" smtClean="0"/>
              <a:t>11/12/2021</a:t>
            </a:fld>
            <a:endParaRPr lang="en-US"/>
          </a:p>
        </p:txBody>
      </p:sp>
      <p:sp>
        <p:nvSpPr>
          <p:cNvPr id="6" name="Footer Placeholder 5">
            <a:extLst>
              <a:ext uri="{FF2B5EF4-FFF2-40B4-BE49-F238E27FC236}">
                <a16:creationId xmlns:a16="http://schemas.microsoft.com/office/drawing/2014/main" id="{CC9FE8EA-D1C9-4197-8B31-11B7DE6C01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C6BB0B-42EE-44BF-9D81-5E32813545B2}"/>
              </a:ext>
            </a:extLst>
          </p:cNvPr>
          <p:cNvSpPr>
            <a:spLocks noGrp="1"/>
          </p:cNvSpPr>
          <p:nvPr>
            <p:ph type="sldNum" sz="quarter" idx="12"/>
          </p:nvPr>
        </p:nvSpPr>
        <p:spPr/>
        <p:txBody>
          <a:bodyPr/>
          <a:lstStyle/>
          <a:p>
            <a:fld id="{D12C7C06-23E9-4E14-A499-349ECC66BF33}" type="slidenum">
              <a:rPr lang="en-US" smtClean="0"/>
              <a:t>‹#›</a:t>
            </a:fld>
            <a:endParaRPr lang="en-US"/>
          </a:p>
        </p:txBody>
      </p:sp>
    </p:spTree>
    <p:extLst>
      <p:ext uri="{BB962C8B-B14F-4D97-AF65-F5344CB8AC3E}">
        <p14:creationId xmlns:p14="http://schemas.microsoft.com/office/powerpoint/2010/main" val="301176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282A-A8FD-466A-9727-413B0B0B5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8161D1-AE32-41D5-A10C-68CCE1310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C8391E-B785-44C6-AA42-E22B3B556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1419BC-6E41-4E26-87B5-A332BBB0F7AE}"/>
              </a:ext>
            </a:extLst>
          </p:cNvPr>
          <p:cNvSpPr>
            <a:spLocks noGrp="1"/>
          </p:cNvSpPr>
          <p:nvPr>
            <p:ph type="dt" sz="half" idx="10"/>
          </p:nvPr>
        </p:nvSpPr>
        <p:spPr/>
        <p:txBody>
          <a:bodyPr/>
          <a:lstStyle/>
          <a:p>
            <a:fld id="{52F3CEA7-7096-4583-9D0A-0B4806701836}" type="datetimeFigureOut">
              <a:rPr lang="en-US" smtClean="0"/>
              <a:t>11/12/2021</a:t>
            </a:fld>
            <a:endParaRPr lang="en-US"/>
          </a:p>
        </p:txBody>
      </p:sp>
      <p:sp>
        <p:nvSpPr>
          <p:cNvPr id="6" name="Footer Placeholder 5">
            <a:extLst>
              <a:ext uri="{FF2B5EF4-FFF2-40B4-BE49-F238E27FC236}">
                <a16:creationId xmlns:a16="http://schemas.microsoft.com/office/drawing/2014/main" id="{8FA92855-BE6E-4E26-B0DF-4D55FA3583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7300E6-B9E3-4C1F-8DF9-F44E21F8AE28}"/>
              </a:ext>
            </a:extLst>
          </p:cNvPr>
          <p:cNvSpPr>
            <a:spLocks noGrp="1"/>
          </p:cNvSpPr>
          <p:nvPr>
            <p:ph type="sldNum" sz="quarter" idx="12"/>
          </p:nvPr>
        </p:nvSpPr>
        <p:spPr/>
        <p:txBody>
          <a:bodyPr/>
          <a:lstStyle/>
          <a:p>
            <a:fld id="{D12C7C06-23E9-4E14-A499-349ECC66BF33}" type="slidenum">
              <a:rPr lang="en-US" smtClean="0"/>
              <a:t>‹#›</a:t>
            </a:fld>
            <a:endParaRPr lang="en-US"/>
          </a:p>
        </p:txBody>
      </p:sp>
    </p:spTree>
    <p:extLst>
      <p:ext uri="{BB962C8B-B14F-4D97-AF65-F5344CB8AC3E}">
        <p14:creationId xmlns:p14="http://schemas.microsoft.com/office/powerpoint/2010/main" val="382700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420637-429B-47D5-AFFB-56828708C0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017B86-CB12-4F74-B973-74AAC81FB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96FC5D-3203-44A9-B9AA-CE5892AE5E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3CEA7-7096-4583-9D0A-0B4806701836}" type="datetimeFigureOut">
              <a:rPr lang="en-US" smtClean="0"/>
              <a:t>11/12/2021</a:t>
            </a:fld>
            <a:endParaRPr lang="en-US"/>
          </a:p>
        </p:txBody>
      </p:sp>
      <p:sp>
        <p:nvSpPr>
          <p:cNvPr id="5" name="Footer Placeholder 4">
            <a:extLst>
              <a:ext uri="{FF2B5EF4-FFF2-40B4-BE49-F238E27FC236}">
                <a16:creationId xmlns:a16="http://schemas.microsoft.com/office/drawing/2014/main" id="{AB64688C-C45D-4C66-9A44-183D97650F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9101E5-09E7-47D6-A96F-F88D2F0243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C06-23E9-4E14-A499-349ECC66BF33}" type="slidenum">
              <a:rPr lang="en-US" smtClean="0"/>
              <a:t>‹#›</a:t>
            </a:fld>
            <a:endParaRPr lang="en-US"/>
          </a:p>
        </p:txBody>
      </p:sp>
    </p:spTree>
    <p:extLst>
      <p:ext uri="{BB962C8B-B14F-4D97-AF65-F5344CB8AC3E}">
        <p14:creationId xmlns:p14="http://schemas.microsoft.com/office/powerpoint/2010/main" val="1892846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B6DD-0F41-4EB6-8D6E-C39FBC181D69}"/>
              </a:ext>
            </a:extLst>
          </p:cNvPr>
          <p:cNvSpPr>
            <a:spLocks noGrp="1"/>
          </p:cNvSpPr>
          <p:nvPr>
            <p:ph type="ctrTitle"/>
          </p:nvPr>
        </p:nvSpPr>
        <p:spPr/>
        <p:txBody>
          <a:bodyPr/>
          <a:lstStyle/>
          <a:p>
            <a:r>
              <a:rPr lang="en-US" dirty="0"/>
              <a:t>Healthcare Claims Data Analysis</a:t>
            </a:r>
          </a:p>
        </p:txBody>
      </p:sp>
    </p:spTree>
    <p:extLst>
      <p:ext uri="{BB962C8B-B14F-4D97-AF65-F5344CB8AC3E}">
        <p14:creationId xmlns:p14="http://schemas.microsoft.com/office/powerpoint/2010/main" val="357549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CABA01-B93F-4CE6-A097-F0046CF95D53}"/>
              </a:ext>
            </a:extLst>
          </p:cNvPr>
          <p:cNvSpPr>
            <a:spLocks noGrp="1"/>
          </p:cNvSpPr>
          <p:nvPr>
            <p:ph idx="1"/>
          </p:nvPr>
        </p:nvSpPr>
        <p:spPr>
          <a:xfrm>
            <a:off x="838200" y="282222"/>
            <a:ext cx="10515600" cy="5894741"/>
          </a:xfrm>
        </p:spPr>
        <p:txBody>
          <a:bodyPr>
            <a:normAutofit fontScale="55000" lnSpcReduction="20000"/>
          </a:bodyPr>
          <a:lstStyle/>
          <a:p>
            <a:r>
              <a:rPr lang="en-GB" dirty="0"/>
              <a:t>Make a difference by building working prototypes on unique industry problems of the Healthcare Space of the United States Market. Interpret, implement, and demonstrate designs and systems that can leverage technologies like AI/ML and deep learning to increase efficiency in the following processes:</a:t>
            </a:r>
          </a:p>
          <a:p>
            <a:endParaRPr lang="en-GB" dirty="0"/>
          </a:p>
          <a:p>
            <a:pPr marL="0" indent="0">
              <a:buNone/>
            </a:pPr>
            <a:r>
              <a:rPr lang="en-GB" b="1" dirty="0"/>
              <a:t>Intake and Pre-Processing Anomaly Detection</a:t>
            </a:r>
          </a:p>
          <a:p>
            <a:r>
              <a:rPr lang="en-GB" dirty="0"/>
              <a:t>Detects anomalies and discrepancies in the healthcare claims intake / acquisition and pre-processing / data loading steps. Example- Data, technical-level, business-logic validations can be done in the pre-processing step in claims processing; or Alerts/ notifications can be sent out in case of table loading errors and where re-submissions are required.</a:t>
            </a:r>
          </a:p>
          <a:p>
            <a:endParaRPr lang="en-GB" dirty="0"/>
          </a:p>
          <a:p>
            <a:pPr marL="0" indent="0">
              <a:buNone/>
            </a:pPr>
            <a:r>
              <a:rPr lang="en-GB" b="1" dirty="0"/>
              <a:t>Overpayment Recovery and Adjustment Analysis</a:t>
            </a:r>
          </a:p>
          <a:p>
            <a:r>
              <a:rPr lang="en-GB" dirty="0"/>
              <a:t>Categorizes claims into groups or builds an adjustments or corrections system to be used whenever Overpayment occurs from the side of the payer in the previous claim payment cycle for a physician/hospital.</a:t>
            </a:r>
          </a:p>
          <a:p>
            <a:endParaRPr lang="en-GB" dirty="0"/>
          </a:p>
          <a:p>
            <a:pPr marL="0" indent="0">
              <a:buNone/>
            </a:pPr>
            <a:r>
              <a:rPr lang="en-GB" b="1" dirty="0"/>
              <a:t>Decision Flagging for Potential Appeals &amp; Grievances Inflow</a:t>
            </a:r>
          </a:p>
          <a:p>
            <a:r>
              <a:rPr lang="en-GB" dirty="0"/>
              <a:t>Based on claim decisions made, build an AI/ML-driven analytics model that flags claims for the potential Appeals &amp; Grievances (A&amp;G) inflow and processing.</a:t>
            </a:r>
          </a:p>
          <a:p>
            <a:endParaRPr lang="en-GB" dirty="0"/>
          </a:p>
          <a:p>
            <a:pPr marL="0" indent="0">
              <a:buNone/>
            </a:pPr>
            <a:r>
              <a:rPr lang="en-GB" b="1" dirty="0"/>
              <a:t>Categorization Based on Provider Payment Preferences</a:t>
            </a:r>
          </a:p>
          <a:p>
            <a:r>
              <a:rPr lang="en-GB" dirty="0"/>
              <a:t>Based on provider payment preferences, build an AIML-driven analytics model that groups claims the Checks and Electronic Fund Transfer (EFT). Based on provider preferences, analytics and decision , support could further be applied on rolling out tailored suggestions and services to providers – to improve provider engagement, experience, and retention.</a:t>
            </a:r>
            <a:endParaRPr lang="en-US" dirty="0"/>
          </a:p>
        </p:txBody>
      </p:sp>
    </p:spTree>
    <p:extLst>
      <p:ext uri="{BB962C8B-B14F-4D97-AF65-F5344CB8AC3E}">
        <p14:creationId xmlns:p14="http://schemas.microsoft.com/office/powerpoint/2010/main" val="416082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776C-6283-4905-B1E9-53EAE536DC65}"/>
              </a:ext>
            </a:extLst>
          </p:cNvPr>
          <p:cNvSpPr>
            <a:spLocks noGrp="1"/>
          </p:cNvSpPr>
          <p:nvPr>
            <p:ph type="title"/>
          </p:nvPr>
        </p:nvSpPr>
        <p:spPr/>
        <p:txBody>
          <a:bodyPr/>
          <a:lstStyle/>
          <a:p>
            <a:r>
              <a:rPr lang="en-US" b="0" i="0" dirty="0">
                <a:solidFill>
                  <a:srgbClr val="333333"/>
                </a:solidFill>
                <a:effectLst/>
                <a:latin typeface="Roboto" panose="02000000000000000000" pitchFamily="2" charset="0"/>
              </a:rPr>
              <a:t>OBJECTIVE</a:t>
            </a:r>
            <a:endParaRPr lang="en-US" dirty="0"/>
          </a:p>
        </p:txBody>
      </p:sp>
      <p:sp>
        <p:nvSpPr>
          <p:cNvPr id="3" name="Content Placeholder 2">
            <a:extLst>
              <a:ext uri="{FF2B5EF4-FFF2-40B4-BE49-F238E27FC236}">
                <a16:creationId xmlns:a16="http://schemas.microsoft.com/office/drawing/2014/main" id="{A7F59731-E936-44D9-B9FD-AE16341D94ED}"/>
              </a:ext>
            </a:extLst>
          </p:cNvPr>
          <p:cNvSpPr>
            <a:spLocks noGrp="1"/>
          </p:cNvSpPr>
          <p:nvPr>
            <p:ph idx="1"/>
          </p:nvPr>
        </p:nvSpPr>
        <p:spPr/>
        <p:txBody>
          <a:bodyPr/>
          <a:lstStyle/>
          <a:p>
            <a:r>
              <a:rPr lang="en-GB" dirty="0"/>
              <a:t>Our objective is to interpret, implement and demonstrate designs and systems that leverages technologies like AI and ML to make an efficient healthcare system and maintain maximum accuracy on data of systems. We have used a combination of web technologies for better user interface and several Machine Learning algorithms to develop a system which can detect anomalies, help recover overpayment by user, can flag claims for potential Appeals and Grievances and help with provider payment preferences. </a:t>
            </a:r>
            <a:endParaRPr lang="en-US" dirty="0"/>
          </a:p>
        </p:txBody>
      </p:sp>
    </p:spTree>
    <p:extLst>
      <p:ext uri="{BB962C8B-B14F-4D97-AF65-F5344CB8AC3E}">
        <p14:creationId xmlns:p14="http://schemas.microsoft.com/office/powerpoint/2010/main" val="4162034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3584-2BB1-479D-8B36-41F6185EB23F}"/>
              </a:ext>
            </a:extLst>
          </p:cNvPr>
          <p:cNvSpPr>
            <a:spLocks noGrp="1"/>
          </p:cNvSpPr>
          <p:nvPr>
            <p:ph type="title"/>
          </p:nvPr>
        </p:nvSpPr>
        <p:spPr/>
        <p:txBody>
          <a:bodyPr/>
          <a:lstStyle/>
          <a:p>
            <a:r>
              <a:rPr lang="en-US" b="0" i="0" dirty="0">
                <a:solidFill>
                  <a:srgbClr val="333333"/>
                </a:solidFill>
                <a:effectLst/>
                <a:latin typeface="Roboto" panose="02000000000000000000" pitchFamily="2" charset="0"/>
              </a:rPr>
              <a:t>PROJECT BUILDING</a:t>
            </a:r>
            <a:endParaRPr lang="en-US" dirty="0"/>
          </a:p>
        </p:txBody>
      </p:sp>
      <p:sp>
        <p:nvSpPr>
          <p:cNvPr id="3" name="Content Placeholder 2">
            <a:extLst>
              <a:ext uri="{FF2B5EF4-FFF2-40B4-BE49-F238E27FC236}">
                <a16:creationId xmlns:a16="http://schemas.microsoft.com/office/drawing/2014/main" id="{C1CCA353-FB69-4FE0-8EAC-B7FB285FE971}"/>
              </a:ext>
            </a:extLst>
          </p:cNvPr>
          <p:cNvSpPr>
            <a:spLocks noGrp="1"/>
          </p:cNvSpPr>
          <p:nvPr>
            <p:ph idx="1"/>
          </p:nvPr>
        </p:nvSpPr>
        <p:spPr/>
        <p:txBody>
          <a:bodyPr>
            <a:normAutofit fontScale="62500" lnSpcReduction="20000"/>
          </a:bodyPr>
          <a:lstStyle/>
          <a:p>
            <a:r>
              <a:rPr lang="en-GB" dirty="0"/>
              <a:t> For the first subtask to detect anomalies in the data, we had loaded the data present in csv files (comma separated values), removed the unused columns from the dataset and checked the dataset for any possible anomaly, and printed them (if any). </a:t>
            </a:r>
          </a:p>
          <a:p>
            <a:endParaRPr lang="en-GB" dirty="0"/>
          </a:p>
          <a:p>
            <a:r>
              <a:rPr lang="en-GB" dirty="0"/>
              <a:t>For the second subtask, we calculated the sum of inpatient and outpatient data of reimbursement amount and deductible amount and then checked for any difference between the two and returned the difference on the screen.</a:t>
            </a:r>
          </a:p>
          <a:p>
            <a:endParaRPr lang="en-GB" dirty="0"/>
          </a:p>
          <a:p>
            <a:r>
              <a:rPr lang="en-GB" dirty="0"/>
              <a:t>For the third subtask, based on the data fields including Inpatient Claim Number, Inpatient Claim Amount, Outpatient Claim Amount and Outpatient Claim Number; we built a machine learning model (KNN Classifier) to predict whether the provider is fraud or not. We had predicted this model with 93% accuracy.</a:t>
            </a:r>
          </a:p>
          <a:p>
            <a:endParaRPr lang="en-GB" dirty="0"/>
          </a:p>
          <a:p>
            <a:r>
              <a:rPr lang="en-GB" dirty="0"/>
              <a:t>For the fourth subtask, firstly we added a new data column for payment mode. Based on the data fields including Inpatient Claim Number, Inpatient Claim Amount, Outpatient Claim Amount and Outpatient Claim Number; we built a machine learning model (KNN Classifier) to predict which mode people with similar statistics use to pay their bills. We had predicted this model with 96% accuracy.</a:t>
            </a:r>
            <a:endParaRPr lang="en-US" dirty="0"/>
          </a:p>
        </p:txBody>
      </p:sp>
    </p:spTree>
    <p:extLst>
      <p:ext uri="{BB962C8B-B14F-4D97-AF65-F5344CB8AC3E}">
        <p14:creationId xmlns:p14="http://schemas.microsoft.com/office/powerpoint/2010/main" val="2040739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D838-7155-46FE-AB23-F802D2176D57}"/>
              </a:ext>
            </a:extLst>
          </p:cNvPr>
          <p:cNvSpPr>
            <a:spLocks noGrp="1"/>
          </p:cNvSpPr>
          <p:nvPr>
            <p:ph type="title"/>
          </p:nvPr>
        </p:nvSpPr>
        <p:spPr/>
        <p:txBody>
          <a:bodyPr/>
          <a:lstStyle/>
          <a:p>
            <a:r>
              <a:rPr lang="en-US" b="0" i="0" dirty="0">
                <a:solidFill>
                  <a:srgbClr val="333333"/>
                </a:solidFill>
                <a:effectLst/>
                <a:latin typeface="Roboto" panose="02000000000000000000" pitchFamily="2" charset="0"/>
              </a:rPr>
              <a:t>INTRODUCTION TO DATA FIELDS</a:t>
            </a:r>
            <a:endParaRPr lang="en-US" dirty="0"/>
          </a:p>
        </p:txBody>
      </p:sp>
      <p:sp>
        <p:nvSpPr>
          <p:cNvPr id="3" name="Content Placeholder 2">
            <a:extLst>
              <a:ext uri="{FF2B5EF4-FFF2-40B4-BE49-F238E27FC236}">
                <a16:creationId xmlns:a16="http://schemas.microsoft.com/office/drawing/2014/main" id="{37FDB4CE-E613-4A75-A6C3-A40AE7FEFC71}"/>
              </a:ext>
            </a:extLst>
          </p:cNvPr>
          <p:cNvSpPr>
            <a:spLocks noGrp="1"/>
          </p:cNvSpPr>
          <p:nvPr>
            <p:ph idx="1"/>
          </p:nvPr>
        </p:nvSpPr>
        <p:spPr>
          <a:xfrm>
            <a:off x="838200" y="1690688"/>
            <a:ext cx="10515600" cy="4619801"/>
          </a:xfrm>
        </p:spPr>
        <p:txBody>
          <a:bodyPr>
            <a:normAutofit fontScale="70000" lnSpcReduction="20000"/>
          </a:bodyPr>
          <a:lstStyle/>
          <a:p>
            <a:r>
              <a:rPr lang="en-GB" dirty="0"/>
              <a:t>For the purpose of this project, we are considering Inpatient claims, Outpatient claims and Beneficiary details of each provider. Let’s  see their details :</a:t>
            </a:r>
          </a:p>
          <a:p>
            <a:pPr marL="0" indent="0">
              <a:buNone/>
            </a:pPr>
            <a:r>
              <a:rPr lang="en-GB" dirty="0"/>
              <a:t>A) Inpatient Data</a:t>
            </a:r>
          </a:p>
          <a:p>
            <a:r>
              <a:rPr lang="en-GB" dirty="0"/>
              <a:t>This data provides insights about the claims filed for those patients who are admitted in the hospitals. It also provides additional details like their admission and discharge dates and admit d diagnosis code.</a:t>
            </a:r>
          </a:p>
          <a:p>
            <a:r>
              <a:rPr lang="en-GB" dirty="0"/>
              <a:t>Inpatient Claim Number – The number of times inpatient claims have been filed.</a:t>
            </a:r>
          </a:p>
          <a:p>
            <a:r>
              <a:rPr lang="en-GB" dirty="0"/>
              <a:t>Inpatient Claim Amount - Total Claim Amount of all the inpatient claims</a:t>
            </a:r>
          </a:p>
          <a:p>
            <a:pPr marL="0" indent="0">
              <a:buNone/>
            </a:pPr>
            <a:r>
              <a:rPr lang="en-GB" dirty="0"/>
              <a:t>B) Outpatient Data</a:t>
            </a:r>
          </a:p>
          <a:p>
            <a:r>
              <a:rPr lang="en-GB" dirty="0"/>
              <a:t>This data provides details about the claims filed for those patients who visit hospitals and not admitted in it.</a:t>
            </a:r>
          </a:p>
          <a:p>
            <a:r>
              <a:rPr lang="en-GB" dirty="0"/>
              <a:t>Outpatient Claim Number – The number of times outpatient claims have been filed.</a:t>
            </a:r>
          </a:p>
          <a:p>
            <a:r>
              <a:rPr lang="en-GB" dirty="0"/>
              <a:t>Outpatient Claim Amount - Total Claim Amount of all the outpatient claims.</a:t>
            </a:r>
          </a:p>
          <a:p>
            <a:pPr marL="0" indent="0">
              <a:buNone/>
            </a:pPr>
            <a:r>
              <a:rPr lang="en-GB" dirty="0"/>
              <a:t>C) Beneficiary Details Data</a:t>
            </a:r>
          </a:p>
          <a:p>
            <a:r>
              <a:rPr lang="en-GB" dirty="0"/>
              <a:t>This data contains beneficiary KYC details like health conditions, region they belong to etc.</a:t>
            </a:r>
            <a:endParaRPr lang="en-US" dirty="0"/>
          </a:p>
        </p:txBody>
      </p:sp>
    </p:spTree>
    <p:extLst>
      <p:ext uri="{BB962C8B-B14F-4D97-AF65-F5344CB8AC3E}">
        <p14:creationId xmlns:p14="http://schemas.microsoft.com/office/powerpoint/2010/main" val="354749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DD6D-8EA1-4E7F-84F4-87AF9329C8D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EE3A8EF-BAFA-4AD5-AA07-AEA6E517E40C}"/>
              </a:ext>
            </a:extLst>
          </p:cNvPr>
          <p:cNvSpPr>
            <a:spLocks noGrp="1"/>
          </p:cNvSpPr>
          <p:nvPr>
            <p:ph idx="1"/>
          </p:nvPr>
        </p:nvSpPr>
        <p:spPr>
          <a:xfrm>
            <a:off x="838200" y="1825624"/>
            <a:ext cx="10515600" cy="4778375"/>
          </a:xfrm>
        </p:spPr>
        <p:txBody>
          <a:bodyPr>
            <a:normAutofit fontScale="70000" lnSpcReduction="20000"/>
          </a:bodyPr>
          <a:lstStyle/>
          <a:p>
            <a:pPr algn="l"/>
            <a:r>
              <a:rPr lang="en-GB" b="1" i="0" dirty="0">
                <a:effectLst/>
                <a:latin typeface="Inter"/>
              </a:rPr>
              <a:t>Model Improvement</a:t>
            </a:r>
            <a:r>
              <a:rPr lang="en-GB" b="0" i="0" dirty="0">
                <a:effectLst/>
                <a:latin typeface="Inter"/>
              </a:rPr>
              <a:t> **Based on the above model performance ,there is a scope in improving model performance by :</a:t>
            </a:r>
          </a:p>
          <a:p>
            <a:pPr algn="l"/>
            <a:r>
              <a:rPr lang="en-GB" b="0" i="0" dirty="0">
                <a:effectLst/>
                <a:latin typeface="Inter"/>
              </a:rPr>
              <a:t>1) Adding more fraud data to the training dataset help in predicting unseen fraudulent behaviour time to time.</a:t>
            </a:r>
          </a:p>
          <a:p>
            <a:pPr algn="l"/>
            <a:r>
              <a:rPr lang="en-GB" b="0" i="0" dirty="0">
                <a:effectLst/>
                <a:latin typeface="Inter"/>
              </a:rPr>
              <a:t>2) Assembling methods with parameter tuning can improve performance of the models.</a:t>
            </a:r>
          </a:p>
          <a:p>
            <a:pPr algn="l"/>
            <a:r>
              <a:rPr lang="en-GB" b="0" i="0" dirty="0">
                <a:effectLst/>
                <a:latin typeface="Inter"/>
              </a:rPr>
              <a:t>3) Vectorizing Medical codes(ICD 9 codes) with Count Vectorizer may add performance improvement.**</a:t>
            </a:r>
          </a:p>
          <a:p>
            <a:pPr algn="l"/>
            <a:r>
              <a:rPr lang="en-GB" b="1" i="0" dirty="0">
                <a:effectLst/>
                <a:latin typeface="Inter"/>
              </a:rPr>
              <a:t>Business Recommendation and Improvement</a:t>
            </a:r>
            <a:endParaRPr lang="en-GB" b="0" i="0" dirty="0">
              <a:effectLst/>
              <a:latin typeface="Inter"/>
            </a:endParaRPr>
          </a:p>
          <a:p>
            <a:pPr algn="l"/>
            <a:r>
              <a:rPr lang="en-GB" b="0" i="0" dirty="0">
                <a:effectLst/>
                <a:latin typeface="Inter"/>
              </a:rPr>
              <a:t>1) Above model will help in predicting Provider fraud ,which will be helpful for insurance companies to scrutinize claims thoroughly.</a:t>
            </a:r>
          </a:p>
          <a:p>
            <a:pPr algn="l"/>
            <a:r>
              <a:rPr lang="en-GB" b="0" i="0" dirty="0">
                <a:effectLst/>
                <a:latin typeface="Inter"/>
              </a:rPr>
              <a:t>2) Further improvement in the project will help Government to take decision against fradulent health providers and will help in amending rules and regulations in this domain.</a:t>
            </a:r>
          </a:p>
          <a:p>
            <a:pPr algn="l"/>
            <a:r>
              <a:rPr lang="en-GB" b="0" i="0" dirty="0">
                <a:effectLst/>
                <a:latin typeface="Inter"/>
              </a:rPr>
              <a:t>3) Improvement in the model will help in detecting networks of fraud Physicians, Providers and Beneficiaries.</a:t>
            </a:r>
          </a:p>
          <a:p>
            <a:pPr algn="l"/>
            <a:r>
              <a:rPr lang="en-GB" b="0" i="0" dirty="0">
                <a:effectLst/>
                <a:latin typeface="Inter"/>
              </a:rPr>
              <a:t>4) This type of project will help in improving health of economy by reducing inflation caused by fraud peers and lowering down insurance premiums which will certainly not cause health to become costly affair.</a:t>
            </a:r>
          </a:p>
          <a:p>
            <a:endParaRPr lang="en-US" dirty="0"/>
          </a:p>
        </p:txBody>
      </p:sp>
    </p:spTree>
    <p:extLst>
      <p:ext uri="{BB962C8B-B14F-4D97-AF65-F5344CB8AC3E}">
        <p14:creationId xmlns:p14="http://schemas.microsoft.com/office/powerpoint/2010/main" val="3338257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1403</TotalTime>
  <Words>907</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Inter</vt:lpstr>
      <vt:lpstr>Roboto</vt:lpstr>
      <vt:lpstr>Office Theme</vt:lpstr>
      <vt:lpstr>Healthcare Claims Data Analysis</vt:lpstr>
      <vt:lpstr>PowerPoint Presentation</vt:lpstr>
      <vt:lpstr>OBJECTIVE</vt:lpstr>
      <vt:lpstr>PROJECT BUILDING</vt:lpstr>
      <vt:lpstr>INTRODUCTION TO DATA FIELDS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Claims Data Analysis</dc:title>
  <dc:creator>Pooja</dc:creator>
  <cp:lastModifiedBy>Pooja</cp:lastModifiedBy>
  <cp:revision>3</cp:revision>
  <dcterms:created xsi:type="dcterms:W3CDTF">2021-11-12T01:52:01Z</dcterms:created>
  <dcterms:modified xsi:type="dcterms:W3CDTF">2021-11-13T01:15:14Z</dcterms:modified>
</cp:coreProperties>
</file>